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2" r:id="rId2"/>
    <p:sldId id="320" r:id="rId3"/>
    <p:sldId id="289" r:id="rId4"/>
    <p:sldId id="317" r:id="rId5"/>
    <p:sldId id="318" r:id="rId6"/>
    <p:sldId id="321" r:id="rId7"/>
    <p:sldId id="295" r:id="rId8"/>
    <p:sldId id="334" r:id="rId9"/>
    <p:sldId id="296" r:id="rId10"/>
    <p:sldId id="336" r:id="rId11"/>
    <p:sldId id="298" r:id="rId12"/>
    <p:sldId id="299" r:id="rId13"/>
    <p:sldId id="306" r:id="rId14"/>
    <p:sldId id="308" r:id="rId15"/>
    <p:sldId id="293" r:id="rId16"/>
    <p:sldId id="322" r:id="rId17"/>
  </p:sldIdLst>
  <p:sldSz cx="9144000" cy="6858000" type="screen4x3"/>
  <p:notesSz cx="6888163" cy="10020300"/>
  <p:custShowLst>
    <p:custShow name="основной" id="0">
      <p:sldLst>
        <p:sld r:id="rId2"/>
        <p:sld r:id="rId4"/>
        <p:sld r:id="rId8"/>
        <p:sld r:id="rId10"/>
        <p:sld r:id="rId12"/>
        <p:sld r:id="rId13"/>
      </p:sldLst>
    </p:custShow>
  </p:custShow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custShow id="0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FFCCFF"/>
    <a:srgbClr val="FFCCCC"/>
    <a:srgbClr val="FFFF00"/>
    <a:srgbClr val="66FF33"/>
    <a:srgbClr val="CCFFFF"/>
    <a:srgbClr val="000000"/>
    <a:srgbClr val="FF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19" autoAdjust="0"/>
    <p:restoredTop sz="83333" autoAdjust="0"/>
  </p:normalViewPr>
  <p:slideViewPr>
    <p:cSldViewPr showGuides="1">
      <p:cViewPr>
        <p:scale>
          <a:sx n="70" d="100"/>
          <a:sy n="70" d="100"/>
        </p:scale>
        <p:origin x="-207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871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1698" y="0"/>
            <a:ext cx="2984871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67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39800" y="750888"/>
            <a:ext cx="5008563" cy="37576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817" y="4759643"/>
            <a:ext cx="5510530" cy="4509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17546"/>
            <a:ext cx="2984871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1698" y="9517546"/>
            <a:ext cx="2984871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E06F11E7-4377-4682-B889-3C19710216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9760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85001" indent="-30192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07694" indent="-24153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690771" indent="-24153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173849" indent="-24153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656926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40004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23081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06159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F20E101-5B6F-47BA-8D7E-B8F13B114612}" type="slidenum">
              <a:rPr lang="ru-RU" altLang="ru-RU" smtClean="0"/>
              <a:pPr eaLnBrk="1" hangingPunct="1">
                <a:spcBef>
                  <a:spcPct val="0"/>
                </a:spcBef>
              </a:pPr>
              <a:t>1</a:t>
            </a:fld>
            <a:endParaRPr lang="ru-RU" altLang="ru-RU" smtClean="0"/>
          </a:p>
        </p:txBody>
      </p:sp>
      <p:sp>
        <p:nvSpPr>
          <p:cNvPr id="296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41539" indent="-241539"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85001" indent="-30192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07694" indent="-24153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690771" indent="-24153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173849" indent="-24153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656926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40004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23081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06159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30A5639-AE11-4126-9505-DFBF48BE7BB3}" type="slidenum">
              <a:rPr lang="ru-RU" altLang="ru-RU" smtClean="0"/>
              <a:pPr eaLnBrk="1" hangingPunct="1">
                <a:spcBef>
                  <a:spcPct val="0"/>
                </a:spcBef>
              </a:pPr>
              <a:t>3</a:t>
            </a:fld>
            <a:endParaRPr lang="ru-RU" altLang="ru-RU" smtClean="0"/>
          </a:p>
        </p:txBody>
      </p:sp>
      <p:sp>
        <p:nvSpPr>
          <p:cNvPr id="307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41539" indent="-241539"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85001" indent="-30192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07694" indent="-24153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690771" indent="-24153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173849" indent="-24153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656926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40004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23081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06159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AD7CC99-A06D-4280-8A44-A1A05A8CF3ED}" type="slidenum">
              <a:rPr lang="ru-RU" altLang="ru-RU" smtClean="0"/>
              <a:pPr eaLnBrk="1" hangingPunct="1">
                <a:spcBef>
                  <a:spcPct val="0"/>
                </a:spcBef>
              </a:pPr>
              <a:t>4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85001" indent="-30192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07694" indent="-24153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690771" indent="-24153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173849" indent="-24153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656926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40004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23081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06159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D1E2A89-F743-4DF5-B02B-4CCE2D20030F}" type="slidenum">
              <a:rPr lang="ru-RU" altLang="ru-RU" smtClean="0"/>
              <a:pPr eaLnBrk="1" hangingPunct="1">
                <a:spcBef>
                  <a:spcPct val="0"/>
                </a:spcBef>
              </a:pPr>
              <a:t>6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85001" indent="-30192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07694" indent="-24153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690771" indent="-24153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173849" indent="-24153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656926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40004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23081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06159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5721B12-488E-4978-8B88-6282FD70F680}" type="slidenum">
              <a:rPr lang="ru-RU" altLang="ru-RU" smtClean="0"/>
              <a:pPr eaLnBrk="1" hangingPunct="1">
                <a:spcBef>
                  <a:spcPct val="0"/>
                </a:spcBef>
              </a:pPr>
              <a:t>7</a:t>
            </a:fld>
            <a:endParaRPr lang="ru-RU" altLang="ru-RU" smtClean="0"/>
          </a:p>
        </p:txBody>
      </p:sp>
      <p:sp>
        <p:nvSpPr>
          <p:cNvPr id="337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85001" indent="-30192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07694" indent="-24153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690771" indent="-24153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173849" indent="-24153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656926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40004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23081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06159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2367511-D8E8-4297-920D-F86429177C0C}" type="slidenum">
              <a:rPr lang="ru-RU" altLang="ru-RU" smtClean="0"/>
              <a:pPr eaLnBrk="1" hangingPunct="1">
                <a:spcBef>
                  <a:spcPct val="0"/>
                </a:spcBef>
              </a:pPr>
              <a:t>9</a:t>
            </a:fld>
            <a:endParaRPr lang="ru-RU" altLang="ru-RU" smtClean="0"/>
          </a:p>
        </p:txBody>
      </p:sp>
      <p:sp>
        <p:nvSpPr>
          <p:cNvPr id="348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85001" indent="-30192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07694" indent="-24153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690771" indent="-24153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173849" indent="-24153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656926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40004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23081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06159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95843B6-1C76-4DC0-8DE7-15C1FD88F45C}" type="slidenum">
              <a:rPr lang="ru-RU" altLang="ru-RU" smtClean="0"/>
              <a:pPr eaLnBrk="1" hangingPunct="1">
                <a:spcBef>
                  <a:spcPct val="0"/>
                </a:spcBef>
              </a:pPr>
              <a:t>10</a:t>
            </a:fld>
            <a:endParaRPr lang="ru-RU" altLang="ru-RU" smtClean="0"/>
          </a:p>
        </p:txBody>
      </p:sp>
      <p:sp>
        <p:nvSpPr>
          <p:cNvPr id="358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85001" indent="-30192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07694" indent="-24153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690771" indent="-24153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173849" indent="-24153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656926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40004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23081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06159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C6CFA2D-A240-4551-9403-35AD611A1322}" type="slidenum">
              <a:rPr lang="ru-RU" altLang="ru-RU" smtClean="0"/>
              <a:pPr eaLnBrk="1" hangingPunct="1">
                <a:spcBef>
                  <a:spcPct val="0"/>
                </a:spcBef>
              </a:pPr>
              <a:t>11</a:t>
            </a:fld>
            <a:endParaRPr lang="ru-RU" altLang="ru-RU" smtClean="0"/>
          </a:p>
        </p:txBody>
      </p:sp>
      <p:sp>
        <p:nvSpPr>
          <p:cNvPr id="368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85001" indent="-30192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07694" indent="-24153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690771" indent="-24153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173849" indent="-241539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656926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40004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23081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06159" indent="-24153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9F07E46-0BAE-4BAF-B165-4E81C2D4735B}" type="slidenum">
              <a:rPr lang="ru-RU" altLang="ru-RU" smtClean="0"/>
              <a:pPr eaLnBrk="1" hangingPunct="1">
                <a:spcBef>
                  <a:spcPct val="0"/>
                </a:spcBef>
              </a:pPr>
              <a:t>12</a:t>
            </a:fld>
            <a:endParaRPr lang="ru-RU" altLang="ru-RU" smtClean="0"/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5D7B8730-E9C6-465B-9C42-5C530E1CC99F}" type="datetime4">
              <a:rPr lang="ru-RU"/>
              <a:pPr>
                <a:defRPr/>
              </a:pPr>
              <a:t>8 февраля 2018 г.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5225"/>
            <a:ext cx="5551488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9453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041BCE-F354-42D5-AC04-F491B1B4CB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135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4638"/>
            <a:ext cx="2171700" cy="63230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28600" y="274638"/>
            <a:ext cx="6362700" cy="63230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57D5E2-FE53-427A-A8A6-875D5726C6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893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4267200" cy="49974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267200" cy="2422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175125"/>
            <a:ext cx="4267200" cy="2422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ABAC44-EC7D-4058-A458-F405245014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6977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4267200" cy="2422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267200" cy="2422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228600" y="4175125"/>
            <a:ext cx="4267200" cy="2422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175125"/>
            <a:ext cx="4267200" cy="2422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3E3984-0F52-4056-A783-24318C5202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979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4267200" cy="49974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267200" cy="49974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403156-6279-4E96-8D78-0CED70E375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553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C58692-41C2-4D87-BE73-F73A1FBC4C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753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EF8DA1-55B9-4A22-8F3B-3F31BA087D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230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4267200" cy="49974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267200" cy="49974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F17DF2-FDCC-4186-9ACA-B89B2D053E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267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6C686C-E26A-4449-95AD-5743B4EF19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673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081695-9960-468A-A9A3-73769E37A4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273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DE873-4721-42E0-81A6-B08E0E17CB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232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9A0983-4541-41EC-A696-DBFA128F0C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204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F69103-F7B8-4837-B864-DB211C4CA7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417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chemeClr val="accent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600200"/>
            <a:ext cx="8686800" cy="499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0561A9C-8BC4-4B16-BB88-A353237611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18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910" r:id="rId7"/>
    <p:sldLayoutId id="2147483911" r:id="rId8"/>
    <p:sldLayoutId id="2147483912" r:id="rId9"/>
    <p:sldLayoutId id="2147483913" r:id="rId10"/>
    <p:sldLayoutId id="2147483914" r:id="rId11"/>
    <p:sldLayoutId id="2147483915" r:id="rId12"/>
    <p:sldLayoutId id="2147483916" r:id="rId13"/>
    <p:sldLayoutId id="2147483917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Номер слайда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CC2B901-EA42-4A8F-A7D0-9AC04479745D}" type="slidenum">
              <a:rPr lang="ru-RU" altLang="ru-RU" sz="1400" smtClean="0"/>
              <a:pPr eaLnBrk="1" hangingPunct="1">
                <a:spcBef>
                  <a:spcPct val="0"/>
                </a:spcBef>
              </a:pPr>
              <a:t>1</a:t>
            </a:fld>
            <a:endParaRPr lang="ru-RU" altLang="ru-RU" sz="1400" smtClean="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1">
              <a:alpha val="50195"/>
            </a:schemeClr>
          </a:solidFill>
        </p:spPr>
        <p:txBody>
          <a:bodyPr/>
          <a:lstStyle/>
          <a:p>
            <a:pPr eaLnBrk="1" hangingPunct="1"/>
            <a:r>
              <a:rPr lang="kk-KZ" alt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Көбелектердің ғажайып әлемі!</a:t>
            </a:r>
            <a:endParaRPr lang="ru-RU" altLang="ru-RU" sz="4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077" name="Picture 5" descr="Картинки по запросу көбелекте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28800"/>
            <a:ext cx="7416824" cy="4968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950" y="222250"/>
            <a:ext cx="8604250" cy="66167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Көбелектердің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құрылысы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Көбелектерде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1-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құрсақ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2-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кеуде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3-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мұрттары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 басы, 4 - хоботок, </a:t>
            </a:r>
            <a:b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алдыңғы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ортаңғы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артқы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аяқтары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6 –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бірнші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жұп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қанаттары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көбелектерде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аяғы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.(4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үлкен,ал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2еуі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кішкене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көрінбейді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Көбелектердің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қанаты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 (2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алдаңғы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2артқы)</a:t>
            </a:r>
            <a:b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құрт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туылса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да, тек 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ұшу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жаралған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жәндік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Көбелектің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жаратылысы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қызықты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!.</a:t>
            </a:r>
            <a:b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антена-мұрттары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ұстап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исін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сезу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жан-жағына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/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Көбелектердің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қысқа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ғұмыры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жұмыртқадан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басталып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шынжыртабан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қуыршақ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имаго (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кезеңнен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Жұмыртқасы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формада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тәрізді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дөңгелек</a:t>
            </a:r>
            <a:r>
              <a:rPr lang="ru-RU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цилиндрлі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көпбұрышты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бола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түріне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жұмыртқаларын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жерге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жылдар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сала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жәндіктер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ешуақытта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ұйықтамайды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388" y="188913"/>
            <a:ext cx="8713787" cy="56943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немен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қоректенеді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дәмді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аяқтарымен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сезеді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шырынның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үстнде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тұрса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дәмін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бірден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сезеді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дәмі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ұнаса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мүйізшесін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алдыға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бұрып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шырынды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іше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бастайды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Түтікше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(Хоботок)-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түтікше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гүлдің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шырынын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ішеді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b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ерте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көктемде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гүлдер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ашылмай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тұрып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оянса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аққайыңның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үйеңкінің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шырынымен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қоректенеді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b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шырынмен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қоректенеді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3338" y="285750"/>
            <a:ext cx="8569325" cy="523081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">
              <a:defRPr/>
            </a:pP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келтіреді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табиғатты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әсемдейді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әдемі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бояу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түстері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бізді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қуантады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b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әдемілік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құрттар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адамзатқа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жіңішке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жіптерінен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табиғи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жібек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 </a:t>
            </a:r>
            <a:b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гүлдерді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тозаңдандырады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b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Денесі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қанатында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түрлі-түсті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ұсақ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ұнтақтар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қанаттары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денесіне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әдемі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өрнек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салып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Көбелектердің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сүйектері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болмағанмен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қатты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қабыршағы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5913" y="188913"/>
            <a:ext cx="8640762" cy="60325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Көбелектерді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неге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қолмен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ұстауға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болмайды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Көбелектерді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қолмен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ұстауға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болмайтын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себебі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қанаттарын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жауып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тұрған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нәзік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ұнтақты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қабаты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тез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зақымданады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әдемілікті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бұзып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қоймайды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ұша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алмай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қалады.Сондықтан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көбелектерді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алыстан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бақылап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әдемілігіне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сүйсініп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қолға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ұстамау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b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қанша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сүреді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көпшілігі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апта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тіпті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неше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сағат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қана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сүре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Көбелектердің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түріне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Кейбіреулері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1-2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сүреді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күндік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атайды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b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Көпжасайтын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жылға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сүреді.мысалы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монарх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көбелегі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8-9 ай, ал Лимонница 1-жыл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сүреді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Кейбіреулері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жылдай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сүреді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7239000" y="6254750"/>
            <a:ext cx="16541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MO" altLang="ru-RU" sz="1800"/>
              <a:t>А</a:t>
            </a:r>
            <a:endParaRPr lang="ru-RU" altLang="ru-RU" sz="1800"/>
          </a:p>
        </p:txBody>
      </p:sp>
      <p:sp>
        <p:nvSpPr>
          <p:cNvPr id="2" name="Прямоугольник 1"/>
          <p:cNvSpPr/>
          <p:nvPr/>
        </p:nvSpPr>
        <p:spPr>
          <a:xfrm>
            <a:off x="395288" y="55563"/>
            <a:ext cx="8497887" cy="680243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">
              <a:defRPr/>
            </a:pP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Менің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жұмыстарым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көбелектерді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бақылағанда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қанаттары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байқадым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b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Қанаттары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жалпақ-жұқа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ұзын-қысқа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жуан-жіңшке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үшкір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т.с.с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defRPr/>
            </a:pP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Көбелектердің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қанаттарының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b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топқа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Күндізгі</a:t>
            </a:r>
            <a:r>
              <a:rPr lang="ru-RU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түнгі</a:t>
            </a:r>
            <a:r>
              <a:rPr lang="ru-RU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Күндізгі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ашық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түсті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ал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түнгі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суық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түсті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b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Күндізгі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булавоусая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Түнгі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разноусая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Түнгі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күндізгі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көбелектерді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мұртшаларына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қарап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ажыратуға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Көбелектердің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түстері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мекен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жағдайына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 </a:t>
            </a:r>
            <a:br>
              <a:rPr lang="ru-RU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4" descr="Көбелектердің ғажайып әлемі!"/>
          <p:cNvSpPr>
            <a:spLocks noChangeAspect="1" noChangeArrowheads="1"/>
          </p:cNvSpPr>
          <p:nvPr/>
        </p:nvSpPr>
        <p:spPr bwMode="auto">
          <a:xfrm>
            <a:off x="360363" y="581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ru-RU" altLang="ru-RU" sz="1800"/>
          </a:p>
        </p:txBody>
      </p:sp>
      <p:sp>
        <p:nvSpPr>
          <p:cNvPr id="17411" name="Прямоугольник 7" descr="Көбелектердің ғажайып әлемі!"/>
          <p:cNvSpPr>
            <a:spLocks noChangeAspect="1" noChangeArrowheads="1"/>
          </p:cNvSpPr>
          <p:nvPr/>
        </p:nvSpPr>
        <p:spPr bwMode="auto">
          <a:xfrm>
            <a:off x="360363" y="581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ru-RU" altLang="ru-RU" sz="1800"/>
          </a:p>
        </p:txBody>
      </p:sp>
      <p:sp>
        <p:nvSpPr>
          <p:cNvPr id="9" name="Прямоугольник 8"/>
          <p:cNvSpPr/>
          <p:nvPr/>
        </p:nvSpPr>
        <p:spPr>
          <a:xfrm>
            <a:off x="107950" y="115888"/>
            <a:ext cx="8820150" cy="60642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Көбелектердің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қанша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бар?</a:t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ұлпақанаттылар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.(чешуя и крылья).</a:t>
            </a:r>
            <a:b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Ұлпақанаттылар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жәндіктердің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ішіндегі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кезесетін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157 000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астам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 екен.</a:t>
            </a:r>
            <a:r>
              <a:rPr lang="ru-RU" sz="2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100 000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астам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ғылымда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зерттеліп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болмаған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күйе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көбелектердің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200 000 </a:t>
            </a:r>
            <a:r>
              <a:rPr lang="ru-RU" sz="2400" b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</a:t>
            </a:r>
            <a:r>
              <a:rPr lang="ru-RU" sz="2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жуыық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Қазақстанда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3000</a:t>
            </a:r>
            <a:r>
              <a:rPr lang="ru-RU" sz="2400" b="1" dirty="0">
                <a:solidFill>
                  <a:srgbClr val="FF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астам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кездеседі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Қараңыздаршы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тамаша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b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ірі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қанаты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см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Attacus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aitas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түнгі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көбелегін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құстармен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шатастыратын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көрінеді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шыдамды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 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«Монарх».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мыңдаған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шақырымдарды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тоқтаусыз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ұшып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өтеді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Монархтың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жылдамдығы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сағатына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sz="2400" b="1" dirty="0">
                <a:solidFill>
                  <a:srgbClr val="FF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шақырымды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Тіпті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сағатына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шақырым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ұшып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өтетін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кездесетін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көрінеді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Көздің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жауын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алатын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әсем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жәндіктердің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құпиясы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күннің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сәулесі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болмаса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ұша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алмайды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388" y="58738"/>
            <a:ext cx="8713787" cy="68024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зиян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келтіре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Кейде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зиян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келтіреді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жұлдызқұрттары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жапырақты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тесіп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жейді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әдемі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көргенде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қуанамыз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бізге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келтіреді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ал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жұлдызқұрттың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зияны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бар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барысындағы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Маған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ұнайды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Көбелектерді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жағдайында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өсіруге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b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интернеттен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оқыдым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Мен де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көбелектерді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үйде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өсірсем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деймін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менің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зерттеуім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b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b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Әдебиеттер</a:t>
            </a:r>
            <a:r>
              <a:rPr lang="ru-RU" sz="24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Жәндіктер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энциклопедия. </a:t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Балаларға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танымдық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энциклапедия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Энциклопедиялық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сөздік«Бабочки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чешуекрылые»</a:t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Ф.А.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Брогауза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И.А.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Ефрона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333375"/>
            <a:ext cx="8569325" cy="6264275"/>
          </a:xfrm>
          <a:solidFill>
            <a:schemeClr val="tx1">
              <a:alpha val="50195"/>
            </a:schemeClr>
          </a:solidFill>
        </p:spPr>
        <p:txBody>
          <a:bodyPr/>
          <a:lstStyle/>
          <a:p>
            <a:pPr algn="l">
              <a:defRPr/>
            </a:pPr>
            <a:r>
              <a:rPr lang="kk-KZ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 тақырыбы:</a:t>
            </a:r>
            <a:br>
              <a:rPr lang="kk-KZ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Көбелектердің пайдасы.</a:t>
            </a:r>
            <a:r>
              <a:rPr lang="kk-KZ" sz="48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48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 өзектілігі:</a:t>
            </a:r>
            <a:br>
              <a:rPr lang="kk-KZ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Көбелектердің түрлері мен пайдасын жан-жақты зерттеу жұмысын жргізу.</a:t>
            </a:r>
            <a:br>
              <a:rPr lang="kk-KZ" sz="4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b="1" dirty="0">
              <a:solidFill>
                <a:schemeClr val="accent6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Номер слайда 5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A9769A3-3818-41FA-B9CC-2A21D2A8006B}" type="slidenum">
              <a:rPr lang="ru-RU" altLang="ru-RU" sz="1400" smtClean="0"/>
              <a:pPr eaLnBrk="1" hangingPunct="1">
                <a:spcBef>
                  <a:spcPct val="0"/>
                </a:spcBef>
              </a:pPr>
              <a:t>3</a:t>
            </a:fld>
            <a:endParaRPr lang="ru-RU" altLang="ru-RU" sz="1400" smtClean="0"/>
          </a:p>
        </p:txBody>
      </p:sp>
      <p:pic>
        <p:nvPicPr>
          <p:cNvPr id="5123" name="Picture 4" descr="http://f.azh.kz/news/012/857/_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04788"/>
            <a:ext cx="2663825" cy="30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6" descr="https://im0-tub-ru.yandex.net/i?id=f0257805f4ebddb006c5b35fa1320041-l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204788"/>
            <a:ext cx="2700337" cy="293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8" descr="https://im0-tub-ru.yandex.net/i?id=3918a52cec07fded5d2b963721abc13c-l&amp;n=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204788"/>
            <a:ext cx="2849563" cy="293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10" descr="https://im0-tub-ru.yandex.net/i?id=9ce366760a716d6c67d255a2b7cd6111-l&amp;n=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3860800"/>
            <a:ext cx="2660650" cy="282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12" descr="http://24.kz/media/k2/items/cache/f2ffa3488cf119ec5ff697248cf1f6be_L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3860800"/>
            <a:ext cx="27717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14" descr="https://upload.wikimedia.org/wikipedia/kk/8/80/%D0%9F%D0%B0%D1%82%D1%80%D0%B8%D1%86%D0%B8%D0%B9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3860800"/>
            <a:ext cx="2849563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950" y="692150"/>
            <a:ext cx="8856663" cy="54117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kk-KZ" altLang="ru-RU" sz="2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Зерттеудің мақсаты: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Көбелектердің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құрылысы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тіршілігі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ерекшелігі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танып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kk-KZ" altLang="ru-RU" sz="2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Зерттеудің міндеті: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FF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Көбелектердің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тіршілігі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ru-RU" sz="2400" b="1" dirty="0">
                <a:solidFill>
                  <a:srgbClr val="FF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Көбелектердің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өмірін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зиянды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ru-RU" sz="2400" b="1" dirty="0">
                <a:solidFill>
                  <a:srgbClr val="FF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жұмысы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әңгімелеу</a:t>
            </a:r>
            <a:r>
              <a:rPr lang="kk-KZ" altLang="ru-RU" sz="2400" b="1" i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80000"/>
              </a:lnSpc>
              <a:defRPr/>
            </a:pPr>
            <a:endParaRPr lang="kk-KZ" altLang="ru-RU" sz="24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kk-KZ" altLang="ru-RU" sz="2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Зерттеудің әдістері: </a:t>
            </a:r>
            <a:r>
              <a:rPr lang="kk-KZ" altLang="ru-RU" sz="24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Көбелектердің  түрлерімен  танысу, жинақтау,  зерттеу,  салыстырмалы  талдау  жасау.</a:t>
            </a:r>
          </a:p>
          <a:p>
            <a:pPr>
              <a:lnSpc>
                <a:spcPct val="80000"/>
              </a:lnSpc>
              <a:defRPr/>
            </a:pPr>
            <a:endParaRPr lang="kk-KZ" altLang="ru-RU" sz="24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kk-KZ" altLang="ru-RU" sz="2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 объектісі</a:t>
            </a:r>
            <a:r>
              <a:rPr lang="kk-KZ" altLang="ru-RU" sz="2400" b="1" kern="0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kk-KZ" altLang="ru-RU" sz="2400" b="1" kern="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kk-KZ" altLang="ru-RU" sz="2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 көздері:</a:t>
            </a:r>
            <a:r>
              <a:rPr lang="kk-KZ" altLang="ru-RU" sz="2400" b="1" kern="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altLang="ru-RU" sz="24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Гүлдер бағы, өсімдіктер өсетін алқап. Көбелектер  туралы деректемелер.</a:t>
            </a:r>
            <a:endParaRPr lang="ru-RU" altLang="ru-RU" sz="2400" b="1" kern="0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3"/>
          <p:cNvSpPr>
            <a:spLocks noChangeArrowheads="1"/>
          </p:cNvSpPr>
          <p:nvPr/>
        </p:nvSpPr>
        <p:spPr bwMode="auto">
          <a:xfrm>
            <a:off x="0" y="188913"/>
            <a:ext cx="9144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kk-KZ" altLang="ru-RU" sz="1800"/>
              <a:t> </a:t>
            </a:r>
            <a:endParaRPr lang="ru-RU" altLang="ru-RU" sz="1800"/>
          </a:p>
        </p:txBody>
      </p:sp>
      <p:sp>
        <p:nvSpPr>
          <p:cNvPr id="8195" name="Прямоугольник 1"/>
          <p:cNvSpPr>
            <a:spLocks noChangeArrowheads="1"/>
          </p:cNvSpPr>
          <p:nvPr/>
        </p:nvSpPr>
        <p:spPr bwMode="auto">
          <a:xfrm>
            <a:off x="179388" y="609600"/>
            <a:ext cx="8785225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alt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Көбелектер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біле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жүріңіз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табиғаттың</a:t>
            </a:r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зерттейтін</a:t>
            </a:r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лепидоптерология</a:t>
            </a:r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Көптеген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аңыздар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мифтерге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арқау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осынау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әсем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әрі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құпия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жәндік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махабаттың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бақыттың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адалдықтың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символы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саналады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Батыста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үйлену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тойларында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көгершіндердің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орнына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көбелектер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ұшырып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жұбайларға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бақыт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пен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пәк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махаббат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тілейтін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көрінеді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Сан-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алуан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ғаламат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бояуларымен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ерекшеленген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көбелектердің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көптеген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Қызыл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кітапқа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енген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   .</a:t>
            </a:r>
            <a:r>
              <a:rPr lang="ru-RU" alt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defRPr/>
            </a:pPr>
            <a:r>
              <a:rPr lang="kk-KZ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Сондықтан да мен өзімнің ғылыми жұмысымның тақырыбын </a:t>
            </a:r>
            <a:r>
              <a:rPr lang="kk-KZ" alt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«Көбелектердің ғажайып әлемі» </a:t>
            </a:r>
            <a:r>
              <a:rPr lang="kk-KZ" alt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деп алып, көбелектердің пайдасын жан-жақты зерттеп, мағлұматтар алғым келді.</a:t>
            </a:r>
            <a:endParaRPr lang="ru-RU" altLang="ru-RU" sz="2400" b="1" dirty="0" smtClean="0">
              <a:solidFill>
                <a:schemeClr val="accent6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ъект 2"/>
          <p:cNvSpPr>
            <a:spLocks noGrp="1"/>
          </p:cNvSpPr>
          <p:nvPr>
            <p:ph idx="1"/>
          </p:nvPr>
        </p:nvSpPr>
        <p:spPr>
          <a:xfrm>
            <a:off x="250825" y="692150"/>
            <a:ext cx="8686800" cy="4997450"/>
          </a:xfrm>
        </p:spPr>
        <p:txBody>
          <a:bodyPr/>
          <a:lstStyle/>
          <a:p>
            <a:r>
              <a:rPr lang="ru-RU" altLang="ru-RU" smtClean="0"/>
              <a:t> </a:t>
            </a:r>
            <a:r>
              <a:rPr lang="ru-RU" alt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Кріспе.</a:t>
            </a:r>
            <a: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Көбелектердің пайда болуы.</a:t>
            </a:r>
            <a:b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Көбелектердің құрылысы.</a:t>
            </a:r>
            <a:b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Көбелектер немен қоректенеді?</a:t>
            </a:r>
            <a:b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Көбелектер қандай пайда келтіреді?</a:t>
            </a:r>
            <a:b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Көбелектердің тіршілігі.Көбелектерді неге қолмен ұстауға болмайды?</a:t>
            </a:r>
          </a:p>
          <a:p>
            <a:r>
              <a:rPr lang="ru-RU" alt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Менің зерттеу жұмыстарым.</a:t>
            </a:r>
            <a:br>
              <a:rPr lang="ru-RU" alt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alt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alt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Көбелек қанаттарының формасы.</a:t>
            </a:r>
            <a:b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Күндізгі және түнгі көбелектер.</a:t>
            </a:r>
            <a:b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Көбелектердің жалпы қанша түрлері бар?</a:t>
            </a:r>
            <a:b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Көбелектердің зияны бар ма?</a:t>
            </a:r>
            <a:b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Көбелектерді үй жағдайында өсіруге бола ма екен?</a:t>
            </a:r>
            <a:b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Қорытынды.</a:t>
            </a:r>
            <a:b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7.</a:t>
            </a:r>
            <a: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Әдебиеттер.</a:t>
            </a:r>
            <a:br>
              <a:rPr lang="ru-RU" altLang="ru-RU" sz="2400" b="1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2400" b="1" smtClean="0">
              <a:solidFill>
                <a:srgbClr val="66FF3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325" y="476250"/>
            <a:ext cx="9036050" cy="22161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жеңіл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әдемі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ғажайып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жаратылыс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нәзік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Көбелектерді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көргенде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бірден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мезгілі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ыстық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гүлдер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елестейді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кітаптардан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интернеттен,теледидардан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көріп,мамандардан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сұрастырдым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  <a:p>
            <a:pPr>
              <a:defRPr/>
            </a:pPr>
            <a:endParaRPr lang="ru-RU" b="1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0" name="Picture 5" descr="https://go4.imgsmail.ru/imgpreview?key=654367e50c0608&amp;mb=imgdb_preview_12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2349500"/>
            <a:ext cx="4262438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7" descr="https://go1.imgsmail.ru/imgpreview?key=445cdb0db8b3b9fa&amp;mb=imgdb_preview_103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2349500"/>
            <a:ext cx="4176712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0825" y="28575"/>
            <a:ext cx="8642350" cy="46164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defRPr/>
            </a:pP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жәндіктер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секілді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көктемде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тұқым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көбейтеді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Көбелектерді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микраскоппен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көбелектердің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жұмыртқалары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былай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көрінеді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жұмыртқалардан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құрттар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Құрттар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ауызбен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ала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алмайды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ішіндегі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тесіктер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Құрттар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көбелекке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айналар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ағаштың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бұтағына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жапыраққа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жабысып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салбырап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Содан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аузынан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жіңшке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жіптерді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шығарып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қуыршаққа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ұқсатып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орай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бастайды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Қуыршақтарды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үйшік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айтады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Қуыршақтың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ішіндегі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құрттар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көбелекке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айналады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Қуыршақ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үйшіктерін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тастап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ұшады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/>
              <a:t>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Көбелектердің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өсіп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жетілуі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сатыда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өтеді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:.</a:t>
            </a:r>
            <a:b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жұмыртқа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жұлдызқұрт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қуыршақ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43" name="Picture 2" descr="http://graphage.ru/images/1026508_ki-suret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" y="4076700"/>
            <a:ext cx="4175125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 descr="http://www.voxpopuli.kz/img/article/109/38_ma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4076700"/>
            <a:ext cx="4176712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950" y="222250"/>
            <a:ext cx="8604250" cy="38782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Көбелектердің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құрылысы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Көбелектерде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1-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құрсақ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2-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кеуде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3-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мұрттары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 басы, 4 - хоботок, </a:t>
            </a:r>
            <a:b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алдыңғы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ортаңғы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артқы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аяқтары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6 –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бірнші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жұп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қанаттары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көбелектерде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аяғы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.(4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үлкен,ал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2еуі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кішкене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көрінбейді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Көбелектердің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қанаты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 (2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алдаңғы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2артқы)</a:t>
            </a:r>
            <a:b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Көбелектер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құрт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туылса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да, тек 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ұшу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жаралған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жәндік</a:t>
            </a:r>
            <a: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Ботаника">
  <a:themeElements>
    <a:clrScheme name="Шаблон Ботаника 8">
      <a:dk1>
        <a:srgbClr val="003366"/>
      </a:dk1>
      <a:lt1>
        <a:srgbClr val="FFFFFF"/>
      </a:lt1>
      <a:dk2>
        <a:srgbClr val="000099"/>
      </a:dk2>
      <a:lt2>
        <a:srgbClr val="CCFFFF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Шаблон Ботани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Ботаника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Ботаника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Ботаника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Ботаника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Ботаника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Ботаника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Ботаника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Ботаника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Ботаника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Ботаника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Ботаника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Ботаника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Ботаника</Template>
  <TotalTime>519</TotalTime>
  <Words>176</Words>
  <Application>Microsoft Office PowerPoint</Application>
  <PresentationFormat>Экран (4:3)</PresentationFormat>
  <Paragraphs>43</Paragraphs>
  <Slides>16</Slides>
  <Notes>9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  <vt:variant>
        <vt:lpstr>Произвольные показы</vt:lpstr>
      </vt:variant>
      <vt:variant>
        <vt:i4>1</vt:i4>
      </vt:variant>
    </vt:vector>
  </HeadingPairs>
  <TitlesOfParts>
    <vt:vector size="20" baseType="lpstr">
      <vt:lpstr>Arial</vt:lpstr>
      <vt:lpstr>Times New Roman</vt:lpstr>
      <vt:lpstr>Шаблон Ботаника</vt:lpstr>
      <vt:lpstr>Көбелектердің ғажайып әлемі!</vt:lpstr>
      <vt:lpstr>Зерттеу тақырыбы:  Көбелектердің пайдасы. Зерттеу өзектілігі: Көбелектердің түрлері мен пайдасын жан-жақты зерттеу жұмысын жргізу.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основной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22 Высшие растения - мхи (отдел Моховидные)</dc:title>
  <dc:creator>Lebedev SN</dc:creator>
  <cp:lastModifiedBy>0000</cp:lastModifiedBy>
  <cp:revision>66</cp:revision>
  <cp:lastPrinted>2018-02-08T09:27:45Z</cp:lastPrinted>
  <dcterms:created xsi:type="dcterms:W3CDTF">2007-11-21T04:15:27Z</dcterms:created>
  <dcterms:modified xsi:type="dcterms:W3CDTF">2018-02-08T09:31:42Z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