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99CC"/>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620"/>
    <p:restoredTop sz="94660"/>
  </p:normalViewPr>
  <p:slideViewPr>
    <p:cSldViewPr snapToGrid="0">
      <p:cViewPr>
        <p:scale>
          <a:sx n="50" d="100"/>
          <a:sy n="50" d="100"/>
        </p:scale>
        <p:origin x="-696" y="-12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767295A-6DA1-4A9B-A052-FA1CCBBAAC76}" type="datetimeFigureOut">
              <a:rPr lang="ru-RU"/>
              <a:pPr>
                <a:defRPr/>
              </a:pPr>
              <a:t>28.10.2021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753AC76-AD42-4653-8AFD-F1C3D3EE80BA}"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раз слайда 1"/>
          <p:cNvSpPr>
            <a:spLocks noGrp="1" noRot="1" noChangeAspect="1"/>
          </p:cNvSpPr>
          <p:nvPr>
            <p:ph type="sldImg"/>
          </p:nvPr>
        </p:nvSpPr>
        <p:spPr bwMode="auto">
          <a:noFill/>
          <a:ln>
            <a:solidFill>
              <a:srgbClr val="000000"/>
            </a:solidFill>
            <a:miter lim="800000"/>
            <a:headEnd/>
            <a:tailEnd/>
          </a:ln>
        </p:spPr>
      </p:sp>
      <p:sp>
        <p:nvSpPr>
          <p:cNvPr id="15362"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5363"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D7218C5-1B4A-4441-B66B-659D36AEBFEF}" type="slidenum">
              <a:rPr lang="ru-RU">
                <a:cs typeface="Arial" charset="0"/>
              </a:rPr>
              <a:pPr fontAlgn="base">
                <a:spcBef>
                  <a:spcPct val="0"/>
                </a:spcBef>
                <a:spcAft>
                  <a:spcPct val="0"/>
                </a:spcAft>
              </a:pPr>
              <a:t>1</a:t>
            </a:fld>
            <a:endParaRPr lang="ru-RU">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5" name="Date Placeholder 6"/>
          <p:cNvSpPr>
            <a:spLocks noGrp="1"/>
          </p:cNvSpPr>
          <p:nvPr>
            <p:ph type="dt" sz="half" idx="10"/>
          </p:nvPr>
        </p:nvSpPr>
        <p:spPr/>
        <p:txBody>
          <a:bodyPr/>
          <a:lstStyle>
            <a:lvl1pPr>
              <a:defRPr smtClean="0">
                <a:solidFill>
                  <a:srgbClr val="FFFFFF">
                    <a:alpha val="80000"/>
                  </a:srgbClr>
                </a:solidFill>
              </a:defRPr>
            </a:lvl1pPr>
          </a:lstStyle>
          <a:p>
            <a:pPr>
              <a:defRPr/>
            </a:pPr>
            <a:fld id="{0D4F91D1-C1E3-4347-AB8F-BA0948182E8F}" type="datetimeFigureOut">
              <a:rPr lang="ru-RU"/>
              <a:pPr>
                <a:defRPr/>
              </a:pPr>
              <a:t>28.10.2021</a:t>
            </a:fld>
            <a:endParaRPr lang="ru-RU"/>
          </a:p>
        </p:txBody>
      </p:sp>
      <p:sp>
        <p:nvSpPr>
          <p:cNvPr id="6" name="Footer Placeholder 7"/>
          <p:cNvSpPr>
            <a:spLocks noGrp="1"/>
          </p:cNvSpPr>
          <p:nvPr>
            <p:ph type="ftr" sz="quarter" idx="11"/>
          </p:nvPr>
        </p:nvSpPr>
        <p:spPr/>
        <p:txBody>
          <a:bodyPr/>
          <a:lstStyle>
            <a:lvl1pPr>
              <a:defRPr>
                <a:solidFill>
                  <a:srgbClr val="FFFFFF">
                    <a:alpha val="80000"/>
                  </a:srgbClr>
                </a:solidFill>
              </a:defRPr>
            </a:lvl1pPr>
          </a:lstStyle>
          <a:p>
            <a:pPr>
              <a:defRPr/>
            </a:pPr>
            <a:endParaRPr lang="ru-RU"/>
          </a:p>
        </p:txBody>
      </p:sp>
      <p:sp>
        <p:nvSpPr>
          <p:cNvPr id="7" name="Slide Number Placeholder 8"/>
          <p:cNvSpPr>
            <a:spLocks noGrp="1"/>
          </p:cNvSpPr>
          <p:nvPr>
            <p:ph type="sldNum" sz="quarter" idx="12"/>
          </p:nvPr>
        </p:nvSpPr>
        <p:spPr/>
        <p:txBody>
          <a:bodyPr/>
          <a:lstStyle>
            <a:lvl1pPr>
              <a:defRPr smtClean="0">
                <a:solidFill>
                  <a:srgbClr val="FFFFFF">
                    <a:alpha val="25000"/>
                  </a:srgbClr>
                </a:solidFill>
              </a:defRPr>
            </a:lvl1pPr>
          </a:lstStyle>
          <a:p>
            <a:pPr>
              <a:defRPr/>
            </a:pPr>
            <a:fld id="{BD301955-2D79-45C3-AAB5-7A76A8A7525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68163EDD-84AF-42BE-9C6D-4B00C4A96208}" type="datetimeFigureOut">
              <a:rPr lang="ru-RU"/>
              <a:pPr>
                <a:defRPr/>
              </a:pPr>
              <a:t>28.10.2021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8734794-2108-4481-9AC6-AB0B865135C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37F874AA-0030-4C29-B206-90B38F23758F}" type="datetimeFigureOut">
              <a:rPr lang="ru-RU"/>
              <a:pPr>
                <a:defRPr/>
              </a:pPr>
              <a:t>28.10.2021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778A821-23D8-4FE1-8C9D-720BB2A2C98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FCF2BD4F-6D0C-4FA1-9EE8-70D35AE6DE41}" type="datetimeFigureOut">
              <a:rPr lang="ru-RU"/>
              <a:pPr>
                <a:defRPr/>
              </a:pPr>
              <a:t>28.10.2021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EDF4FF1-5433-4499-AEF2-F19CB2C0BD8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lstStyle>
            <a:lvl1pPr>
              <a:lnSpc>
                <a:spcPct val="80000"/>
              </a:lnSpc>
              <a:defRPr sz="8800" b="0"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67512" y="4204209"/>
            <a:ext cx="9226296" cy="1645920"/>
          </a:xfrm>
        </p:spPr>
        <p:txBody>
          <a:bodyPr>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B94E0478-6973-45F8-B8A6-836751429D19}" type="datetimeFigureOut">
              <a:rPr lang="ru-RU"/>
              <a:pPr>
                <a:defRPr/>
              </a:pPr>
              <a:t>28.10.2021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0C31C269-C07F-4B32-A53C-DC1134CCA3B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49BFEF1B-A2E0-4E1D-86BF-1B20B950FAAA}" type="datetimeFigureOut">
              <a:rPr lang="ru-RU"/>
              <a:pPr>
                <a:defRPr/>
              </a:pPr>
              <a:t>28.10.2021</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6C23A33-A301-48AE-BC6F-9222C344EE6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5B168C8C-58D8-4476-B124-398CC2B4FC93}" type="datetimeFigureOut">
              <a:rPr lang="ru-RU"/>
              <a:pPr>
                <a:defRPr/>
              </a:pPr>
              <a:t>28.10.2021</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3A6DA690-48C9-4E9F-8104-13F29E57F6F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4E7C9297-FFC3-4C03-96BD-C680E65CCC3E}" type="datetimeFigureOut">
              <a:rPr lang="ru-RU"/>
              <a:pPr>
                <a:defRPr/>
              </a:pPr>
              <a:t>28.10.2021</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3551F67F-C74A-4C95-95CF-269CB7177F4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1C839A1-1D1E-45A0-B559-7468553405C5}" type="datetimeFigureOut">
              <a:rPr lang="ru-RU"/>
              <a:pPr>
                <a:defRPr/>
              </a:pPr>
              <a:t>28.10.2021</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C080BE33-26A3-4294-AE8C-9E855CA4E13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889C2404-7ACD-42BB-B99C-8CDECC66730C}" type="datetimeFigureOut">
              <a:rPr lang="ru-RU"/>
              <a:pPr>
                <a:defRPr/>
              </a:pPr>
              <a:t>28.10.2021</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smtClean="0">
                <a:solidFill>
                  <a:srgbClr val="FFFFFF">
                    <a:alpha val="20000"/>
                  </a:srgbClr>
                </a:solidFill>
              </a:defRPr>
            </a:lvl1pPr>
          </a:lstStyle>
          <a:p>
            <a:pPr>
              <a:defRPr/>
            </a:pPr>
            <a:fld id="{AF66AE6D-7EE2-4097-8ED6-7EC73AAE725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lstStyle>
            <a:lvl1pPr>
              <a:defRPr sz="32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rtlCol="0">
            <a:normAutofit/>
          </a:bodyPr>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11"/>
          <p:cNvSpPr>
            <a:spLocks noGrp="1"/>
          </p:cNvSpPr>
          <p:nvPr>
            <p:ph type="dt" sz="half" idx="10"/>
          </p:nvPr>
        </p:nvSpPr>
        <p:spPr/>
        <p:txBody>
          <a:bodyPr/>
          <a:lstStyle>
            <a:lvl1pPr>
              <a:defRPr smtClean="0">
                <a:solidFill>
                  <a:srgbClr val="FFFFFF">
                    <a:alpha val="80000"/>
                  </a:srgbClr>
                </a:solidFill>
              </a:defRPr>
            </a:lvl1pPr>
          </a:lstStyle>
          <a:p>
            <a:pPr>
              <a:defRPr/>
            </a:pPr>
            <a:fld id="{48F6158E-5B8D-4468-8779-E77EF62E2889}" type="datetimeFigureOut">
              <a:rPr lang="ru-RU"/>
              <a:pPr>
                <a:defRPr/>
              </a:pPr>
              <a:t>28.10.2021</a:t>
            </a:fld>
            <a:endParaRPr lang="ru-RU"/>
          </a:p>
        </p:txBody>
      </p:sp>
      <p:sp>
        <p:nvSpPr>
          <p:cNvPr id="6" name="Footer Placeholder 12"/>
          <p:cNvSpPr>
            <a:spLocks noGrp="1"/>
          </p:cNvSpPr>
          <p:nvPr>
            <p:ph type="ftr" sz="quarter" idx="11"/>
          </p:nvPr>
        </p:nvSpPr>
        <p:spPr/>
        <p:txBody>
          <a:bodyPr/>
          <a:lstStyle>
            <a:lvl1pPr>
              <a:defRPr>
                <a:solidFill>
                  <a:srgbClr val="FFFFFF">
                    <a:alpha val="80000"/>
                  </a:srgbClr>
                </a:solidFill>
              </a:defRPr>
            </a:lvl1pPr>
          </a:lstStyle>
          <a:p>
            <a:pPr>
              <a:defRPr/>
            </a:pPr>
            <a:endParaRPr lang="ru-RU"/>
          </a:p>
        </p:txBody>
      </p:sp>
      <p:sp>
        <p:nvSpPr>
          <p:cNvPr id="7" name="Slide Number Placeholder 13"/>
          <p:cNvSpPr>
            <a:spLocks noGrp="1"/>
          </p:cNvSpPr>
          <p:nvPr>
            <p:ph type="sldNum" sz="quarter" idx="12"/>
          </p:nvPr>
        </p:nvSpPr>
        <p:spPr/>
        <p:txBody>
          <a:bodyPr/>
          <a:lstStyle>
            <a:lvl1pPr>
              <a:defRPr smtClean="0">
                <a:solidFill>
                  <a:srgbClr val="FFFFFF">
                    <a:alpha val="25000"/>
                  </a:srgbClr>
                </a:solidFill>
              </a:defRPr>
            </a:lvl1pPr>
          </a:lstStyle>
          <a:p>
            <a:pPr>
              <a:defRPr/>
            </a:pPr>
            <a:fld id="{F6A8C09C-07F5-4219-8AA6-8BBAA990D31A}"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5" y="500063"/>
            <a:ext cx="10772775" cy="165735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676275" y="2011363"/>
            <a:ext cx="10753725" cy="3767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85800" y="6411913"/>
            <a:ext cx="4114800" cy="228600"/>
          </a:xfrm>
          <a:prstGeom prst="rect">
            <a:avLst/>
          </a:prstGeom>
        </p:spPr>
        <p:txBody>
          <a:bodyPr vert="horz" lIns="91440" tIns="45720" rIns="91440" bIns="45720" rtlCol="0" anchor="ctr"/>
          <a:lstStyle>
            <a:lvl1pPr algn="l" fontAlgn="auto">
              <a:spcBef>
                <a:spcPts val="0"/>
              </a:spcBef>
              <a:spcAft>
                <a:spcPts val="0"/>
              </a:spcAft>
              <a:defRPr sz="950" smtClean="0">
                <a:solidFill>
                  <a:schemeClr val="tx1">
                    <a:alpha val="80000"/>
                  </a:schemeClr>
                </a:solidFill>
                <a:latin typeface="+mn-lt"/>
                <a:cs typeface="+mn-cs"/>
              </a:defRPr>
            </a:lvl1pPr>
          </a:lstStyle>
          <a:p>
            <a:pPr>
              <a:defRPr/>
            </a:pPr>
            <a:fld id="{34713D68-85F5-41FA-897D-14B068F813DF}" type="datetimeFigureOut">
              <a:rPr lang="ru-RU"/>
              <a:pPr>
                <a:defRPr/>
              </a:pPr>
              <a:t>28.10.2021</a:t>
            </a:fld>
            <a:endParaRPr lang="ru-RU"/>
          </a:p>
        </p:txBody>
      </p:sp>
      <p:sp>
        <p:nvSpPr>
          <p:cNvPr id="5" name="Footer Placeholder 4"/>
          <p:cNvSpPr>
            <a:spLocks noGrp="1"/>
          </p:cNvSpPr>
          <p:nvPr>
            <p:ph type="ftr" sz="quarter" idx="3"/>
          </p:nvPr>
        </p:nvSpPr>
        <p:spPr>
          <a:xfrm>
            <a:off x="685800" y="6554788"/>
            <a:ext cx="5029200" cy="228600"/>
          </a:xfrm>
          <a:prstGeom prst="rect">
            <a:avLst/>
          </a:prstGeom>
        </p:spPr>
        <p:txBody>
          <a:bodyPr vert="horz" lIns="91440" tIns="45720" rIns="91440" bIns="45720" rtlCol="0" anchor="ctr"/>
          <a:lstStyle>
            <a:lvl1pPr algn="l" fontAlgn="auto">
              <a:spcBef>
                <a:spcPts val="0"/>
              </a:spcBef>
              <a:spcAft>
                <a:spcPts val="0"/>
              </a:spcAft>
              <a:defRPr sz="950" cap="all" baseline="0">
                <a:solidFill>
                  <a:schemeClr val="tx1">
                    <a:alpha val="80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8764588" y="5876925"/>
            <a:ext cx="2925762" cy="1397000"/>
          </a:xfrm>
          <a:prstGeom prst="rect">
            <a:avLst/>
          </a:prstGeom>
        </p:spPr>
        <p:txBody>
          <a:bodyPr vert="horz" lIns="91440" tIns="45720" rIns="91440" bIns="45720" rtlCol="0" anchor="b"/>
          <a:lstStyle>
            <a:lvl1pPr algn="r" fontAlgn="auto">
              <a:spcBef>
                <a:spcPts val="0"/>
              </a:spcBef>
              <a:spcAft>
                <a:spcPts val="0"/>
              </a:spcAft>
              <a:defRPr sz="10300" b="0" smtClean="0">
                <a:ln>
                  <a:noFill/>
                </a:ln>
                <a:solidFill>
                  <a:schemeClr val="accent1">
                    <a:alpha val="25000"/>
                  </a:schemeClr>
                </a:solidFill>
                <a:latin typeface="+mj-lt"/>
                <a:cs typeface="+mn-cs"/>
              </a:defRPr>
            </a:lvl1pPr>
          </a:lstStyle>
          <a:p>
            <a:pPr>
              <a:defRPr/>
            </a:pPr>
            <a:fld id="{C05CD982-E50B-462A-9525-51EC9EA9DFB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64" r:id="rId2"/>
    <p:sldLayoutId id="2147483665" r:id="rId3"/>
    <p:sldLayoutId id="2147483666" r:id="rId4"/>
    <p:sldLayoutId id="2147483667" r:id="rId5"/>
    <p:sldLayoutId id="2147483668" r:id="rId6"/>
    <p:sldLayoutId id="2147483669" r:id="rId7"/>
    <p:sldLayoutId id="2147483673" r:id="rId8"/>
    <p:sldLayoutId id="2147483674" r:id="rId9"/>
    <p:sldLayoutId id="2147483670" r:id="rId10"/>
    <p:sldLayoutId id="2147483671" r:id="rId11"/>
  </p:sldLayoutIdLst>
  <p:txStyles>
    <p:titleStyle>
      <a:lvl1pPr algn="l" rtl="0" fontAlgn="base">
        <a:lnSpc>
          <a:spcPct val="85000"/>
        </a:lnSpc>
        <a:spcBef>
          <a:spcPct val="0"/>
        </a:spcBef>
        <a:spcAft>
          <a:spcPct val="0"/>
        </a:spcAft>
        <a:defRPr sz="5400" kern="1200" spc="-120">
          <a:solidFill>
            <a:schemeClr val="accent1"/>
          </a:solidFill>
          <a:latin typeface="+mj-lt"/>
          <a:ea typeface="+mj-ea"/>
          <a:cs typeface="+mj-cs"/>
        </a:defRPr>
      </a:lvl1pPr>
      <a:lvl2pPr algn="l" rtl="0" fontAlgn="base">
        <a:lnSpc>
          <a:spcPct val="85000"/>
        </a:lnSpc>
        <a:spcBef>
          <a:spcPct val="0"/>
        </a:spcBef>
        <a:spcAft>
          <a:spcPct val="0"/>
        </a:spcAft>
        <a:defRPr sz="5400">
          <a:solidFill>
            <a:schemeClr val="accent1"/>
          </a:solidFill>
          <a:latin typeface="Calibri Light"/>
        </a:defRPr>
      </a:lvl2pPr>
      <a:lvl3pPr algn="l" rtl="0" fontAlgn="base">
        <a:lnSpc>
          <a:spcPct val="85000"/>
        </a:lnSpc>
        <a:spcBef>
          <a:spcPct val="0"/>
        </a:spcBef>
        <a:spcAft>
          <a:spcPct val="0"/>
        </a:spcAft>
        <a:defRPr sz="5400">
          <a:solidFill>
            <a:schemeClr val="accent1"/>
          </a:solidFill>
          <a:latin typeface="Calibri Light"/>
        </a:defRPr>
      </a:lvl3pPr>
      <a:lvl4pPr algn="l" rtl="0" fontAlgn="base">
        <a:lnSpc>
          <a:spcPct val="85000"/>
        </a:lnSpc>
        <a:spcBef>
          <a:spcPct val="0"/>
        </a:spcBef>
        <a:spcAft>
          <a:spcPct val="0"/>
        </a:spcAft>
        <a:defRPr sz="5400">
          <a:solidFill>
            <a:schemeClr val="accent1"/>
          </a:solidFill>
          <a:latin typeface="Calibri Light"/>
        </a:defRPr>
      </a:lvl4pPr>
      <a:lvl5pPr algn="l" rtl="0" fontAlgn="base">
        <a:lnSpc>
          <a:spcPct val="85000"/>
        </a:lnSpc>
        <a:spcBef>
          <a:spcPct val="0"/>
        </a:spcBef>
        <a:spcAft>
          <a:spcPct val="0"/>
        </a:spcAft>
        <a:defRPr sz="5400">
          <a:solidFill>
            <a:schemeClr val="accent1"/>
          </a:solidFill>
          <a:latin typeface="Calibri Light"/>
        </a:defRPr>
      </a:lvl5pPr>
      <a:lvl6pPr marL="457200" algn="l" rtl="0" fontAlgn="base">
        <a:lnSpc>
          <a:spcPct val="85000"/>
        </a:lnSpc>
        <a:spcBef>
          <a:spcPct val="0"/>
        </a:spcBef>
        <a:spcAft>
          <a:spcPct val="0"/>
        </a:spcAft>
        <a:defRPr sz="5400">
          <a:solidFill>
            <a:schemeClr val="accent1"/>
          </a:solidFill>
          <a:latin typeface="Calibri Light"/>
        </a:defRPr>
      </a:lvl6pPr>
      <a:lvl7pPr marL="914400" algn="l" rtl="0" fontAlgn="base">
        <a:lnSpc>
          <a:spcPct val="85000"/>
        </a:lnSpc>
        <a:spcBef>
          <a:spcPct val="0"/>
        </a:spcBef>
        <a:spcAft>
          <a:spcPct val="0"/>
        </a:spcAft>
        <a:defRPr sz="5400">
          <a:solidFill>
            <a:schemeClr val="accent1"/>
          </a:solidFill>
          <a:latin typeface="Calibri Light"/>
        </a:defRPr>
      </a:lvl7pPr>
      <a:lvl8pPr marL="1371600" algn="l" rtl="0" fontAlgn="base">
        <a:lnSpc>
          <a:spcPct val="85000"/>
        </a:lnSpc>
        <a:spcBef>
          <a:spcPct val="0"/>
        </a:spcBef>
        <a:spcAft>
          <a:spcPct val="0"/>
        </a:spcAft>
        <a:defRPr sz="5400">
          <a:solidFill>
            <a:schemeClr val="accent1"/>
          </a:solidFill>
          <a:latin typeface="Calibri Light"/>
        </a:defRPr>
      </a:lvl8pPr>
      <a:lvl9pPr marL="1828800" algn="l" rtl="0" fontAlgn="base">
        <a:lnSpc>
          <a:spcPct val="85000"/>
        </a:lnSpc>
        <a:spcBef>
          <a:spcPct val="0"/>
        </a:spcBef>
        <a:spcAft>
          <a:spcPct val="0"/>
        </a:spcAft>
        <a:defRPr sz="5400">
          <a:solidFill>
            <a:schemeClr val="accent1"/>
          </a:solidFill>
          <a:latin typeface="Calibri Light"/>
        </a:defRPr>
      </a:lvl9pPr>
    </p:titleStyle>
    <p:bodyStyle>
      <a:lvl1pPr marL="90488" indent="-90488" algn="l" rtl="0" fontAlgn="base">
        <a:lnSpc>
          <a:spcPct val="85000"/>
        </a:lnSpc>
        <a:spcBef>
          <a:spcPts val="1300"/>
        </a:spcBef>
        <a:spcAft>
          <a:spcPct val="0"/>
        </a:spcAft>
        <a:buFont typeface="Arial" charset="0"/>
        <a:buChar char=" "/>
        <a:defRPr sz="2400" kern="1200">
          <a:solidFill>
            <a:srgbClr val="262626"/>
          </a:solidFill>
          <a:latin typeface="+mn-lt"/>
          <a:ea typeface="+mn-ea"/>
          <a:cs typeface="+mn-cs"/>
        </a:defRPr>
      </a:lvl1pPr>
      <a:lvl2pPr marL="346075" indent="-342900" algn="l" rtl="0" fontAlgn="base">
        <a:lnSpc>
          <a:spcPct val="85000"/>
        </a:lnSpc>
        <a:spcBef>
          <a:spcPts val="600"/>
        </a:spcBef>
        <a:spcAft>
          <a:spcPct val="0"/>
        </a:spcAft>
        <a:buFont typeface="Arial" charset="0"/>
        <a:buChar char=" "/>
        <a:defRPr sz="2400" kern="1200">
          <a:solidFill>
            <a:srgbClr val="262626"/>
          </a:solidFill>
          <a:latin typeface="+mn-lt"/>
          <a:ea typeface="+mn-ea"/>
          <a:cs typeface="+mn-cs"/>
        </a:defRPr>
      </a:lvl2pPr>
      <a:lvl3pPr marL="547688" indent="-547688" algn="l" rtl="0" fontAlgn="base">
        <a:lnSpc>
          <a:spcPct val="85000"/>
        </a:lnSpc>
        <a:spcBef>
          <a:spcPts val="600"/>
        </a:spcBef>
        <a:spcAft>
          <a:spcPct val="0"/>
        </a:spcAft>
        <a:buFont typeface="Arial" charset="0"/>
        <a:buChar char=" "/>
        <a:defRPr sz="2000" i="1" kern="1200">
          <a:solidFill>
            <a:srgbClr val="262626"/>
          </a:solidFill>
          <a:latin typeface="+mn-lt"/>
          <a:ea typeface="+mn-ea"/>
          <a:cs typeface="+mn-cs"/>
        </a:defRPr>
      </a:lvl3pPr>
      <a:lvl4pPr marL="822325" indent="-822325" algn="l" rtl="0" fontAlgn="base">
        <a:lnSpc>
          <a:spcPct val="85000"/>
        </a:lnSpc>
        <a:spcBef>
          <a:spcPts val="600"/>
        </a:spcBef>
        <a:spcAft>
          <a:spcPct val="0"/>
        </a:spcAft>
        <a:buFont typeface="Arial" charset="0"/>
        <a:buChar char=" "/>
        <a:defRPr kern="1200">
          <a:solidFill>
            <a:srgbClr val="262626"/>
          </a:solidFill>
          <a:latin typeface="+mn-lt"/>
          <a:ea typeface="+mn-ea"/>
          <a:cs typeface="+mn-cs"/>
        </a:defRPr>
      </a:lvl4pPr>
      <a:lvl5pPr marL="1096963" indent="-1096963" algn="l" rtl="0" fontAlgn="base">
        <a:lnSpc>
          <a:spcPct val="85000"/>
        </a:lnSpc>
        <a:spcBef>
          <a:spcPts val="600"/>
        </a:spcBef>
        <a:spcAft>
          <a:spcPct val="0"/>
        </a:spcAft>
        <a:buFont typeface="Arial" charset="0"/>
        <a:buChar char=" "/>
        <a:defRPr kern="1200">
          <a:solidFill>
            <a:srgbClr val="262626"/>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alpha val="14902"/>
          </a:schemeClr>
        </a:solidFill>
        <a:effectLst/>
      </p:bgPr>
    </p:bg>
    <p:spTree>
      <p:nvGrpSpPr>
        <p:cNvPr id="1" name=""/>
        <p:cNvGrpSpPr/>
        <p:nvPr/>
      </p:nvGrpSpPr>
      <p:grpSpPr>
        <a:xfrm>
          <a:off x="0" y="0"/>
          <a:ext cx="0" cy="0"/>
          <a:chOff x="0" y="0"/>
          <a:chExt cx="0" cy="0"/>
        </a:xfrm>
      </p:grpSpPr>
      <p:sp>
        <p:nvSpPr>
          <p:cNvPr id="31" name="Выноска со стрелкой вниз 30"/>
          <p:cNvSpPr/>
          <p:nvPr/>
        </p:nvSpPr>
        <p:spPr>
          <a:xfrm>
            <a:off x="4686147" y="1695829"/>
            <a:ext cx="2668021" cy="996285"/>
          </a:xfrm>
          <a:prstGeom prst="downArrowCallout">
            <a:avLst/>
          </a:prstGeom>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pic>
        <p:nvPicPr>
          <p:cNvPr id="14341" name="Рисунок 5" descr="Экологические проблемы планеты"/>
          <p:cNvPicPr>
            <a:picLocks noChangeAspect="1" noChangeArrowheads="1"/>
          </p:cNvPicPr>
          <p:nvPr/>
        </p:nvPicPr>
        <p:blipFill>
          <a:blip r:embed="rId3"/>
          <a:srcRect/>
          <a:stretch>
            <a:fillRect/>
          </a:stretch>
        </p:blipFill>
        <p:spPr bwMode="auto">
          <a:xfrm>
            <a:off x="4856163" y="268288"/>
            <a:ext cx="2498725" cy="1235075"/>
          </a:xfrm>
          <a:prstGeom prst="rect">
            <a:avLst/>
          </a:prstGeom>
          <a:noFill/>
          <a:ln w="9525">
            <a:noFill/>
            <a:miter lim="800000"/>
            <a:headEnd/>
            <a:tailEnd/>
          </a:ln>
        </p:spPr>
      </p:pic>
      <p:sp>
        <p:nvSpPr>
          <p:cNvPr id="9" name="Скругленный прямоугольник 8"/>
          <p:cNvSpPr/>
          <p:nvPr/>
        </p:nvSpPr>
        <p:spPr>
          <a:xfrm rot="5400000">
            <a:off x="4312444" y="2761456"/>
            <a:ext cx="3622675" cy="3687763"/>
          </a:xfrm>
          <a:prstGeom prst="roundRect">
            <a:avLst/>
          </a:prstGeom>
          <a:solidFill>
            <a:srgbClr val="FF99CC"/>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ru-RU"/>
          </a:p>
        </p:txBody>
      </p:sp>
      <p:pic>
        <p:nvPicPr>
          <p:cNvPr id="14343" name="Рисунок 13"/>
          <p:cNvPicPr>
            <a:picLocks noChangeAspect="1"/>
          </p:cNvPicPr>
          <p:nvPr/>
        </p:nvPicPr>
        <p:blipFill>
          <a:blip r:embed="rId4"/>
          <a:srcRect/>
          <a:stretch>
            <a:fillRect/>
          </a:stretch>
        </p:blipFill>
        <p:spPr bwMode="auto">
          <a:xfrm>
            <a:off x="4324350" y="5965825"/>
            <a:ext cx="3614738" cy="1479550"/>
          </a:xfrm>
          <a:prstGeom prst="rect">
            <a:avLst/>
          </a:prstGeom>
          <a:noFill/>
          <a:ln w="9525">
            <a:noFill/>
            <a:miter lim="800000"/>
            <a:headEnd/>
            <a:tailEnd/>
          </a:ln>
        </p:spPr>
      </p:pic>
      <p:pic>
        <p:nvPicPr>
          <p:cNvPr id="14344" name="Рисунок 14"/>
          <p:cNvPicPr>
            <a:picLocks noChangeAspect="1"/>
          </p:cNvPicPr>
          <p:nvPr/>
        </p:nvPicPr>
        <p:blipFill>
          <a:blip r:embed="rId5"/>
          <a:srcRect/>
          <a:stretch>
            <a:fillRect/>
          </a:stretch>
        </p:blipFill>
        <p:spPr bwMode="auto">
          <a:xfrm>
            <a:off x="606425" y="1474788"/>
            <a:ext cx="2776538" cy="825500"/>
          </a:xfrm>
          <a:prstGeom prst="rect">
            <a:avLst/>
          </a:prstGeom>
          <a:noFill/>
          <a:ln w="9525">
            <a:noFill/>
            <a:miter lim="800000"/>
            <a:headEnd/>
            <a:tailEnd/>
          </a:ln>
        </p:spPr>
      </p:pic>
      <p:pic>
        <p:nvPicPr>
          <p:cNvPr id="14345" name="Рисунок 15"/>
          <p:cNvPicPr>
            <a:picLocks noChangeAspect="1"/>
          </p:cNvPicPr>
          <p:nvPr/>
        </p:nvPicPr>
        <p:blipFill>
          <a:blip r:embed="rId6"/>
          <a:srcRect/>
          <a:stretch>
            <a:fillRect/>
          </a:stretch>
        </p:blipFill>
        <p:spPr bwMode="auto">
          <a:xfrm>
            <a:off x="8485188" y="2760663"/>
            <a:ext cx="3021012" cy="3656012"/>
          </a:xfrm>
          <a:prstGeom prst="rect">
            <a:avLst/>
          </a:prstGeom>
          <a:noFill/>
          <a:ln w="9525">
            <a:noFill/>
            <a:miter lim="800000"/>
            <a:headEnd/>
            <a:tailEnd/>
          </a:ln>
        </p:spPr>
      </p:pic>
      <p:pic>
        <p:nvPicPr>
          <p:cNvPr id="14346" name="Рисунок 16"/>
          <p:cNvPicPr>
            <a:picLocks noChangeAspect="1"/>
          </p:cNvPicPr>
          <p:nvPr/>
        </p:nvPicPr>
        <p:blipFill>
          <a:blip r:embed="rId7"/>
          <a:srcRect/>
          <a:stretch>
            <a:fillRect/>
          </a:stretch>
        </p:blipFill>
        <p:spPr bwMode="auto">
          <a:xfrm>
            <a:off x="534988" y="2713038"/>
            <a:ext cx="3382962" cy="3622675"/>
          </a:xfrm>
          <a:prstGeom prst="rect">
            <a:avLst/>
          </a:prstGeom>
          <a:noFill/>
          <a:ln w="9525">
            <a:noFill/>
            <a:miter lim="800000"/>
            <a:headEnd/>
            <a:tailEnd/>
          </a:ln>
        </p:spPr>
      </p:pic>
      <p:sp>
        <p:nvSpPr>
          <p:cNvPr id="18" name="Горизонтальный свиток 17"/>
          <p:cNvSpPr/>
          <p:nvPr/>
        </p:nvSpPr>
        <p:spPr>
          <a:xfrm>
            <a:off x="265255" y="114340"/>
            <a:ext cx="3825238" cy="1386026"/>
          </a:xfrm>
          <a:prstGeom prst="horizontalScroll">
            <a:avLst/>
          </a:prstGeom>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0" name="TextBox 19"/>
          <p:cNvSpPr txBox="1"/>
          <p:nvPr/>
        </p:nvSpPr>
        <p:spPr>
          <a:xfrm>
            <a:off x="276273" y="537610"/>
            <a:ext cx="4276265" cy="646331"/>
          </a:xfrm>
          <a:prstGeom prst="rect">
            <a:avLst/>
          </a:prstGeom>
          <a:noFill/>
        </p:spPr>
        <p:txBody>
          <a:bodyPr>
            <a:spAutoFit/>
          </a:bodyPr>
          <a:lstStyle/>
          <a:p>
            <a:pPr fontAlgn="auto">
              <a:spcBef>
                <a:spcPts val="0"/>
              </a:spcBef>
              <a:spcAft>
                <a:spcPts val="0"/>
              </a:spcAft>
              <a:defRPr/>
            </a:pPr>
            <a:r>
              <a:rPr lang="kk-KZ" dirty="0">
                <a:ln w="0">
                  <a:solidFill>
                    <a:sysClr val="windowText" lastClr="000000"/>
                  </a:solidFill>
                </a:ln>
                <a:solidFill>
                  <a:srgbClr val="7030A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С</a:t>
            </a:r>
            <a:r>
              <a:rPr lang="kk-KZ" dirty="0">
                <a:ln w="0">
                  <a:solidFill>
                    <a:sysClr val="windowText" lastClr="000000"/>
                  </a:solidFill>
                </a:ln>
                <a:solidFill>
                  <a:srgbClr val="7030A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абақтың тақырыбы : Ғаламшардағы </a:t>
            </a:r>
          </a:p>
          <a:p>
            <a:pPr fontAlgn="auto">
              <a:spcBef>
                <a:spcPts val="0"/>
              </a:spcBef>
              <a:spcAft>
                <a:spcPts val="0"/>
              </a:spcAft>
              <a:defRPr/>
            </a:pPr>
            <a:r>
              <a:rPr lang="kk-KZ" dirty="0">
                <a:ln w="0">
                  <a:solidFill>
                    <a:sysClr val="windowText" lastClr="000000"/>
                  </a:solidFill>
                </a:ln>
                <a:solidFill>
                  <a:srgbClr val="7030A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жаһандық мәселелер. Стилдік </a:t>
            </a:r>
            <a:r>
              <a:rPr lang="kk-KZ" dirty="0">
                <a:ln w="0">
                  <a:solidFill>
                    <a:sysClr val="windowText" lastClr="000000"/>
                  </a:solidFill>
                </a:ln>
                <a:solidFill>
                  <a:srgbClr val="7030A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түрлері</a:t>
            </a:r>
            <a:endParaRPr lang="ru-RU" dirty="0">
              <a:ln w="0">
                <a:solidFill>
                  <a:sysClr val="windowText" lastClr="000000"/>
                </a:solidFill>
              </a:ln>
              <a:solidFill>
                <a:srgbClr val="7030A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21" name="Горизонтальный свиток 20"/>
          <p:cNvSpPr/>
          <p:nvPr/>
        </p:nvSpPr>
        <p:spPr>
          <a:xfrm>
            <a:off x="8484459" y="77322"/>
            <a:ext cx="2743199" cy="1566906"/>
          </a:xfrm>
          <a:prstGeom prst="horizontalScroll">
            <a:avLst/>
          </a:prstGeom>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k-KZ" sz="1600" dirty="0">
              <a:ln>
                <a:solidFill>
                  <a:srgbClr val="FF0000"/>
                </a:solidFill>
              </a:ln>
              <a:solidFill>
                <a:srgbClr val="7030A0"/>
              </a:solidFill>
              <a:latin typeface="Times New Roman" panose="02020603050405020304" pitchFamily="18" charset="0"/>
              <a:cs typeface="Times New Roman" panose="02020603050405020304" pitchFamily="18" charset="0"/>
            </a:endParaRPr>
          </a:p>
          <a:p>
            <a:pPr algn="ctr" fontAlgn="auto">
              <a:spcBef>
                <a:spcPts val="0"/>
              </a:spcBef>
              <a:spcAft>
                <a:spcPts val="0"/>
              </a:spcAft>
              <a:defRPr/>
            </a:pPr>
            <a:r>
              <a:rPr lang="kk-KZ" sz="1600" dirty="0">
                <a:ln>
                  <a:solidFill>
                    <a:srgbClr val="FF0000"/>
                  </a:solidFill>
                </a:ln>
                <a:solidFill>
                  <a:srgbClr val="7030A0"/>
                </a:solidFill>
                <a:latin typeface="Times New Roman" panose="02020603050405020304" pitchFamily="18" charset="0"/>
                <a:cs typeface="Times New Roman" panose="02020603050405020304" pitchFamily="18" charset="0"/>
              </a:rPr>
              <a:t>Пәні: қазақ тілі</a:t>
            </a:r>
          </a:p>
          <a:p>
            <a:pPr algn="ctr" fontAlgn="auto">
              <a:spcBef>
                <a:spcPts val="0"/>
              </a:spcBef>
              <a:spcAft>
                <a:spcPts val="0"/>
              </a:spcAft>
              <a:defRPr/>
            </a:pPr>
            <a:r>
              <a:rPr lang="kk-KZ" sz="1600" dirty="0">
                <a:ln>
                  <a:solidFill>
                    <a:srgbClr val="FF0000"/>
                  </a:solidFill>
                </a:ln>
                <a:solidFill>
                  <a:srgbClr val="7030A0"/>
                </a:solidFill>
                <a:latin typeface="Times New Roman" panose="02020603050405020304" pitchFamily="18" charset="0"/>
                <a:cs typeface="Times New Roman" panose="02020603050405020304" pitchFamily="18" charset="0"/>
              </a:rPr>
              <a:t>Сыныбы:  </a:t>
            </a:r>
            <a:r>
              <a:rPr lang="ru-RU" sz="1600" dirty="0">
                <a:ln>
                  <a:solidFill>
                    <a:srgbClr val="FF0000"/>
                  </a:solidFill>
                </a:ln>
                <a:solidFill>
                  <a:srgbClr val="7030A0"/>
                </a:solidFill>
                <a:latin typeface="Times New Roman" panose="02020603050405020304" pitchFamily="18" charset="0"/>
                <a:cs typeface="Times New Roman" panose="02020603050405020304" pitchFamily="18" charset="0"/>
              </a:rPr>
              <a:t>10</a:t>
            </a:r>
            <a:endParaRPr lang="ru-RU" sz="1600" dirty="0">
              <a:ln>
                <a:solidFill>
                  <a:srgbClr val="FF0000"/>
                </a:solidFill>
              </a:ln>
              <a:solidFill>
                <a:srgbClr val="7030A0"/>
              </a:solidFill>
              <a:latin typeface="Times New Roman" panose="02020603050405020304" pitchFamily="18" charset="0"/>
              <a:cs typeface="Times New Roman" panose="02020603050405020304" pitchFamily="18" charset="0"/>
            </a:endParaRPr>
          </a:p>
        </p:txBody>
      </p:sp>
      <p:sp>
        <p:nvSpPr>
          <p:cNvPr id="26" name="Прямоугольник 25"/>
          <p:cNvSpPr/>
          <p:nvPr/>
        </p:nvSpPr>
        <p:spPr>
          <a:xfrm rot="10800000" flipV="1">
            <a:off x="4815840" y="1695829"/>
            <a:ext cx="2727960" cy="943728"/>
          </a:xfrm>
          <a:prstGeom prst="rect">
            <a:avLst/>
          </a:prstGeom>
          <a:noFill/>
        </p:spPr>
        <p:txBody>
          <a:bodyPr>
            <a:spAutoFit/>
          </a:bodyPr>
          <a:lstStyle/>
          <a:p>
            <a:pPr algn="ctr" fontAlgn="auto">
              <a:spcBef>
                <a:spcPts val="0"/>
              </a:spcBef>
              <a:spcAft>
                <a:spcPts val="0"/>
              </a:spcAft>
              <a:defRPr/>
            </a:pPr>
            <a:r>
              <a:rPr lang="kk-KZ" b="1" dirty="0">
                <a:ln w="6600">
                  <a:solidFill>
                    <a:srgbClr val="FF0000"/>
                  </a:solidFill>
                  <a:prstDash val="solid"/>
                </a:ln>
                <a:solidFill>
                  <a:srgbClr val="7030A0"/>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Сабақ мақсаттары</a:t>
            </a:r>
            <a:endParaRPr lang="ru-RU" b="1" dirty="0">
              <a:ln w="6600">
                <a:solidFill>
                  <a:srgbClr val="FF0000"/>
                </a:solidFill>
                <a:prstDash val="solid"/>
              </a:ln>
              <a:solidFill>
                <a:srgbClr val="7030A0"/>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endParaRPr lang="ru-RU" sz="3600" b="1" dirty="0">
              <a:ln w="6600">
                <a:solidFill>
                  <a:srgbClr val="FF0000"/>
                </a:solidFill>
                <a:prstDash val="solid"/>
              </a:ln>
              <a:solidFill>
                <a:srgbClr val="FFFFFF"/>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
        <p:nvSpPr>
          <p:cNvPr id="30" name="Выноска со стрелкой вниз 29"/>
          <p:cNvSpPr/>
          <p:nvPr/>
        </p:nvSpPr>
        <p:spPr>
          <a:xfrm>
            <a:off x="8594066" y="1781812"/>
            <a:ext cx="2743201" cy="976476"/>
          </a:xfrm>
          <a:prstGeom prst="downArrowCallout">
            <a:avLst/>
          </a:prstGeom>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3" name="TextBox 32"/>
          <p:cNvSpPr txBox="1"/>
          <p:nvPr/>
        </p:nvSpPr>
        <p:spPr>
          <a:xfrm>
            <a:off x="9037318" y="1764727"/>
            <a:ext cx="2299949" cy="369332"/>
          </a:xfrm>
          <a:prstGeom prst="rect">
            <a:avLst/>
          </a:prstGeom>
          <a:noFill/>
        </p:spPr>
        <p:txBody>
          <a:bodyPr>
            <a:spAutoFit/>
          </a:bodyPr>
          <a:lstStyle/>
          <a:p>
            <a:pPr fontAlgn="auto">
              <a:spcBef>
                <a:spcPts val="0"/>
              </a:spcBef>
              <a:spcAft>
                <a:spcPts val="0"/>
              </a:spcAft>
              <a:defRPr/>
            </a:pPr>
            <a:r>
              <a:rPr lang="kk-KZ" dirty="0">
                <a:ln>
                  <a:solidFill>
                    <a:srgbClr val="FF0000"/>
                  </a:solidFill>
                </a:ln>
                <a:latin typeface="Times New Roman" panose="02020603050405020304" pitchFamily="18" charset="0"/>
                <a:cs typeface="Times New Roman" panose="02020603050405020304" pitchFamily="18" charset="0"/>
              </a:rPr>
              <a:t>Бағалау критерийлері</a:t>
            </a:r>
            <a:endParaRPr lang="ru-RU" dirty="0">
              <a:ln>
                <a:solidFill>
                  <a:srgbClr val="FF0000"/>
                </a:solidFill>
              </a:ln>
              <a:latin typeface="Times New Roman" panose="02020603050405020304" pitchFamily="18" charset="0"/>
              <a:cs typeface="Times New Roman" panose="02020603050405020304" pitchFamily="18" charset="0"/>
            </a:endParaRPr>
          </a:p>
        </p:txBody>
      </p:sp>
      <p:sp>
        <p:nvSpPr>
          <p:cNvPr id="32" name="Выноска со стрелкой вниз 31"/>
          <p:cNvSpPr/>
          <p:nvPr/>
        </p:nvSpPr>
        <p:spPr>
          <a:xfrm>
            <a:off x="701045" y="1633199"/>
            <a:ext cx="3324338" cy="1090148"/>
          </a:xfrm>
          <a:prstGeom prst="downArrowCallout">
            <a:avLst/>
          </a:prstGeom>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dirty="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Оқу мақсаттары</a:t>
            </a:r>
            <a:endParaRPr lang="ru-RU" dirty="0">
              <a:ln w="0">
                <a:solidFill>
                  <a:srgbClr val="FF0000"/>
                </a:solidFill>
              </a:ln>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4358" name="TextBox 37"/>
          <p:cNvSpPr txBox="1">
            <a:spLocks noChangeArrowheads="1"/>
          </p:cNvSpPr>
          <p:nvPr/>
        </p:nvSpPr>
        <p:spPr bwMode="auto">
          <a:xfrm>
            <a:off x="701675" y="2962275"/>
            <a:ext cx="3062288" cy="3048000"/>
          </a:xfrm>
          <a:prstGeom prst="rect">
            <a:avLst/>
          </a:prstGeom>
          <a:noFill/>
          <a:ln w="9525">
            <a:noFill/>
            <a:miter lim="800000"/>
            <a:headEnd/>
            <a:tailEnd/>
          </a:ln>
        </p:spPr>
        <p:txBody>
          <a:bodyPr>
            <a:spAutoFit/>
          </a:bodyPr>
          <a:lstStyle/>
          <a:p>
            <a:r>
              <a:rPr lang="kk-KZ" sz="1600">
                <a:latin typeface="Times New Roman" pitchFamily="18" charset="0"/>
                <a:cs typeface="Times New Roman" pitchFamily="18" charset="0"/>
              </a:rPr>
              <a:t>10.2.3.1 – көпшілікке арналған интервью құрылымы мен рәсімделуін білу, жанрлық ерекшеліктерін талдау; 10.2.4.1 – әртүрлі стильдегі (ғылыми, ресми іс-қағаздар, публицистикалық, көркем әдебиет, ауызекі сөйлеу стилі) мәтіндердің тақырыбын, мақсатты аудиторияға сәйкес қызметін  құрылымын, тілдік ерекшелігін салыстыра талдау</a:t>
            </a:r>
            <a:endParaRPr lang="ru-RU" sz="1600">
              <a:latin typeface="Times New Roman" pitchFamily="18" charset="0"/>
              <a:cs typeface="Times New Roman" pitchFamily="18" charset="0"/>
            </a:endParaRPr>
          </a:p>
        </p:txBody>
      </p:sp>
      <p:sp>
        <p:nvSpPr>
          <p:cNvPr id="14359" name="TextBox 38"/>
          <p:cNvSpPr txBox="1">
            <a:spLocks noChangeArrowheads="1"/>
          </p:cNvSpPr>
          <p:nvPr/>
        </p:nvSpPr>
        <p:spPr bwMode="auto">
          <a:xfrm>
            <a:off x="5502275" y="2962275"/>
            <a:ext cx="2041525" cy="787400"/>
          </a:xfrm>
          <a:prstGeom prst="rect">
            <a:avLst/>
          </a:prstGeom>
          <a:noFill/>
          <a:ln w="9525">
            <a:noFill/>
            <a:miter lim="800000"/>
            <a:headEnd/>
            <a:tailEnd/>
          </a:ln>
        </p:spPr>
        <p:txBody>
          <a:bodyPr>
            <a:spAutoFit/>
          </a:bodyPr>
          <a:lstStyle/>
          <a:p>
            <a:endParaRPr lang="ru-RU">
              <a:latin typeface="Calibri Light"/>
            </a:endParaRPr>
          </a:p>
        </p:txBody>
      </p:sp>
      <p:graphicFrame>
        <p:nvGraphicFramePr>
          <p:cNvPr id="42" name="Таблица 41"/>
          <p:cNvGraphicFramePr>
            <a:graphicFrameLocks noGrp="1"/>
          </p:cNvGraphicFramePr>
          <p:nvPr/>
        </p:nvGraphicFramePr>
        <p:xfrm>
          <a:off x="4279900" y="3043238"/>
          <a:ext cx="3941763" cy="3540125"/>
        </p:xfrm>
        <a:graphic>
          <a:graphicData uri="http://schemas.openxmlformats.org/drawingml/2006/table">
            <a:tbl>
              <a:tblPr>
                <a:tableStyleId>{5C22544A-7EE6-4342-B048-85BDC9FD1C3A}</a:tableStyleId>
              </a:tblPr>
              <a:tblGrid>
                <a:gridCol w="3941649"/>
              </a:tblGrid>
              <a:tr h="3457382">
                <a:tc>
                  <a:txBody>
                    <a:bodyPr/>
                    <a:lstStyle/>
                    <a:p>
                      <a:pPr algn="l">
                        <a:lnSpc>
                          <a:spcPct val="115000"/>
                        </a:lnSpc>
                        <a:spcAft>
                          <a:spcPts val="0"/>
                        </a:spcAft>
                      </a:pPr>
                      <a:r>
                        <a:rPr lang="kk-KZ" sz="1200" i="1" dirty="0">
                          <a:effectLst/>
                          <a:latin typeface="Times New Roman" panose="02020603050405020304" pitchFamily="18" charset="0"/>
                          <a:ea typeface="Calibri" panose="020F0502020204030204" pitchFamily="34" charset="0"/>
                          <a:cs typeface="Times New Roman" panose="02020603050405020304" pitchFamily="18" charset="0"/>
                        </a:rPr>
                        <a:t>Барлық оқушы орындай алады: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a:lnSpc>
                          <a:spcPct val="115000"/>
                        </a:lnSpc>
                        <a:spcAft>
                          <a:spcPts val="0"/>
                        </a:spcAft>
                        <a:buFont typeface="+mj-lt"/>
                        <a:buNone/>
                      </a:pPr>
                      <a:r>
                        <a:rPr lang="kk-KZ"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Мәтіннің рәсімделуін, жанрлық ерекшелігін талдайды. Мәтіннің жазылу стилін,мақсатты аудиторияға сәйкес қызметін, құрылымын,тілдік ерекшелігін салыстыра отырып, талдау жасайды</a:t>
                      </a:r>
                      <a:r>
                        <a:rPr lang="kk-KZ" sz="1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Интервьюдің тілдік құрылымын сақтай отырып,интервью жасайды.</a:t>
                      </a:r>
                    </a:p>
                    <a:p>
                      <a:pPr marL="0" lvl="0" indent="0" algn="l">
                        <a:lnSpc>
                          <a:spcPct val="115000"/>
                        </a:lnSpc>
                        <a:spcAft>
                          <a:spcPts val="0"/>
                        </a:spcAft>
                        <a:buFont typeface="+mj-lt"/>
                        <a:buNone/>
                      </a:pPr>
                      <a:r>
                        <a:rPr lang="kk-KZ" sz="12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Оқушылардың көпшілігі орындай алады:</a:t>
                      </a:r>
                    </a:p>
                    <a:p>
                      <a:pPr marL="0" lvl="0" indent="0" algn="l">
                        <a:lnSpc>
                          <a:spcPct val="115000"/>
                        </a:lnSpc>
                        <a:spcAft>
                          <a:spcPts val="0"/>
                        </a:spcAft>
                        <a:buFont typeface="+mj-lt"/>
                        <a:buNone/>
                      </a:pPr>
                      <a:r>
                        <a:rPr lang="kk-KZ" sz="1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мәтіннің жанрлық, тілдік, стилдік ерекшеліктерін салыстыра отырып талдайды.интервьюді рәсімдей алады.</a:t>
                      </a:r>
                      <a:r>
                        <a:rPr lang="kk-KZ" sz="12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Кейбір оқушылар орындай алады</a:t>
                      </a:r>
                      <a:r>
                        <a:rPr lang="kk-KZ" sz="1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lvl="0" indent="0" algn="l">
                        <a:lnSpc>
                          <a:spcPct val="115000"/>
                        </a:lnSpc>
                        <a:spcAft>
                          <a:spcPts val="0"/>
                        </a:spcAft>
                        <a:buFont typeface="+mj-lt"/>
                        <a:buNone/>
                      </a:pPr>
                      <a:r>
                        <a:rPr lang="kk-KZ" sz="1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Мәтіннің құрылымын, рәсімделуін, жанрлық ерекшеліктерін сақтай отырып, интервью жасайды.мақсатты аудиторияға</a:t>
                      </a:r>
                      <a:r>
                        <a:rPr lang="kk-KZ" sz="120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сәйкес,құрылымдық, стилдік, тілдік ерекшеліктерін жеткізе отырып, салыстыра талдау жасайды.</a:t>
                      </a:r>
                      <a:endParaRPr lang="kk-KZ" sz="1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15000"/>
                        </a:lnSpc>
                        <a:spcAft>
                          <a:spcPts val="0"/>
                        </a:spcAft>
                        <a:buFont typeface="+mj-lt"/>
                        <a:buAutoNum type="arabicPeriod"/>
                      </a:pPr>
                      <a:endParaRPr lang="kk-KZ"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a:lnSpc>
                          <a:spcPct val="115000"/>
                        </a:lnSpc>
                        <a:spcAft>
                          <a:spcPts val="0"/>
                        </a:spcAft>
                        <a:buFont typeface="+mj-lt"/>
                        <a:buNone/>
                      </a:pPr>
                      <a:endParaRPr lang="kk-KZ" sz="11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noFill/>
                  </a:tcPr>
                </a:tc>
              </a:tr>
            </a:tbl>
          </a:graphicData>
        </a:graphic>
      </p:graphicFrame>
      <p:sp>
        <p:nvSpPr>
          <p:cNvPr id="14366" name="Прямоугольник 46"/>
          <p:cNvSpPr>
            <a:spLocks noChangeArrowheads="1"/>
          </p:cNvSpPr>
          <p:nvPr/>
        </p:nvSpPr>
        <p:spPr bwMode="auto">
          <a:xfrm>
            <a:off x="8662988" y="3190875"/>
            <a:ext cx="2674937" cy="2554288"/>
          </a:xfrm>
          <a:prstGeom prst="rect">
            <a:avLst/>
          </a:prstGeom>
          <a:noFill/>
          <a:ln w="9525">
            <a:noFill/>
            <a:miter lim="800000"/>
            <a:headEnd/>
            <a:tailEnd/>
          </a:ln>
        </p:spPr>
        <p:txBody>
          <a:bodyPr>
            <a:spAutoFit/>
          </a:bodyPr>
          <a:lstStyle/>
          <a:p>
            <a:r>
              <a:rPr lang="kk-KZ" sz="1600">
                <a:latin typeface="Times New Roman" pitchFamily="18" charset="0"/>
                <a:ea typeface="Calibri" pitchFamily="34" charset="0"/>
                <a:cs typeface="Times New Roman" pitchFamily="18" charset="0"/>
              </a:rPr>
              <a:t>Құрылымы мен рәсімделуін,жанрлық ерешеліктерін сақтай отырып,интервью жасайды.</a:t>
            </a:r>
            <a:endParaRPr lang="ru-RU" sz="1600">
              <a:latin typeface="Times New Roman" pitchFamily="18" charset="0"/>
              <a:ea typeface="Calibri" pitchFamily="34" charset="0"/>
              <a:cs typeface="Times New Roman" pitchFamily="18" charset="0"/>
            </a:endParaRPr>
          </a:p>
          <a:p>
            <a:r>
              <a:rPr lang="kk-KZ" sz="1600">
                <a:latin typeface="Times New Roman" pitchFamily="18" charset="0"/>
                <a:ea typeface="Calibri" pitchFamily="34" charset="0"/>
                <a:cs typeface="Times New Roman" pitchFamily="18" charset="0"/>
              </a:rPr>
              <a:t>Мәтіннің тақырыбы, стилдік ерекшелігі,қызметі,құрылымы мен тілдік ерекшелігіне қарай салыстыра талдау жасайды.</a:t>
            </a:r>
            <a:endParaRPr lang="ru-RU" sz="1600">
              <a:latin typeface="Times New Roman" pitchFamily="18" charset="0"/>
              <a:ea typeface="Calibri" pitchFamily="34" charset="0"/>
              <a:cs typeface="Times New Roman" pitchFamily="18" charset="0"/>
            </a:endParaRPr>
          </a:p>
        </p:txBody>
      </p:sp>
      <p:sp>
        <p:nvSpPr>
          <p:cNvPr id="48" name="Прямоугольник 47"/>
          <p:cNvSpPr/>
          <p:nvPr/>
        </p:nvSpPr>
        <p:spPr>
          <a:xfrm>
            <a:off x="5913438" y="2967038"/>
            <a:ext cx="365125" cy="923925"/>
          </a:xfrm>
          <a:prstGeom prst="rect">
            <a:avLst/>
          </a:prstGeom>
          <a:noFill/>
        </p:spPr>
        <p:txBody>
          <a:bodyPr wrap="none">
            <a:spAutoFit/>
          </a:bodyPr>
          <a:lstStyle/>
          <a:p>
            <a:pPr algn="ctr" fontAlgn="auto">
              <a:spcBef>
                <a:spcPts val="0"/>
              </a:spcBef>
              <a:spcAft>
                <a:spcPts val="0"/>
              </a:spcAft>
              <a:defRPr/>
            </a:pPr>
            <a:r>
              <a:rPr lang="kk-KZ" sz="5400" dirty="0">
                <a:ln w="0"/>
                <a:effectLst>
                  <a:outerShdw blurRad="38100" dist="19050" dir="2700000" algn="tl" rotWithShape="0">
                    <a:schemeClr val="dk1">
                      <a:alpha val="40000"/>
                    </a:schemeClr>
                  </a:outerShdw>
                </a:effectLst>
                <a:latin typeface="+mn-lt"/>
                <a:cs typeface="+mn-cs"/>
              </a:rPr>
              <a:t>:</a:t>
            </a:r>
            <a:endParaRPr lang="ru-RU" sz="5400" dirty="0">
              <a:ln w="0"/>
              <a:effectLst>
                <a:outerShdw blurRad="38100" dist="19050" dir="2700000" algn="tl" rotWithShape="0">
                  <a:schemeClr val="dk1">
                    <a:alpha val="40000"/>
                  </a:schemeClr>
                </a:outerShdw>
              </a:effectLst>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a:effectLst/>
      </p:bgPr>
    </p:bg>
    <p:spTree>
      <p:nvGrpSpPr>
        <p:cNvPr id="1" name=""/>
        <p:cNvGrpSpPr/>
        <p:nvPr/>
      </p:nvGrpSpPr>
      <p:grpSpPr>
        <a:xfrm>
          <a:off x="0" y="0"/>
          <a:ext cx="0" cy="0"/>
          <a:chOff x="0" y="0"/>
          <a:chExt cx="0" cy="0"/>
        </a:xfrm>
      </p:grpSpPr>
      <p:sp>
        <p:nvSpPr>
          <p:cNvPr id="5" name="Выноска со стрелкой вниз 4"/>
          <p:cNvSpPr/>
          <p:nvPr/>
        </p:nvSpPr>
        <p:spPr>
          <a:xfrm>
            <a:off x="4808538" y="830263"/>
            <a:ext cx="3490912" cy="735012"/>
          </a:xfrm>
          <a:prstGeom prst="downArrowCallou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err="1">
                <a:solidFill>
                  <a:srgbClr val="002060"/>
                </a:solidFill>
                <a:latin typeface="Times New Roman" panose="02020603050405020304" pitchFamily="18" charset="0"/>
                <a:cs typeface="Times New Roman" panose="02020603050405020304" pitchFamily="18" charset="0"/>
              </a:rPr>
              <a:t>Белсен</a:t>
            </a:r>
            <a:r>
              <a:rPr lang="kk-KZ" b="1" dirty="0">
                <a:solidFill>
                  <a:srgbClr val="002060"/>
                </a:solidFill>
                <a:latin typeface="Times New Roman" panose="02020603050405020304" pitchFamily="18" charset="0"/>
                <a:cs typeface="Times New Roman" panose="02020603050405020304" pitchFamily="18" charset="0"/>
              </a:rPr>
              <a:t>ді оқу әдістері</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6" name="Блок-схема: несколько документов 5"/>
          <p:cNvSpPr/>
          <p:nvPr/>
        </p:nvSpPr>
        <p:spPr>
          <a:xfrm>
            <a:off x="4371975" y="2157413"/>
            <a:ext cx="5389563" cy="3000375"/>
          </a:xfrm>
          <a:prstGeom prst="flowChartMultidocument">
            <a:avLst/>
          </a:prstGeom>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kk-KZ"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Ой қозғау   « Болжау  әдісі»</a:t>
            </a:r>
          </a:p>
          <a:p>
            <a:pPr algn="ctr" fontAlgn="auto">
              <a:spcBef>
                <a:spcPts val="0"/>
              </a:spcBef>
              <a:spcAft>
                <a:spcPts val="0"/>
              </a:spcAft>
              <a:defRPr/>
            </a:pPr>
            <a:r>
              <a:rPr lang="kk-KZ"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Топтық жұмыс «Ойлан, топтас, талқыла»</a:t>
            </a:r>
          </a:p>
          <a:p>
            <a:pPr algn="ctr" fontAlgn="auto">
              <a:spcBef>
                <a:spcPts val="0"/>
              </a:spcBef>
              <a:spcAft>
                <a:spcPts val="0"/>
              </a:spcAft>
              <a:defRPr/>
            </a:pPr>
            <a:r>
              <a:rPr lang="kk-KZ"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Жұптық жұмыс « Журналист пен қонақ»</a:t>
            </a:r>
          </a:p>
          <a:p>
            <a:pPr algn="ctr" fontAlgn="auto">
              <a:spcBef>
                <a:spcPts val="0"/>
              </a:spcBef>
              <a:spcAft>
                <a:spcPts val="0"/>
              </a:spcAft>
              <a:defRPr/>
            </a:pPr>
            <a:endParaRPr lang="ru-RU" dirty="0"/>
          </a:p>
        </p:txBody>
      </p:sp>
      <p:sp>
        <p:nvSpPr>
          <p:cNvPr id="9" name="Скругленный прямоугольник 8"/>
          <p:cNvSpPr/>
          <p:nvPr/>
        </p:nvSpPr>
        <p:spPr>
          <a:xfrm>
            <a:off x="777240" y="247650"/>
            <a:ext cx="2859039" cy="1504271"/>
          </a:xfrm>
          <a:prstGeom prst="roundRect">
            <a:avLst/>
          </a:prstGeom>
          <a:solidFill>
            <a:schemeClr val="lt1"/>
          </a:solidFill>
          <a:effectLst>
            <a:glow rad="127000">
              <a:srgbClr val="FFFFFF">
                <a:alpha val="34902"/>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lnSpc>
                <a:spcPct val="115000"/>
              </a:lnSpc>
              <a:spcBef>
                <a:spcPts val="0"/>
              </a:spcBef>
              <a:spcAft>
                <a:spcPts val="0"/>
              </a:spcAft>
              <a:defRPr/>
            </a:pPr>
            <a:r>
              <a:rPr lang="kk-KZ" b="1" dirty="0">
                <a:solidFill>
                  <a:srgbClr val="C00000"/>
                </a:solidFill>
              </a:rPr>
              <a:t>Стиль </a:t>
            </a:r>
            <a:r>
              <a:rPr lang="kk-KZ" b="1" dirty="0">
                <a:solidFill>
                  <a:srgbClr val="C00000"/>
                </a:solidFill>
              </a:rPr>
              <a:t>түрлеріне, оның тілдік құралдарына </a:t>
            </a:r>
            <a:r>
              <a:rPr lang="kk-KZ" b="1" dirty="0">
                <a:solidFill>
                  <a:srgbClr val="C00000"/>
                </a:solidFill>
              </a:rPr>
              <a:t>байланысты</a:t>
            </a:r>
          </a:p>
          <a:p>
            <a:pPr fontAlgn="auto">
              <a:lnSpc>
                <a:spcPct val="115000"/>
              </a:lnSpc>
              <a:spcBef>
                <a:spcPts val="0"/>
              </a:spcBef>
              <a:spcAft>
                <a:spcPts val="0"/>
              </a:spcAft>
              <a:defRPr/>
            </a:pPr>
            <a:r>
              <a:rPr lang="kk-KZ" b="1" dirty="0">
                <a:solidFill>
                  <a:srgbClr val="C00000"/>
                </a:solidFill>
              </a:rPr>
              <a:t>Сәйкестендіру  тесті</a:t>
            </a:r>
          </a:p>
          <a:p>
            <a:pPr fontAlgn="auto">
              <a:lnSpc>
                <a:spcPct val="115000"/>
              </a:lnSpc>
              <a:spcBef>
                <a:spcPts val="0"/>
              </a:spcBef>
              <a:spcAft>
                <a:spcPts val="0"/>
              </a:spcAft>
              <a:defRPr/>
            </a:pPr>
            <a:endParaRPr lang="kk-KZ" b="1" dirty="0">
              <a:solidFill>
                <a:srgbClr val="C00000"/>
              </a:solidFill>
            </a:endParaRPr>
          </a:p>
        </p:txBody>
      </p:sp>
      <p:sp>
        <p:nvSpPr>
          <p:cNvPr id="10" name="Скругленный прямоугольник 9"/>
          <p:cNvSpPr/>
          <p:nvPr/>
        </p:nvSpPr>
        <p:spPr>
          <a:xfrm>
            <a:off x="400050" y="3481391"/>
            <a:ext cx="3531840" cy="2919409"/>
          </a:xfrm>
          <a:prstGeom prst="roundRect">
            <a:avLst/>
          </a:prstGeom>
          <a:noFill/>
          <a:effectLst>
            <a:glow rad="127000">
              <a:srgbClr val="FFFFFF">
                <a:alpha val="34902"/>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kk-KZ" b="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fontAlgn="auto">
              <a:spcBef>
                <a:spcPts val="0"/>
              </a:spcBef>
              <a:spcAft>
                <a:spcPts val="0"/>
              </a:spcAft>
              <a:defRPr/>
            </a:pPr>
            <a:endParaRPr lang="ru-RU" b="1" dirty="0">
              <a:solidFill>
                <a:srgbClr val="C00000"/>
              </a:solidFill>
            </a:endParaRPr>
          </a:p>
        </p:txBody>
      </p:sp>
      <p:sp>
        <p:nvSpPr>
          <p:cNvPr id="11" name="Скругленный прямоугольник 10"/>
          <p:cNvSpPr/>
          <p:nvPr/>
        </p:nvSpPr>
        <p:spPr>
          <a:xfrm>
            <a:off x="1008063" y="1981200"/>
            <a:ext cx="2362200" cy="1385888"/>
          </a:xfrm>
          <a:prstGeom prst="roundRect">
            <a:avLst/>
          </a:prstGeom>
          <a:blipFill>
            <a:blip r:embed="rId2"/>
            <a:tile tx="0" ty="0" sx="100000" sy="100000" flip="none" algn="tl"/>
          </a:blipFill>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kk-KZ"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Ой қозғау </a:t>
            </a:r>
          </a:p>
          <a:p>
            <a:pPr algn="ctr" fontAlgn="auto">
              <a:spcBef>
                <a:spcPts val="0"/>
              </a:spcBef>
              <a:spcAft>
                <a:spcPts val="0"/>
              </a:spcAft>
              <a:defRPr/>
            </a:pPr>
            <a:r>
              <a:rPr lang="kk-KZ"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Болжау стратегиясы</a:t>
            </a:r>
            <a:endParaRPr lang="ru-RU"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9471661" y="287854"/>
            <a:ext cx="2362200" cy="1386840"/>
          </a:xfrm>
          <a:prstGeom prst="roundRect">
            <a:avLst/>
          </a:prstGeom>
          <a:blipFill>
            <a:blip r:embed="rId2"/>
            <a:tile tx="0" ty="0" sx="100000" sy="100000" flip="none" algn="tl"/>
          </a:blipFill>
          <a:effectLst>
            <a:glow rad="127000">
              <a:srgbClr val="FFFFFF">
                <a:alpha val="34902"/>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dirty="0">
                <a:solidFill>
                  <a:srgbClr val="C00000"/>
                </a:solidFill>
                <a:latin typeface="Times New Roman" panose="02020603050405020304" pitchFamily="18" charset="0"/>
                <a:cs typeface="Times New Roman" panose="02020603050405020304" pitchFamily="18" charset="0"/>
              </a:rPr>
              <a:t>Жұптық жұмыс  Интервью жасау</a:t>
            </a:r>
            <a:endParaRPr lang="ru-RU" dirty="0">
              <a:solidFill>
                <a:srgbClr val="C00000"/>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10012671" y="2738569"/>
            <a:ext cx="1969779" cy="1405346"/>
          </a:xfrm>
          <a:prstGeom prst="roundRect">
            <a:avLst/>
          </a:prstGeom>
          <a:blipFill>
            <a:blip r:embed="rId2"/>
            <a:tile tx="0" ty="0" sx="100000" sy="100000" flip="none" algn="tl"/>
          </a:blipFill>
          <a:effectLst>
            <a:glow rad="127000">
              <a:srgbClr val="FFFFFF">
                <a:alpha val="34902"/>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dirty="0">
                <a:solidFill>
                  <a:srgbClr val="C00000"/>
                </a:solidFill>
                <a:latin typeface="Times New Roman" panose="02020603050405020304" pitchFamily="18" charset="0"/>
                <a:cs typeface="Times New Roman" panose="02020603050405020304" pitchFamily="18" charset="0"/>
              </a:rPr>
              <a:t>Кім тапқыр </a:t>
            </a:r>
            <a:r>
              <a:rPr lang="kk-KZ" dirty="0">
                <a:solidFill>
                  <a:srgbClr val="C00000"/>
                </a:solidFill>
              </a:rPr>
              <a:t>?</a:t>
            </a:r>
            <a:endParaRPr lang="ru-RU" dirty="0">
              <a:solidFill>
                <a:srgbClr val="C00000"/>
              </a:solidFill>
            </a:endParaRPr>
          </a:p>
        </p:txBody>
      </p:sp>
      <p:pic>
        <p:nvPicPr>
          <p:cNvPr id="16401" name="Рисунок 17" descr="https://c7.hotpng.com/preview/387/374/383/job-interview-telephone-interview-computer-icons-clip-art-psychological-counseling.jpg"/>
          <p:cNvPicPr>
            <a:picLocks noChangeAspect="1" noChangeArrowheads="1"/>
          </p:cNvPicPr>
          <p:nvPr/>
        </p:nvPicPr>
        <p:blipFill>
          <a:blip r:embed="rId3"/>
          <a:srcRect/>
          <a:stretch>
            <a:fillRect/>
          </a:stretch>
        </p:blipFill>
        <p:spPr bwMode="auto">
          <a:xfrm>
            <a:off x="5743575" y="5318125"/>
            <a:ext cx="1679575" cy="1104900"/>
          </a:xfrm>
          <a:prstGeom prst="rect">
            <a:avLst/>
          </a:prstGeom>
          <a:noFill/>
          <a:ln w="9525">
            <a:noFill/>
            <a:miter lim="800000"/>
            <a:headEnd/>
            <a:tailEnd/>
          </a:ln>
        </p:spPr>
      </p:pic>
      <p:sp>
        <p:nvSpPr>
          <p:cNvPr id="16402" name="Freeform 15"/>
          <p:cNvSpPr>
            <a:spLocks/>
          </p:cNvSpPr>
          <p:nvPr/>
        </p:nvSpPr>
        <p:spPr bwMode="gray">
          <a:xfrm rot="-314407">
            <a:off x="8261350" y="1806575"/>
            <a:ext cx="1793875" cy="690563"/>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2001"/>
                </a:srgbClr>
              </a:gs>
              <a:gs pos="100000">
                <a:srgbClr val="88CE58"/>
              </a:gs>
            </a:gsLst>
            <a:lin ang="0" scaled="1"/>
          </a:gradFill>
          <a:ln w="9525">
            <a:noFill/>
            <a:round/>
            <a:headEnd/>
            <a:tailEnd/>
          </a:ln>
        </p:spPr>
        <p:txBody>
          <a:bodyPr/>
          <a:lstStyle/>
          <a:p>
            <a:endParaRPr lang="ru-RU"/>
          </a:p>
        </p:txBody>
      </p:sp>
      <p:sp>
        <p:nvSpPr>
          <p:cNvPr id="16403" name="Freeform 15"/>
          <p:cNvSpPr>
            <a:spLocks/>
          </p:cNvSpPr>
          <p:nvPr/>
        </p:nvSpPr>
        <p:spPr bwMode="gray">
          <a:xfrm rot="10090726">
            <a:off x="2395538" y="4273550"/>
            <a:ext cx="1793875" cy="423863"/>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2001"/>
                </a:srgbClr>
              </a:gs>
              <a:gs pos="100000">
                <a:srgbClr val="88CE58"/>
              </a:gs>
            </a:gsLst>
            <a:lin ang="0" scaled="1"/>
          </a:gradFill>
          <a:ln w="9525">
            <a:noFill/>
            <a:round/>
            <a:headEnd/>
            <a:tailEnd/>
          </a:ln>
        </p:spPr>
        <p:txBody>
          <a:bodyPr/>
          <a:lstStyle/>
          <a:p>
            <a:endParaRPr lang="ru-RU"/>
          </a:p>
        </p:txBody>
      </p:sp>
      <p:sp>
        <p:nvSpPr>
          <p:cNvPr id="16404" name="Freeform 15"/>
          <p:cNvSpPr>
            <a:spLocks/>
          </p:cNvSpPr>
          <p:nvPr/>
        </p:nvSpPr>
        <p:spPr bwMode="gray">
          <a:xfrm rot="10090726">
            <a:off x="2928938" y="2451100"/>
            <a:ext cx="1793875" cy="423863"/>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2001"/>
                </a:srgbClr>
              </a:gs>
              <a:gs pos="100000">
                <a:srgbClr val="88CE58"/>
              </a:gs>
            </a:gsLst>
            <a:lin ang="0" scaled="1"/>
          </a:gradFill>
          <a:ln w="9525">
            <a:noFill/>
            <a:round/>
            <a:headEnd/>
            <a:tailEnd/>
          </a:ln>
        </p:spPr>
        <p:txBody>
          <a:bodyPr/>
          <a:lstStyle/>
          <a:p>
            <a:endParaRPr lang="ru-RU"/>
          </a:p>
        </p:txBody>
      </p:sp>
      <p:sp>
        <p:nvSpPr>
          <p:cNvPr id="16405" name="Freeform 15"/>
          <p:cNvSpPr>
            <a:spLocks/>
          </p:cNvSpPr>
          <p:nvPr/>
        </p:nvSpPr>
        <p:spPr bwMode="gray">
          <a:xfrm rot="7798733">
            <a:off x="8574881" y="3885407"/>
            <a:ext cx="1793875" cy="690562"/>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2001"/>
                </a:srgbClr>
              </a:gs>
              <a:gs pos="100000">
                <a:srgbClr val="88CE58"/>
              </a:gs>
            </a:gsLst>
            <a:lin ang="0" scaled="1"/>
          </a:gradFill>
          <a:ln w="9525">
            <a:noFill/>
            <a:round/>
            <a:headEnd/>
            <a:tailEnd/>
          </a:ln>
        </p:spPr>
        <p:txBody>
          <a:bodyPr/>
          <a:lstStyle/>
          <a:p>
            <a:endParaRPr lang="ru-RU"/>
          </a:p>
        </p:txBody>
      </p:sp>
      <p:sp>
        <p:nvSpPr>
          <p:cNvPr id="16406" name="Прямоугольник 1"/>
          <p:cNvSpPr>
            <a:spLocks noChangeArrowheads="1"/>
          </p:cNvSpPr>
          <p:nvPr/>
        </p:nvSpPr>
        <p:spPr bwMode="auto">
          <a:xfrm rot="10800000" flipV="1">
            <a:off x="777875" y="3763963"/>
            <a:ext cx="2782888" cy="2641600"/>
          </a:xfrm>
          <a:prstGeom prst="rect">
            <a:avLst/>
          </a:prstGeom>
          <a:noFill/>
          <a:ln w="9525">
            <a:noFill/>
            <a:miter lim="800000"/>
            <a:headEnd/>
            <a:tailEnd/>
          </a:ln>
        </p:spPr>
        <p:txBody>
          <a:bodyPr>
            <a:spAutoFit/>
          </a:bodyPr>
          <a:lstStyle/>
          <a:p>
            <a:pPr>
              <a:lnSpc>
                <a:spcPct val="115000"/>
              </a:lnSpc>
            </a:pPr>
            <a:r>
              <a:rPr lang="kk-KZ">
                <a:solidFill>
                  <a:srgbClr val="7030A0"/>
                </a:solidFill>
                <a:latin typeface="Times New Roman" pitchFamily="18" charset="0"/>
                <a:cs typeface="Times New Roman" pitchFamily="18" charset="0"/>
              </a:rPr>
              <a:t>1-топ. Мәтіндегі термин сөздерді тауып, мағынасын ашу</a:t>
            </a:r>
            <a:endParaRPr lang="ru-RU" sz="1600">
              <a:solidFill>
                <a:srgbClr val="7030A0"/>
              </a:solidFill>
              <a:latin typeface="Times New Roman" pitchFamily="18" charset="0"/>
              <a:cs typeface="Times New Roman" pitchFamily="18" charset="0"/>
            </a:endParaRPr>
          </a:p>
          <a:p>
            <a:pPr>
              <a:lnSpc>
                <a:spcPct val="115000"/>
              </a:lnSpc>
            </a:pPr>
            <a:r>
              <a:rPr lang="kk-KZ">
                <a:solidFill>
                  <a:srgbClr val="7030A0"/>
                </a:solidFill>
                <a:latin typeface="Times New Roman" pitchFamily="18" charset="0"/>
                <a:cs typeface="Times New Roman" pitchFamily="18" charset="0"/>
              </a:rPr>
              <a:t>2-топ. Мәтінді құрылымдау тапсырмасы, мәтінге жоспар құру</a:t>
            </a:r>
            <a:endParaRPr lang="ru-RU" sz="1600">
              <a:solidFill>
                <a:srgbClr val="7030A0"/>
              </a:solidFill>
              <a:latin typeface="Times New Roman" pitchFamily="18" charset="0"/>
              <a:cs typeface="Times New Roman" pitchFamily="18" charset="0"/>
            </a:endParaRPr>
          </a:p>
          <a:p>
            <a:pPr>
              <a:lnSpc>
                <a:spcPct val="115000"/>
              </a:lnSpc>
            </a:pPr>
            <a:r>
              <a:rPr lang="kk-KZ">
                <a:solidFill>
                  <a:srgbClr val="7030A0"/>
                </a:solidFill>
                <a:latin typeface="Times New Roman" pitchFamily="18" charset="0"/>
                <a:cs typeface="Times New Roman" pitchFamily="18" charset="0"/>
              </a:rPr>
              <a:t>3-топ. Мәтінді стиліне, түріне қарай ажырату.</a:t>
            </a:r>
            <a:endParaRPr lang="ru-RU" sz="1600">
              <a:solidFill>
                <a:srgbClr val="7030A0"/>
              </a:solidFill>
              <a:latin typeface="Times New Roman" pitchFamily="18" charset="0"/>
              <a:ea typeface="Calibri" pitchFamily="34" charset="0"/>
              <a:cs typeface="Times New Roman" pitchFamily="18" charset="0"/>
            </a:endParaRPr>
          </a:p>
        </p:txBody>
      </p:sp>
      <p:sp>
        <p:nvSpPr>
          <p:cNvPr id="17" name="Скругленный прямоугольник 16"/>
          <p:cNvSpPr/>
          <p:nvPr/>
        </p:nvSpPr>
        <p:spPr>
          <a:xfrm>
            <a:off x="9471661" y="4914902"/>
            <a:ext cx="2210518" cy="1306220"/>
          </a:xfrm>
          <a:prstGeom prst="roundRect">
            <a:avLst/>
          </a:prstGeom>
          <a:blipFill>
            <a:blip r:embed="rId2"/>
            <a:tile tx="0" ty="0" sx="100000" sy="100000" flip="none" algn="tl"/>
          </a:blipFill>
          <a:effectLst>
            <a:glow rad="127000">
              <a:srgbClr val="FFFFFF">
                <a:alpha val="34902"/>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dirty="0">
                <a:solidFill>
                  <a:srgbClr val="7030A0"/>
                </a:solidFill>
                <a:latin typeface="Times New Roman" panose="02020603050405020304" pitchFamily="18" charset="0"/>
                <a:cs typeface="Times New Roman" panose="02020603050405020304" pitchFamily="18" charset="0"/>
              </a:rPr>
              <a:t>Телеграмма</a:t>
            </a:r>
            <a:r>
              <a:rPr lang="kk-KZ" dirty="0">
                <a:solidFill>
                  <a:srgbClr val="7030A0"/>
                </a:solidFill>
              </a:rPr>
              <a:t> </a:t>
            </a:r>
            <a:r>
              <a:rPr lang="kk-KZ" dirty="0">
                <a:solidFill>
                  <a:srgbClr val="7030A0"/>
                </a:solidFill>
                <a:latin typeface="Times New Roman" panose="02020603050405020304" pitchFamily="18" charset="0"/>
                <a:cs typeface="Times New Roman" panose="02020603050405020304" pitchFamily="18" charset="0"/>
              </a:rPr>
              <a:t>әдісі</a:t>
            </a:r>
            <a:endParaRPr lang="ru-RU" dirty="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62285">
              <a:srgbClr val="FFC000"/>
            </a:gs>
            <a:gs pos="8743">
              <a:srgbClr val="FFFF00">
                <a:alpha val="48000"/>
                <a:lumMod val="0"/>
                <a:lumOff val="100000"/>
              </a:srgbClr>
            </a:gs>
            <a:gs pos="100000">
              <a:srgbClr val="FFFF00"/>
            </a:gs>
            <a:gs pos="24000">
              <a:srgbClr val="FFFF00"/>
            </a:gs>
            <a:gs pos="31148">
              <a:srgbClr val="FFFF00"/>
            </a:gs>
            <a:gs pos="49180">
              <a:srgbClr val="FFFF00"/>
            </a:gs>
            <a:gs pos="74000">
              <a:srgbClr val="FFFF00"/>
            </a:gs>
            <a:gs pos="91262">
              <a:srgbClr val="BDE2EA"/>
            </a:gs>
            <a:gs pos="83000">
              <a:schemeClr val="accent1">
                <a:lumMod val="45000"/>
                <a:lumOff val="55000"/>
              </a:schemeClr>
            </a:gs>
            <a:gs pos="100000">
              <a:schemeClr val="accent1">
                <a:lumMod val="30000"/>
                <a:lumOff val="70000"/>
              </a:schemeClr>
            </a:gs>
          </a:gsLst>
          <a:lin ang="1200000" scaled="0"/>
        </a:gradFill>
        <a:effectLst/>
      </p:bgPr>
    </p:bg>
    <p:spTree>
      <p:nvGrpSpPr>
        <p:cNvPr id="1" name=""/>
        <p:cNvGrpSpPr/>
        <p:nvPr/>
      </p:nvGrpSpPr>
      <p:grpSpPr>
        <a:xfrm>
          <a:off x="0" y="0"/>
          <a:ext cx="0" cy="0"/>
          <a:chOff x="0" y="0"/>
          <a:chExt cx="0" cy="0"/>
        </a:xfrm>
      </p:grpSpPr>
      <p:sp>
        <p:nvSpPr>
          <p:cNvPr id="17410" name="Rectangle 5"/>
          <p:cNvSpPr>
            <a:spLocks noChangeArrowheads="1"/>
          </p:cNvSpPr>
          <p:nvPr/>
        </p:nvSpPr>
        <p:spPr bwMode="gray">
          <a:xfrm>
            <a:off x="722313" y="300038"/>
            <a:ext cx="3906837" cy="1557337"/>
          </a:xfrm>
          <a:prstGeom prst="rect">
            <a:avLst/>
          </a:prstGeom>
          <a:gradFill rotWithShape="1">
            <a:gsLst>
              <a:gs pos="0">
                <a:srgbClr val="475E00"/>
              </a:gs>
              <a:gs pos="50000">
                <a:srgbClr val="99CC00"/>
              </a:gs>
              <a:gs pos="100000">
                <a:srgbClr val="475E00"/>
              </a:gs>
            </a:gsLst>
            <a:lin ang="2700000" scaled="1"/>
          </a:gradFill>
          <a:ln w="9525">
            <a:solidFill>
              <a:srgbClr val="FFFFFF"/>
            </a:solidFill>
            <a:miter lim="800000"/>
            <a:headEnd/>
            <a:tailEnd/>
          </a:ln>
        </p:spPr>
        <p:txBody>
          <a:bodyPr anchor="ctr"/>
          <a:lstStyle/>
          <a:p>
            <a:endParaRPr lang="en-US" sz="1600">
              <a:solidFill>
                <a:srgbClr val="FFFFFF"/>
              </a:solidFill>
              <a:latin typeface="Calibri" pitchFamily="34" charset="0"/>
            </a:endParaRPr>
          </a:p>
        </p:txBody>
      </p:sp>
      <p:sp>
        <p:nvSpPr>
          <p:cNvPr id="6" name="Rectangle 5"/>
          <p:cNvSpPr>
            <a:spLocks noChangeArrowheads="1"/>
          </p:cNvSpPr>
          <p:nvPr/>
        </p:nvSpPr>
        <p:spPr bwMode="gray">
          <a:xfrm>
            <a:off x="439738" y="1898650"/>
            <a:ext cx="4706937" cy="2211388"/>
          </a:xfrm>
          <a:prstGeom prst="rect">
            <a:avLst/>
          </a:prstGeom>
          <a:gradFill rotWithShape="1">
            <a:gsLst>
              <a:gs pos="0">
                <a:srgbClr val="475E00"/>
              </a:gs>
              <a:gs pos="50000">
                <a:srgbClr val="99CC00"/>
              </a:gs>
              <a:gs pos="100000">
                <a:srgbClr val="475E00"/>
              </a:gs>
            </a:gsLst>
            <a:lin ang="2700000" scaled="1"/>
          </a:gradFill>
          <a:ln w="9525">
            <a:solidFill>
              <a:srgbClr val="FFFFFF"/>
            </a:solidFill>
            <a:miter lim="800000"/>
            <a:headEnd/>
            <a:tailEnd/>
          </a:ln>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fontAlgn="auto">
              <a:spcBef>
                <a:spcPts val="0"/>
              </a:spcBef>
              <a:spcAft>
                <a:spcPts val="0"/>
              </a:spcAft>
              <a:defRPr/>
            </a:pPr>
            <a:endParaRPr lang="kk-KZ"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Rectangle 5"/>
          <p:cNvSpPr>
            <a:spLocks noChangeArrowheads="1"/>
          </p:cNvSpPr>
          <p:nvPr/>
        </p:nvSpPr>
        <p:spPr bwMode="gray">
          <a:xfrm>
            <a:off x="8526463" y="793750"/>
            <a:ext cx="3429000" cy="134143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w="9525">
            <a:solidFill>
              <a:srgbClr val="FFFFFF"/>
            </a:solidFill>
            <a:miter lim="800000"/>
            <a:headEnd/>
            <a:tailEnd/>
          </a:ln>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fontAlgn="auto" hangingPunct="1">
              <a:spcBef>
                <a:spcPts val="0"/>
              </a:spcBef>
              <a:spcAft>
                <a:spcPts val="0"/>
              </a:spcAft>
              <a:defRPr/>
            </a:pPr>
            <a:endParaRPr lang="en-US" sz="1600">
              <a:solidFill>
                <a:srgbClr val="FFFFFF"/>
              </a:solidFill>
            </a:endParaRPr>
          </a:p>
        </p:txBody>
      </p:sp>
      <p:sp>
        <p:nvSpPr>
          <p:cNvPr id="10" name="TextBox 9"/>
          <p:cNvSpPr txBox="1"/>
          <p:nvPr/>
        </p:nvSpPr>
        <p:spPr>
          <a:xfrm flipH="1">
            <a:off x="1130300" y="0"/>
            <a:ext cx="3090863" cy="369888"/>
          </a:xfrm>
          <a:prstGeom prst="rect">
            <a:avLst/>
          </a:prstGeom>
          <a:noFill/>
        </p:spPr>
        <p:txBody>
          <a:bodyPr>
            <a:spAutoFit/>
          </a:bodyPr>
          <a:lstStyle/>
          <a:p>
            <a:pPr algn="ctr" fontAlgn="auto">
              <a:spcBef>
                <a:spcPts val="0"/>
              </a:spcBef>
              <a:spcAft>
                <a:spcPts val="0"/>
              </a:spcAft>
              <a:defRPr/>
            </a:pPr>
            <a:r>
              <a:rPr lang="kk-KZ"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Саралау әдістері: </a:t>
            </a:r>
            <a:endParaRPr lang="en-US"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1" name="TextBox 10"/>
          <p:cNvSpPr txBox="1"/>
          <p:nvPr/>
        </p:nvSpPr>
        <p:spPr>
          <a:xfrm flipH="1">
            <a:off x="7848600" y="0"/>
            <a:ext cx="3924300" cy="923925"/>
          </a:xfrm>
          <a:prstGeom prst="rect">
            <a:avLst/>
          </a:prstGeom>
          <a:noFill/>
        </p:spPr>
        <p:txBody>
          <a:bodyPr>
            <a:spAutoFit/>
          </a:bodyPr>
          <a:lstStyle/>
          <a:p>
            <a:pPr algn="ctr" fontAlgn="auto">
              <a:spcBef>
                <a:spcPts val="0"/>
              </a:spcBef>
              <a:spcAft>
                <a:spcPts val="0"/>
              </a:spcAft>
              <a:defRPr/>
            </a:pPr>
            <a:r>
              <a:rPr lang="kk-KZ"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Сабақта қолданылған қалыптастырушы </a:t>
            </a:r>
          </a:p>
          <a:p>
            <a:pPr algn="ctr" fontAlgn="auto">
              <a:spcBef>
                <a:spcPts val="0"/>
              </a:spcBef>
              <a:spcAft>
                <a:spcPts val="0"/>
              </a:spcAft>
              <a:defRPr/>
            </a:pPr>
            <a:r>
              <a:rPr lang="kk-KZ"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бағалау түрлері</a:t>
            </a:r>
          </a:p>
        </p:txBody>
      </p:sp>
      <p:sp>
        <p:nvSpPr>
          <p:cNvPr id="12" name="Rectangle 5"/>
          <p:cNvSpPr>
            <a:spLocks noChangeArrowheads="1"/>
          </p:cNvSpPr>
          <p:nvPr/>
        </p:nvSpPr>
        <p:spPr bwMode="gray">
          <a:xfrm>
            <a:off x="8574088" y="2406650"/>
            <a:ext cx="3429000" cy="134143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w="9525">
            <a:solidFill>
              <a:srgbClr val="FFFFFF"/>
            </a:solidFill>
            <a:miter lim="800000"/>
            <a:headEnd/>
            <a:tailEnd/>
          </a:ln>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285750" indent="-285750" eaLnBrk="1" fontAlgn="auto" hangingPunct="1">
              <a:spcBef>
                <a:spcPts val="0"/>
              </a:spcBef>
              <a:spcAft>
                <a:spcPts val="0"/>
              </a:spcAft>
              <a:buFont typeface="Wingdings" panose="05000000000000000000" pitchFamily="2" charset="2"/>
              <a:buChar char="q"/>
              <a:defRPr/>
            </a:pPr>
            <a:r>
              <a:rPr lang="kk-KZ" sz="1600" dirty="0" smtClean="0">
                <a:solidFill>
                  <a:srgbClr val="C00000"/>
                </a:solidFill>
              </a:rPr>
              <a:t>« Екі лайк, бір комментарий</a:t>
            </a:r>
            <a:r>
              <a:rPr lang="kk-KZ" sz="1600" dirty="0" smtClean="0"/>
              <a:t>»</a:t>
            </a:r>
          </a:p>
          <a:p>
            <a:pPr marL="285750" indent="-285750" eaLnBrk="1" fontAlgn="auto" hangingPunct="1">
              <a:spcBef>
                <a:spcPts val="0"/>
              </a:spcBef>
              <a:spcAft>
                <a:spcPts val="0"/>
              </a:spcAft>
              <a:buFont typeface="Wingdings" panose="05000000000000000000" pitchFamily="2" charset="2"/>
              <a:buChar char="q"/>
              <a:defRPr/>
            </a:pPr>
            <a:r>
              <a:rPr lang="kk-KZ" sz="1600" dirty="0" smtClean="0">
                <a:solidFill>
                  <a:srgbClr val="C00000"/>
                </a:solidFill>
                <a:latin typeface="Times New Roman" panose="02020603050405020304" pitchFamily="18" charset="0"/>
                <a:cs typeface="Times New Roman" panose="02020603050405020304" pitchFamily="18" charset="0"/>
              </a:rPr>
              <a:t>Шапалақ соғу</a:t>
            </a:r>
          </a:p>
          <a:p>
            <a:pPr marL="285750" indent="-285750" eaLnBrk="1" fontAlgn="auto" hangingPunct="1">
              <a:spcBef>
                <a:spcPts val="0"/>
              </a:spcBef>
              <a:spcAft>
                <a:spcPts val="0"/>
              </a:spcAft>
              <a:buFont typeface="Wingdings" panose="05000000000000000000" pitchFamily="2" charset="2"/>
              <a:buChar char="q"/>
              <a:defRPr/>
            </a:pPr>
            <a:r>
              <a:rPr lang="kk-KZ" sz="1600" dirty="0" smtClean="0">
                <a:solidFill>
                  <a:srgbClr val="C00000"/>
                </a:solidFill>
                <a:latin typeface="Times New Roman" panose="02020603050405020304" pitchFamily="18" charset="0"/>
                <a:cs typeface="Times New Roman" panose="02020603050405020304" pitchFamily="18" charset="0"/>
              </a:rPr>
              <a:t>Бас бармақ </a:t>
            </a:r>
            <a:endParaRPr lang="en-US" sz="1600" dirty="0">
              <a:solidFill>
                <a:srgbClr val="C00000"/>
              </a:solidFill>
              <a:latin typeface="Times New Roman" panose="02020603050405020304" pitchFamily="18" charset="0"/>
              <a:cs typeface="Times New Roman" panose="02020603050405020304" pitchFamily="18" charset="0"/>
            </a:endParaRPr>
          </a:p>
        </p:txBody>
      </p:sp>
      <p:sp>
        <p:nvSpPr>
          <p:cNvPr id="13" name="Горизонтальный свиток 12"/>
          <p:cNvSpPr/>
          <p:nvPr/>
        </p:nvSpPr>
        <p:spPr>
          <a:xfrm>
            <a:off x="166370" y="4151532"/>
            <a:ext cx="12191999" cy="3041748"/>
          </a:xfrm>
          <a:prstGeom prst="horizontalScroll">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sz="1600">
                <a:latin typeface="Times New Roman" panose="02020603050405020304" pitchFamily="18" charset="0"/>
                <a:cs typeface="Times New Roman" panose="02020603050405020304" pitchFamily="18" charset="0"/>
              </a:rPr>
              <a:t>білім беру мазмұнын жаңарту жағдайында қазақ тілді мектептердегі “Қазақ тілі” және “Қазақ әдебиеті” пәндері бойынша педагог кадрлардың біліктілігін арттыру курсының білім беру бағдарламасы аясында ықшамсабақты жоспарлап, өткізіп, талқылау нәтижесінде, өз тобымдағы әріптестерімнен және курс жетекшісінен кері байланыс алдым</a:t>
            </a:r>
            <a:endParaRPr lang="ru-RU" sz="1600" dirty="0">
              <a:ln>
                <a:solidFill>
                  <a:srgbClr val="FF0000"/>
                </a:solidFill>
              </a:ln>
            </a:endParaRPr>
          </a:p>
        </p:txBody>
      </p:sp>
      <p:sp>
        <p:nvSpPr>
          <p:cNvPr id="14" name="TextBox 13"/>
          <p:cNvSpPr txBox="1"/>
          <p:nvPr/>
        </p:nvSpPr>
        <p:spPr>
          <a:xfrm>
            <a:off x="722313" y="371475"/>
            <a:ext cx="3927475" cy="1754188"/>
          </a:xfrm>
          <a:prstGeom prst="rect">
            <a:avLst/>
          </a:prstGeom>
          <a:noFill/>
        </p:spPr>
        <p:txBody>
          <a:bodyPr>
            <a:spAutoFit/>
          </a:bodyPr>
          <a:lstStyle/>
          <a:p>
            <a:pPr fontAlgn="auto">
              <a:spcBef>
                <a:spcPts val="0"/>
              </a:spcBef>
              <a:spcAft>
                <a:spcPts val="0"/>
              </a:spcAft>
              <a:defRPr/>
            </a:pPr>
            <a:r>
              <a:rPr lang="kk-KZ" b="1" dirty="0">
                <a:latin typeface="Times New Roman" panose="02020603050405020304" pitchFamily="18" charset="0"/>
                <a:cs typeface="Times New Roman" panose="02020603050405020304" pitchFamily="18" charset="0"/>
              </a:rPr>
              <a:t>Мақсат бойынша саралау</a:t>
            </a:r>
          </a:p>
          <a:p>
            <a:pPr marL="285750" indent="-285750" fontAlgn="auto">
              <a:spcBef>
                <a:spcPts val="0"/>
              </a:spcBef>
              <a:spcAft>
                <a:spcPts val="0"/>
              </a:spcAft>
              <a:buFont typeface="Wingdings" panose="05000000000000000000" pitchFamily="2" charset="2"/>
              <a:buChar char="ü"/>
              <a:defRPr/>
            </a:pPr>
            <a:r>
              <a:rPr lang="kk-KZ" b="1" dirty="0">
                <a:latin typeface="Times New Roman" panose="02020603050405020304" pitchFamily="18" charset="0"/>
                <a:cs typeface="Times New Roman" panose="02020603050405020304" pitchFamily="18" charset="0"/>
              </a:rPr>
              <a:t>Көпшілігі</a:t>
            </a:r>
          </a:p>
          <a:p>
            <a:pPr marL="285750" indent="-285750" fontAlgn="auto">
              <a:spcBef>
                <a:spcPts val="0"/>
              </a:spcBef>
              <a:spcAft>
                <a:spcPts val="0"/>
              </a:spcAft>
              <a:buFont typeface="Wingdings" panose="05000000000000000000" pitchFamily="2" charset="2"/>
              <a:buChar char="ü"/>
              <a:defRPr/>
            </a:pPr>
            <a:r>
              <a:rPr lang="kk-KZ" b="1" dirty="0">
                <a:latin typeface="Times New Roman" panose="02020603050405020304" pitchFamily="18" charset="0"/>
                <a:cs typeface="Times New Roman" panose="02020603050405020304" pitchFamily="18" charset="0"/>
              </a:rPr>
              <a:t>Басым бөлігі</a:t>
            </a:r>
          </a:p>
          <a:p>
            <a:pPr marL="285750" indent="-285750" fontAlgn="auto">
              <a:spcBef>
                <a:spcPts val="0"/>
              </a:spcBef>
              <a:spcAft>
                <a:spcPts val="0"/>
              </a:spcAft>
              <a:buFont typeface="Wingdings" panose="05000000000000000000" pitchFamily="2" charset="2"/>
              <a:buChar char="ü"/>
              <a:defRPr/>
            </a:pPr>
            <a:r>
              <a:rPr lang="kk-KZ" b="1" dirty="0">
                <a:latin typeface="Times New Roman" panose="02020603050405020304" pitchFamily="18" charset="0"/>
                <a:cs typeface="Times New Roman" panose="02020603050405020304" pitchFamily="18" charset="0"/>
              </a:rPr>
              <a:t>Кейбір оқушыларға арналған</a:t>
            </a:r>
          </a:p>
          <a:p>
            <a:pPr fontAlgn="auto">
              <a:spcBef>
                <a:spcPts val="0"/>
              </a:spcBef>
              <a:spcAft>
                <a:spcPts val="0"/>
              </a:spcAft>
              <a:defRPr/>
            </a:pPr>
            <a:r>
              <a:rPr lang="kk-KZ" b="1" dirty="0">
                <a:latin typeface="Times New Roman" panose="02020603050405020304" pitchFamily="18" charset="0"/>
                <a:cs typeface="Times New Roman" panose="02020603050405020304" pitchFamily="18" charset="0"/>
              </a:rPr>
              <a:t>Қол жетімді тапсырмалар</a:t>
            </a:r>
          </a:p>
          <a:p>
            <a:pPr fontAlgn="auto">
              <a:spcBef>
                <a:spcPts val="0"/>
              </a:spcBef>
              <a:spcAft>
                <a:spcPts val="0"/>
              </a:spcAft>
              <a:defRPr/>
            </a:pPr>
            <a:endParaRPr lang="ru-RU" b="1" dirty="0">
              <a:latin typeface="Times New Roman" panose="02020603050405020304" pitchFamily="18" charset="0"/>
              <a:cs typeface="Times New Roman" panose="02020603050405020304" pitchFamily="18" charset="0"/>
            </a:endParaRPr>
          </a:p>
        </p:txBody>
      </p:sp>
      <p:graphicFrame>
        <p:nvGraphicFramePr>
          <p:cNvPr id="15" name="Таблица 14"/>
          <p:cNvGraphicFramePr>
            <a:graphicFrameLocks noGrp="1"/>
          </p:cNvGraphicFramePr>
          <p:nvPr/>
        </p:nvGraphicFramePr>
        <p:xfrm>
          <a:off x="8578850" y="865188"/>
          <a:ext cx="3376613" cy="1270000"/>
        </p:xfrm>
        <a:graphic>
          <a:graphicData uri="http://schemas.openxmlformats.org/drawingml/2006/table">
            <a:tbl>
              <a:tblPr>
                <a:tableStyleId>{5C22544A-7EE6-4342-B048-85BDC9FD1C3A}</a:tableStyleId>
              </a:tblPr>
              <a:tblGrid>
                <a:gridCol w="3377622"/>
              </a:tblGrid>
              <a:tr h="1222970">
                <a:tc>
                  <a:txBody>
                    <a:bodyPr/>
                    <a:lstStyle/>
                    <a:p>
                      <a:pPr algn="l">
                        <a:spcAft>
                          <a:spcPts val="790"/>
                        </a:spcAft>
                      </a:pPr>
                      <a:r>
                        <a:rPr lang="kk-KZ" sz="1400" dirty="0">
                          <a:effectLst/>
                          <a:latin typeface="Times New Roman" panose="02020603050405020304" pitchFamily="18" charset="0"/>
                          <a:cs typeface="Times New Roman" panose="02020603050405020304" pitchFamily="18" charset="0"/>
                        </a:rPr>
                        <a:t>Декриптор:</a:t>
                      </a:r>
                      <a:endParaRPr lang="ru-RU" sz="1400" dirty="0">
                        <a:effectLst/>
                        <a:latin typeface="Times New Roman" panose="02020603050405020304" pitchFamily="18" charset="0"/>
                        <a:cs typeface="Times New Roman" panose="02020603050405020304" pitchFamily="18" charset="0"/>
                      </a:endParaRPr>
                    </a:p>
                    <a:p>
                      <a:pPr marL="342900" lvl="0" indent="-342900" algn="l">
                        <a:spcAft>
                          <a:spcPts val="790"/>
                        </a:spcAft>
                        <a:buFont typeface="Wingdings" panose="05000000000000000000" pitchFamily="2" charset="2"/>
                        <a:buChar char="q"/>
                      </a:pPr>
                      <a:r>
                        <a:rPr lang="kk-KZ" sz="1400" dirty="0">
                          <a:effectLst/>
                          <a:latin typeface="Times New Roman" panose="02020603050405020304" pitchFamily="18" charset="0"/>
                          <a:cs typeface="Times New Roman" panose="02020603050405020304" pitchFamily="18" charset="0"/>
                        </a:rPr>
                        <a:t>Стильдің тілдік ерекшеліктерін ажырата алады.</a:t>
                      </a:r>
                      <a:endParaRPr lang="ru-RU" sz="1400" dirty="0">
                        <a:effectLst/>
                        <a:latin typeface="Times New Roman" panose="02020603050405020304" pitchFamily="18" charset="0"/>
                        <a:cs typeface="Times New Roman" panose="02020603050405020304" pitchFamily="18" charset="0"/>
                      </a:endParaRPr>
                    </a:p>
                    <a:p>
                      <a:pPr marL="342900" lvl="0" indent="-342900" algn="l">
                        <a:spcAft>
                          <a:spcPts val="790"/>
                        </a:spcAft>
                        <a:buFont typeface="Wingdings" panose="05000000000000000000" pitchFamily="2" charset="2"/>
                        <a:buChar char="q"/>
                      </a:pPr>
                      <a:r>
                        <a:rPr lang="kk-KZ" sz="1400" dirty="0">
                          <a:effectLst/>
                          <a:latin typeface="Times New Roman" panose="02020603050405020304" pitchFamily="18" charset="0"/>
                          <a:cs typeface="Times New Roman" panose="02020603050405020304" pitchFamily="18" charset="0"/>
                        </a:rPr>
                        <a:t>Мақсатты аудиторияға сәйкес қызметін біледі.</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tc>
              </a:tr>
            </a:tbl>
          </a:graphicData>
        </a:graphic>
      </p:graphicFrame>
      <p:pic>
        <p:nvPicPr>
          <p:cNvPr id="17424" name="Рисунок 15" descr="https://www.pngkit.com/png/detail/207-2078816_bluebeam-software-inc.png"/>
          <p:cNvPicPr>
            <a:picLocks noChangeAspect="1" noChangeArrowheads="1"/>
          </p:cNvPicPr>
          <p:nvPr/>
        </p:nvPicPr>
        <p:blipFill>
          <a:blip r:embed="rId2"/>
          <a:srcRect/>
          <a:stretch>
            <a:fillRect/>
          </a:stretch>
        </p:blipFill>
        <p:spPr bwMode="auto">
          <a:xfrm>
            <a:off x="10420350" y="3101975"/>
            <a:ext cx="611188" cy="533400"/>
          </a:xfrm>
          <a:prstGeom prst="rect">
            <a:avLst/>
          </a:prstGeom>
          <a:noFill/>
          <a:ln w="9525">
            <a:noFill/>
            <a:miter lim="800000"/>
            <a:headEnd/>
            <a:tailEnd/>
          </a:ln>
        </p:spPr>
      </p:pic>
      <p:pic>
        <p:nvPicPr>
          <p:cNvPr id="17425" name="Рисунок 16" descr="http://cdn.onlinewebfonts.com/svg/img_165452.png"/>
          <p:cNvPicPr>
            <a:picLocks noChangeAspect="1" noChangeArrowheads="1"/>
          </p:cNvPicPr>
          <p:nvPr/>
        </p:nvPicPr>
        <p:blipFill>
          <a:blip r:embed="rId3"/>
          <a:srcRect/>
          <a:stretch>
            <a:fillRect/>
          </a:stretch>
        </p:blipFill>
        <p:spPr bwMode="auto">
          <a:xfrm>
            <a:off x="11223625" y="3101975"/>
            <a:ext cx="549275" cy="561975"/>
          </a:xfrm>
          <a:prstGeom prst="rect">
            <a:avLst/>
          </a:prstGeom>
          <a:noFill/>
          <a:ln w="9525">
            <a:noFill/>
            <a:miter lim="800000"/>
            <a:headEnd/>
            <a:tailEnd/>
          </a:ln>
        </p:spPr>
      </p:pic>
      <p:pic>
        <p:nvPicPr>
          <p:cNvPr id="17426" name="Рисунок 17" descr="http://cdn.onlinewebfonts.com/svg/img_165452.png"/>
          <p:cNvPicPr>
            <a:picLocks noChangeAspect="1" noChangeArrowheads="1"/>
          </p:cNvPicPr>
          <p:nvPr/>
        </p:nvPicPr>
        <p:blipFill>
          <a:blip r:embed="rId3"/>
          <a:srcRect/>
          <a:stretch>
            <a:fillRect/>
          </a:stretch>
        </p:blipFill>
        <p:spPr bwMode="auto">
          <a:xfrm>
            <a:off x="11268075" y="3765550"/>
            <a:ext cx="541338" cy="561975"/>
          </a:xfrm>
          <a:prstGeom prst="rect">
            <a:avLst/>
          </a:prstGeom>
          <a:noFill/>
          <a:ln w="9525">
            <a:noFill/>
            <a:miter lim="800000"/>
            <a:headEnd/>
            <a:tailEnd/>
          </a:ln>
        </p:spPr>
      </p:pic>
      <p:pic>
        <p:nvPicPr>
          <p:cNvPr id="17427" name="Рисунок 18" descr="https://newcastlebeach.org/images/black-and-white-of-clapping-hands-4.jpg"/>
          <p:cNvPicPr>
            <a:picLocks noChangeAspect="1" noChangeArrowheads="1"/>
          </p:cNvPicPr>
          <p:nvPr/>
        </p:nvPicPr>
        <p:blipFill>
          <a:blip r:embed="rId4"/>
          <a:srcRect/>
          <a:stretch>
            <a:fillRect/>
          </a:stretch>
        </p:blipFill>
        <p:spPr bwMode="auto">
          <a:xfrm>
            <a:off x="847725" y="4029075"/>
            <a:ext cx="728663" cy="644525"/>
          </a:xfrm>
          <a:prstGeom prst="rect">
            <a:avLst/>
          </a:prstGeom>
          <a:noFill/>
          <a:ln w="9525">
            <a:noFill/>
            <a:miter lim="800000"/>
            <a:headEnd/>
            <a:tailEnd/>
          </a:ln>
        </p:spPr>
      </p:pic>
      <p:sp>
        <p:nvSpPr>
          <p:cNvPr id="17428" name="TextBox 19"/>
          <p:cNvSpPr txBox="1">
            <a:spLocks noChangeArrowheads="1"/>
          </p:cNvSpPr>
          <p:nvPr/>
        </p:nvSpPr>
        <p:spPr bwMode="auto">
          <a:xfrm>
            <a:off x="441325" y="4768850"/>
            <a:ext cx="12115800" cy="2032000"/>
          </a:xfrm>
          <a:prstGeom prst="rect">
            <a:avLst/>
          </a:prstGeom>
          <a:noFill/>
          <a:ln w="9525">
            <a:noFill/>
            <a:miter lim="800000"/>
            <a:headEnd/>
            <a:tailEnd/>
          </a:ln>
        </p:spPr>
        <p:txBody>
          <a:bodyPr>
            <a:spAutoFit/>
          </a:bodyPr>
          <a:lstStyle/>
          <a:p>
            <a:r>
              <a:rPr lang="kk-KZ">
                <a:latin typeface="Times New Roman" pitchFamily="18" charset="0"/>
                <a:cs typeface="Times New Roman" pitchFamily="18" charset="0"/>
              </a:rPr>
              <a:t>Білім беру мазмұнын жаңарту жағдайында қазақ тілді мектептердегі “Қазақ тілі” және “Қазақ әдебиеті” пәндері бойынша педагог кадрлардың біліктілігін арттыру курмұсының білім беру бағдарламасы аясында ықшам сабақты жоспарлап, өткізіп, талқылау нәтижесінде, өз тобымдағы әріптестерімнен және курс жетекшісінен кері байланыс алдым.Ықшам сабақ жоспарлауда уақытты тиімді қолдану  керек екендігін түсіндім. Сол себепті оқушыларға ұсынылатын тапсырмалар да оқушының  деңгейіне сай саралап құрастыруды жоспарладым .ықшам сабақ жоспарлауда әріптестеріммен кеңесе отырып, « Болжау» стратегиясын, тапсырмаға сай дескрипторлар қоюды жоспарыма кіріктірдім. Алдағыуақытта курстан алған білімімді сабақтарымда қолданамын деген ойдамын.</a:t>
            </a:r>
            <a:endParaRPr lang="ru-RU">
              <a:latin typeface="Calibri Light"/>
            </a:endParaRPr>
          </a:p>
        </p:txBody>
      </p:sp>
      <p:sp>
        <p:nvSpPr>
          <p:cNvPr id="22" name="Прямоугольник 21"/>
          <p:cNvSpPr/>
          <p:nvPr/>
        </p:nvSpPr>
        <p:spPr>
          <a:xfrm>
            <a:off x="1876425" y="4206875"/>
            <a:ext cx="8412163" cy="369888"/>
          </a:xfrm>
          <a:prstGeom prst="rect">
            <a:avLst/>
          </a:prstGeom>
        </p:spPr>
        <p:txBody>
          <a:bodyPr>
            <a:spAutoFit/>
          </a:bodyPr>
          <a:lstStyle/>
          <a:p>
            <a:pPr algn="ctr" fontAlgn="auto">
              <a:spcBef>
                <a:spcPts val="0"/>
              </a:spcBef>
              <a:spcAft>
                <a:spcPts val="0"/>
              </a:spcAft>
              <a:defRPr/>
            </a:pPr>
            <a:r>
              <a:rPr lang="kk-KZ"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Ықшам   сабақтың сабақты жоспарлауға ықпалы туралы қорытындылар:</a:t>
            </a:r>
            <a:endParaRPr lang="en-US"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7430" name="Прямоугольник 1"/>
          <p:cNvSpPr>
            <a:spLocks noChangeArrowheads="1"/>
          </p:cNvSpPr>
          <p:nvPr/>
        </p:nvSpPr>
        <p:spPr bwMode="auto">
          <a:xfrm>
            <a:off x="5949950" y="3244850"/>
            <a:ext cx="184150" cy="368300"/>
          </a:xfrm>
          <a:prstGeom prst="rect">
            <a:avLst/>
          </a:prstGeom>
          <a:noFill/>
          <a:ln w="9525">
            <a:noFill/>
            <a:miter lim="800000"/>
            <a:headEnd/>
            <a:tailEnd/>
          </a:ln>
        </p:spPr>
        <p:txBody>
          <a:bodyPr wrap="none">
            <a:spAutoFit/>
          </a:bodyPr>
          <a:lstStyle/>
          <a:p>
            <a:endParaRPr lang="ru-RU">
              <a:latin typeface="Calibri Light"/>
            </a:endParaRPr>
          </a:p>
        </p:txBody>
      </p:sp>
      <p:sp>
        <p:nvSpPr>
          <p:cNvPr id="17431" name="TextBox 2"/>
          <p:cNvSpPr txBox="1">
            <a:spLocks noChangeArrowheads="1"/>
          </p:cNvSpPr>
          <p:nvPr/>
        </p:nvSpPr>
        <p:spPr bwMode="auto">
          <a:xfrm>
            <a:off x="893763" y="1857375"/>
            <a:ext cx="2857500" cy="338138"/>
          </a:xfrm>
          <a:prstGeom prst="rect">
            <a:avLst/>
          </a:prstGeom>
          <a:noFill/>
          <a:ln w="9525">
            <a:noFill/>
            <a:miter lim="800000"/>
            <a:headEnd/>
            <a:tailEnd/>
          </a:ln>
        </p:spPr>
        <p:txBody>
          <a:bodyPr>
            <a:spAutoFit/>
          </a:bodyPr>
          <a:lstStyle/>
          <a:p>
            <a:r>
              <a:rPr lang="kk-KZ" sz="1600" b="1">
                <a:solidFill>
                  <a:srgbClr val="002060"/>
                </a:solidFill>
                <a:latin typeface="Times New Roman" pitchFamily="18" charset="0"/>
                <a:cs typeface="Times New Roman" pitchFamily="18" charset="0"/>
              </a:rPr>
              <a:t>Диалог және қолдау көрсету</a:t>
            </a:r>
            <a:endParaRPr lang="ru-RU" sz="1600" b="1">
              <a:solidFill>
                <a:srgbClr val="002060"/>
              </a:solidFill>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584200" y="2303463"/>
          <a:ext cx="4418013" cy="1731962"/>
        </p:xfrm>
        <a:graphic>
          <a:graphicData uri="http://schemas.openxmlformats.org/drawingml/2006/table">
            <a:tbl>
              <a:tblPr>
                <a:tableStyleId>{5C22544A-7EE6-4342-B048-85BDC9FD1C3A}</a:tableStyleId>
              </a:tblPr>
              <a:tblGrid>
                <a:gridCol w="4418567"/>
              </a:tblGrid>
              <a:tr h="1731886">
                <a:tc>
                  <a:txBody>
                    <a:bodyPr/>
                    <a:lstStyle/>
                    <a:p>
                      <a:pPr marL="171450" lvl="0" indent="-171450" algn="l">
                        <a:lnSpc>
                          <a:spcPct val="115000"/>
                        </a:lnSpc>
                        <a:spcAft>
                          <a:spcPts val="0"/>
                        </a:spcAft>
                        <a:buFont typeface="Wingdings" panose="05000000000000000000" pitchFamily="2" charset="2"/>
                        <a:buChar char="ü"/>
                      </a:pPr>
                      <a:r>
                        <a:rPr lang="kk-KZ" sz="1200" b="1" dirty="0">
                          <a:effectLst/>
                          <a:latin typeface="Times New Roman" panose="02020603050405020304" pitchFamily="18" charset="0"/>
                          <a:cs typeface="Times New Roman" panose="02020603050405020304" pitchFamily="18" charset="0"/>
                        </a:rPr>
                        <a:t>Суреттегі табиғат көріністеріне байланысты қандай тыйым сөздер білесіңдер</a:t>
                      </a:r>
                      <a:r>
                        <a:rPr lang="kk-KZ" sz="1200" b="1" dirty="0" smtClean="0">
                          <a:effectLst/>
                          <a:latin typeface="Times New Roman" panose="02020603050405020304" pitchFamily="18" charset="0"/>
                          <a:cs typeface="Times New Roman" panose="02020603050405020304" pitchFamily="18" charset="0"/>
                        </a:rPr>
                        <a:t>?</a:t>
                      </a:r>
                    </a:p>
                    <a:p>
                      <a:pPr marL="171450" lvl="0" indent="-171450" algn="l">
                        <a:lnSpc>
                          <a:spcPct val="115000"/>
                        </a:lnSpc>
                        <a:spcAft>
                          <a:spcPts val="0"/>
                        </a:spcAft>
                        <a:buFont typeface="Wingdings" panose="05000000000000000000" pitchFamily="2" charset="2"/>
                        <a:buChar char="ü"/>
                      </a:pPr>
                      <a:r>
                        <a:rPr lang="kk-KZ" sz="1200" b="1" dirty="0" smtClean="0">
                          <a:effectLst/>
                          <a:latin typeface="Times New Roman" panose="02020603050405020304" pitchFamily="18" charset="0"/>
                          <a:cs typeface="Times New Roman" panose="02020603050405020304" pitchFamily="18" charset="0"/>
                        </a:rPr>
                        <a:t>Аққуды атпа, досыңды сатпа! Айға  қолыңды шошайтпа!</a:t>
                      </a:r>
                      <a:endParaRPr lang="ru-RU" sz="1100" b="1" dirty="0" smtClean="0">
                        <a:effectLst/>
                        <a:latin typeface="Times New Roman" panose="02020603050405020304" pitchFamily="18" charset="0"/>
                        <a:cs typeface="Times New Roman" panose="02020603050405020304" pitchFamily="18" charset="0"/>
                      </a:endParaRPr>
                    </a:p>
                    <a:p>
                      <a:pPr marL="171450" lvl="0" indent="-171450" algn="l">
                        <a:lnSpc>
                          <a:spcPct val="115000"/>
                        </a:lnSpc>
                        <a:spcAft>
                          <a:spcPts val="0"/>
                        </a:spcAft>
                        <a:buFont typeface="Wingdings" panose="05000000000000000000" pitchFamily="2" charset="2"/>
                        <a:buChar char="ü"/>
                      </a:pPr>
                      <a:r>
                        <a:rPr lang="kk-KZ" sz="1200" b="1" dirty="0" smtClean="0">
                          <a:effectLst/>
                          <a:latin typeface="Times New Roman" panose="02020603050405020304" pitchFamily="18" charset="0"/>
                          <a:cs typeface="Times New Roman" panose="02020603050405020304" pitchFamily="18" charset="0"/>
                        </a:rPr>
                        <a:t>Суреттегі </a:t>
                      </a:r>
                      <a:r>
                        <a:rPr lang="kk-KZ" sz="1200" b="1" dirty="0">
                          <a:effectLst/>
                          <a:latin typeface="Times New Roman" panose="02020603050405020304" pitchFamily="18" charset="0"/>
                          <a:cs typeface="Times New Roman" panose="02020603050405020304" pitchFamily="18" charset="0"/>
                        </a:rPr>
                        <a:t>тыйым сөздер мен бүгінгі тақырып арасында қандай байланыс бар</a:t>
                      </a:r>
                      <a:r>
                        <a:rPr lang="kk-KZ" sz="1200" b="1" dirty="0" smtClean="0">
                          <a:effectLst/>
                          <a:latin typeface="Times New Roman" panose="02020603050405020304" pitchFamily="18" charset="0"/>
                          <a:cs typeface="Times New Roman" panose="02020603050405020304" pitchFamily="18" charset="0"/>
                        </a:rPr>
                        <a:t>? </a:t>
                      </a:r>
                    </a:p>
                    <a:p>
                      <a:pPr marL="171450" lvl="0" indent="-171450" algn="l">
                        <a:lnSpc>
                          <a:spcPct val="115000"/>
                        </a:lnSpc>
                        <a:spcAft>
                          <a:spcPts val="0"/>
                        </a:spcAft>
                        <a:buFont typeface="Wingdings" panose="05000000000000000000" pitchFamily="2" charset="2"/>
                        <a:buChar char="ü"/>
                      </a:pPr>
                      <a:r>
                        <a:rPr lang="kk-KZ" sz="1200" b="1" baseline="0" dirty="0" smtClean="0">
                          <a:effectLst/>
                          <a:latin typeface="Times New Roman" panose="02020603050405020304" pitchFamily="18" charset="0"/>
                          <a:cs typeface="Times New Roman" panose="02020603050405020304" pitchFamily="18" charset="0"/>
                        </a:rPr>
                        <a:t> </a:t>
                      </a:r>
                      <a:r>
                        <a:rPr lang="kk-KZ" sz="1200" b="1" dirty="0" smtClean="0">
                          <a:effectLst/>
                          <a:latin typeface="Times New Roman" panose="02020603050405020304" pitchFamily="18" charset="0"/>
                          <a:cs typeface="Times New Roman" panose="02020603050405020304" pitchFamily="18" charset="0"/>
                        </a:rPr>
                        <a:t>Табиғатты қорғау , ғаламшар мәселелері</a:t>
                      </a:r>
                      <a:r>
                        <a:rPr lang="kk-KZ" sz="1200" b="1" baseline="0" dirty="0" smtClean="0">
                          <a:effectLst/>
                          <a:latin typeface="Times New Roman" panose="02020603050405020304" pitchFamily="18" charset="0"/>
                          <a:cs typeface="Times New Roman" panose="02020603050405020304" pitchFamily="18" charset="0"/>
                        </a:rPr>
                        <a:t> туралы шығар?</a:t>
                      </a:r>
                      <a:endParaRPr lang="ru-RU" sz="1100" b="1" baseline="0" dirty="0" smtClean="0">
                        <a:effectLst/>
                        <a:latin typeface="Times New Roman" panose="02020603050405020304" pitchFamily="18" charset="0"/>
                        <a:cs typeface="Times New Roman" panose="02020603050405020304" pitchFamily="18" charset="0"/>
                      </a:endParaRPr>
                    </a:p>
                  </a:txBody>
                  <a:tcPr marL="114300" marR="114300" marT="0" marB="0"/>
                </a:tc>
              </a:tr>
            </a:tbl>
          </a:graphicData>
        </a:graphic>
      </p:graphicFrame>
      <p:pic>
        <p:nvPicPr>
          <p:cNvPr id="17438" name="Рисунок 20" descr="https://im0-tub-ru.yandex.net/i?id=51f18cb7b31ee3923fa0a828f6c2fdf7-l&amp;ref=rim&amp;n=13&amp;w=1200&amp;h=800"/>
          <p:cNvPicPr>
            <a:picLocks noChangeAspect="1" noChangeArrowheads="1"/>
          </p:cNvPicPr>
          <p:nvPr/>
        </p:nvPicPr>
        <p:blipFill>
          <a:blip r:embed="rId5"/>
          <a:srcRect/>
          <a:stretch>
            <a:fillRect/>
          </a:stretch>
        </p:blipFill>
        <p:spPr bwMode="auto">
          <a:xfrm>
            <a:off x="-76200" y="4084638"/>
            <a:ext cx="800100" cy="533400"/>
          </a:xfrm>
          <a:prstGeom prst="rect">
            <a:avLst/>
          </a:prstGeom>
          <a:noFill/>
          <a:ln w="9525">
            <a:noFill/>
            <a:miter lim="800000"/>
            <a:headEnd/>
            <a:tailEnd/>
          </a:ln>
        </p:spPr>
      </p:pic>
      <p:sp>
        <p:nvSpPr>
          <p:cNvPr id="8" name="Пятиугольник 7"/>
          <p:cNvSpPr/>
          <p:nvPr/>
        </p:nvSpPr>
        <p:spPr>
          <a:xfrm rot="16200000">
            <a:off x="4740276" y="792162"/>
            <a:ext cx="3706812" cy="2468563"/>
          </a:xfrm>
          <a:prstGeom prst="homePlate">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7440" name="TextBox 8"/>
          <p:cNvSpPr txBox="1">
            <a:spLocks noChangeArrowheads="1"/>
          </p:cNvSpPr>
          <p:nvPr/>
        </p:nvSpPr>
        <p:spPr bwMode="auto">
          <a:xfrm>
            <a:off x="5597525" y="1373188"/>
            <a:ext cx="1924050" cy="2062162"/>
          </a:xfrm>
          <a:prstGeom prst="rect">
            <a:avLst/>
          </a:prstGeom>
          <a:noFill/>
          <a:ln w="9525">
            <a:noFill/>
            <a:miter lim="800000"/>
            <a:headEnd/>
            <a:tailEnd/>
          </a:ln>
        </p:spPr>
        <p:txBody>
          <a:bodyPr>
            <a:spAutoFit/>
          </a:bodyPr>
          <a:lstStyle/>
          <a:p>
            <a:r>
              <a:rPr lang="kk-KZ" sz="1600" b="1">
                <a:solidFill>
                  <a:srgbClr val="7030A0"/>
                </a:solidFill>
                <a:latin typeface="Times New Roman" pitchFamily="18" charset="0"/>
                <a:cs typeface="Times New Roman" pitchFamily="18" charset="0"/>
              </a:rPr>
              <a:t>Саралау әдістері оқушылардың қажеттіліктерін есепке ала отырып, әрбір оқушыға мақсатарға жетуге ықпал етеді</a:t>
            </a:r>
            <a:endParaRPr lang="ru-RU" sz="1600" b="1">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Метрополия">
  <a:themeElements>
    <a:clrScheme name="Метрополия">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Метрополи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TM03457491[[fn=Метрополия]]</Template>
  <TotalTime>547</TotalTime>
  <Words>348</Words>
  <Application>Microsoft Office PowerPoint</Application>
  <PresentationFormat>Произвольный</PresentationFormat>
  <Paragraphs>46</Paragraphs>
  <Slides>3</Slides>
  <Notes>1</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4</vt:i4>
      </vt:variant>
      <vt:variant>
        <vt:lpstr>Заголовки слайдов</vt:lpstr>
      </vt:variant>
      <vt:variant>
        <vt:i4>3</vt:i4>
      </vt:variant>
    </vt:vector>
  </HeadingPairs>
  <TitlesOfParts>
    <vt:vector size="13" baseType="lpstr">
      <vt:lpstr>Calibri Light</vt:lpstr>
      <vt:lpstr>Arial</vt:lpstr>
      <vt:lpstr>Calibri</vt:lpstr>
      <vt:lpstr>Times New Roman</vt:lpstr>
      <vt:lpstr>+mj-lt</vt:lpstr>
      <vt:lpstr>Wingdings</vt:lpstr>
      <vt:lpstr>Метрополия</vt:lpstr>
      <vt:lpstr>Метрополия</vt:lpstr>
      <vt:lpstr>Метрополия</vt:lpstr>
      <vt:lpstr>Метрополия</vt:lpstr>
      <vt:lpstr>Слайд 1</vt:lpstr>
      <vt:lpstr>Слайд 2</vt:lpstr>
      <vt:lpstr>Слайд 3</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НУРГУЛЬ</dc:creator>
  <cp:lastModifiedBy>Gulsaya</cp:lastModifiedBy>
  <cp:revision>40</cp:revision>
  <dcterms:created xsi:type="dcterms:W3CDTF">2020-08-26T15:37:13Z</dcterms:created>
  <dcterms:modified xsi:type="dcterms:W3CDTF">2021-10-28T00:28:47Z</dcterms:modified>
</cp:coreProperties>
</file>