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5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25.10.2021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25.10.2021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25.10.2021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25.10.2021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25.10.2021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25.10.2021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25.10.2021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25.10.2021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25.10.2021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25.10.2021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25.10.2021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25.10.2021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gif"/><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6840760" cy="1143000"/>
          </a:xfrm>
        </p:spPr>
        <p:txBody>
          <a:bodyPr>
            <a:normAutofit fontScale="90000"/>
          </a:bodyPr>
          <a:lstStyle/>
          <a:p>
            <a:pPr algn="ctr"/>
            <a:r>
              <a:rPr lang="kk-KZ" sz="3600" dirty="0" smtClean="0">
                <a:solidFill>
                  <a:srgbClr val="C00000"/>
                </a:solidFill>
                <a:latin typeface="Times New Roman" pitchFamily="18" charset="0"/>
                <a:cs typeface="Times New Roman" pitchFamily="18" charset="0"/>
              </a:rPr>
              <a:t>Индустрияландыру ұлттық өндіріс.</a:t>
            </a:r>
            <a:r>
              <a:rPr lang="kk-KZ" dirty="0" smtClean="0">
                <a:solidFill>
                  <a:srgbClr val="C00000"/>
                </a:solidFill>
                <a:latin typeface="Times New Roman" pitchFamily="18" charset="0"/>
                <a:cs typeface="Times New Roman" pitchFamily="18" charset="0"/>
              </a:rPr>
              <a:t/>
            </a:r>
            <a:br>
              <a:rPr lang="kk-KZ" dirty="0" smtClean="0">
                <a:solidFill>
                  <a:srgbClr val="C00000"/>
                </a:solidFill>
                <a:latin typeface="Times New Roman" pitchFamily="18" charset="0"/>
                <a:cs typeface="Times New Roman" pitchFamily="18" charset="0"/>
              </a:rPr>
            </a:br>
            <a:r>
              <a:rPr lang="kk-KZ" dirty="0" smtClean="0">
                <a:solidFill>
                  <a:srgbClr val="C00000"/>
                </a:solidFill>
                <a:latin typeface="Times New Roman" pitchFamily="18" charset="0"/>
                <a:cs typeface="Times New Roman" pitchFamily="18" charset="0"/>
              </a:rPr>
              <a:t>Сөз мәдениеті бөлімі</a:t>
            </a:r>
            <a:endParaRPr lang="ru-RU" dirty="0">
              <a:solidFill>
                <a:srgbClr val="C00000"/>
              </a:solidFill>
              <a:latin typeface="Times New Roman" pitchFamily="18" charset="0"/>
              <a:cs typeface="Times New Roman" pitchFamily="18" charset="0"/>
            </a:endParaRPr>
          </a:p>
        </p:txBody>
      </p:sp>
      <p:pic>
        <p:nvPicPr>
          <p:cNvPr id="14338" name="Picture 2" descr="Жастардың тіл туралы айтары бар | | Ortalyq.kz"/>
          <p:cNvPicPr>
            <a:picLocks noChangeAspect="1" noChangeArrowheads="1"/>
          </p:cNvPicPr>
          <p:nvPr/>
        </p:nvPicPr>
        <p:blipFill>
          <a:blip r:embed="rId2" cstate="print"/>
          <a:srcRect/>
          <a:stretch>
            <a:fillRect/>
          </a:stretch>
        </p:blipFill>
        <p:spPr bwMode="auto">
          <a:xfrm>
            <a:off x="0" y="188640"/>
            <a:ext cx="1259632" cy="1008111"/>
          </a:xfrm>
          <a:prstGeom prst="rect">
            <a:avLst/>
          </a:prstGeom>
          <a:noFill/>
        </p:spPr>
      </p:pic>
      <p:pic>
        <p:nvPicPr>
          <p:cNvPr id="14340" name="Picture 4" descr="Балалар шығармашылығы | Білім айнасы газеті"/>
          <p:cNvPicPr>
            <a:picLocks noChangeAspect="1" noChangeArrowheads="1"/>
          </p:cNvPicPr>
          <p:nvPr/>
        </p:nvPicPr>
        <p:blipFill>
          <a:blip r:embed="rId3" cstate="print"/>
          <a:srcRect/>
          <a:stretch>
            <a:fillRect/>
          </a:stretch>
        </p:blipFill>
        <p:spPr bwMode="auto">
          <a:xfrm>
            <a:off x="8121954" y="404664"/>
            <a:ext cx="1022046" cy="838993"/>
          </a:xfrm>
          <a:prstGeom prst="rect">
            <a:avLst/>
          </a:prstGeom>
          <a:noFill/>
        </p:spPr>
      </p:pic>
      <p:sp>
        <p:nvSpPr>
          <p:cNvPr id="7" name="Прямоугольник 6"/>
          <p:cNvSpPr/>
          <p:nvPr/>
        </p:nvSpPr>
        <p:spPr>
          <a:xfrm>
            <a:off x="4355976" y="1988840"/>
            <a:ext cx="4320480" cy="3539430"/>
          </a:xfrm>
          <a:prstGeom prst="rect">
            <a:avLst/>
          </a:prstGeom>
        </p:spPr>
        <p:txBody>
          <a:bodyPr wrap="square">
            <a:spAutoFit/>
          </a:bodyPr>
          <a:lstStyle/>
          <a:p>
            <a:pPr algn="ctr" fontAlgn="base"/>
            <a:r>
              <a:rPr lang="ru-RU" sz="2800" b="1" dirty="0" err="1" smtClean="0">
                <a:solidFill>
                  <a:srgbClr val="002060"/>
                </a:solidFill>
                <a:latin typeface="Times New Roman" pitchFamily="18" charset="0"/>
                <a:cs typeface="Times New Roman" pitchFamily="18" charset="0"/>
              </a:rPr>
              <a:t>Іздеген</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сайын</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табылып</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игерген</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сайын</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көбейе беретін</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бір</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ғана қазына </a:t>
            </a:r>
            <a:r>
              <a:rPr lang="ru-RU" sz="2800" b="1" dirty="0" smtClean="0">
                <a:solidFill>
                  <a:srgbClr val="002060"/>
                </a:solidFill>
                <a:latin typeface="Times New Roman" pitchFamily="18" charset="0"/>
                <a:cs typeface="Times New Roman" pitchFamily="18" charset="0"/>
              </a:rPr>
              <a:t>- индустрия мен инновация</a:t>
            </a:r>
            <a:br>
              <a:rPr lang="ru-RU" sz="2800" b="1" dirty="0" smtClean="0">
                <a:solidFill>
                  <a:srgbClr val="002060"/>
                </a:solidFill>
                <a:latin typeface="Times New Roman" pitchFamily="18" charset="0"/>
                <a:cs typeface="Times New Roman" pitchFamily="18" charset="0"/>
              </a:rPr>
            </a:br>
            <a:endParaRPr lang="ru-RU" sz="2800" b="1" dirty="0" smtClean="0">
              <a:solidFill>
                <a:srgbClr val="002060"/>
              </a:solidFill>
              <a:latin typeface="Times New Roman" pitchFamily="18" charset="0"/>
              <a:cs typeface="Times New Roman" pitchFamily="18" charset="0"/>
            </a:endParaRPr>
          </a:p>
          <a:p>
            <a:pPr algn="ctr" fontAlgn="base"/>
            <a:r>
              <a:rPr lang="kk-KZ" sz="2800" b="1" dirty="0" smtClean="0">
                <a:solidFill>
                  <a:srgbClr val="002060"/>
                </a:solidFill>
                <a:latin typeface="Times New Roman" pitchFamily="18" charset="0"/>
                <a:cs typeface="Times New Roman" pitchFamily="18" charset="0"/>
              </a:rPr>
              <a:t>                                                          Н.Ә.Назарбаев</a:t>
            </a:r>
            <a:endParaRPr lang="en-US" sz="2800" b="1" dirty="0">
              <a:solidFill>
                <a:srgbClr val="002060"/>
              </a:solidFill>
              <a:latin typeface="Times New Roman" pitchFamily="18" charset="0"/>
              <a:cs typeface="Times New Roman" pitchFamily="18" charset="0"/>
            </a:endParaRPr>
          </a:p>
        </p:txBody>
      </p:sp>
      <p:pic>
        <p:nvPicPr>
          <p:cNvPr id="14343" name="Picture 7" descr="Нурсултан НАЗАРБАЕВ, Президент Республики Казахстан: СЕМЬ ГРАНЕЙ ВЕЛИКОЙ  СТЕПИ"/>
          <p:cNvPicPr>
            <a:picLocks noChangeAspect="1" noChangeArrowheads="1"/>
          </p:cNvPicPr>
          <p:nvPr/>
        </p:nvPicPr>
        <p:blipFill>
          <a:blip r:embed="rId4" cstate="print"/>
          <a:srcRect/>
          <a:stretch>
            <a:fillRect/>
          </a:stretch>
        </p:blipFill>
        <p:spPr bwMode="auto">
          <a:xfrm flipH="1">
            <a:off x="827584" y="1772816"/>
            <a:ext cx="3240360" cy="38884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260649"/>
            <a:ext cx="5328592" cy="648071"/>
          </a:xfrm>
        </p:spPr>
        <p:txBody>
          <a:bodyPr>
            <a:normAutofit fontScale="90000"/>
          </a:bodyPr>
          <a:lstStyle/>
          <a:p>
            <a:r>
              <a:rPr lang="kk-KZ" sz="6000" dirty="0" smtClean="0">
                <a:solidFill>
                  <a:srgbClr val="C00000"/>
                </a:solidFill>
                <a:latin typeface="Times New Roman" pitchFamily="18" charset="0"/>
                <a:cs typeface="Times New Roman" pitchFamily="18" charset="0"/>
              </a:rPr>
              <a:t>ІІІ тапсырма</a:t>
            </a:r>
            <a:endParaRPr lang="ru-RU" sz="6000" dirty="0">
              <a:solidFill>
                <a:srgbClr val="C00000"/>
              </a:solidFill>
              <a:latin typeface="Times New Roman" pitchFamily="18" charset="0"/>
              <a:cs typeface="Times New Roman" pitchFamily="18" charset="0"/>
            </a:endParaRPr>
          </a:p>
        </p:txBody>
      </p:sp>
      <p:sp>
        <p:nvSpPr>
          <p:cNvPr id="10" name="Rectangle 2"/>
          <p:cNvSpPr>
            <a:spLocks noChangeArrowheads="1"/>
          </p:cNvSpPr>
          <p:nvPr/>
        </p:nvSpPr>
        <p:spPr bwMode="auto">
          <a:xfrm>
            <a:off x="683568" y="3131386"/>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3" name="Rectangle 1"/>
          <p:cNvSpPr>
            <a:spLocks noChangeArrowheads="1"/>
          </p:cNvSpPr>
          <p:nvPr/>
        </p:nvSpPr>
        <p:spPr bwMode="auto">
          <a:xfrm>
            <a:off x="395536" y="913802"/>
            <a:ext cx="8496944" cy="9541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kk-KZ" sz="2800" b="1" dirty="0" smtClean="0">
                <a:solidFill>
                  <a:srgbClr val="0033CC"/>
                </a:solidFill>
                <a:latin typeface="Times New Roman" pitchFamily="18" charset="0"/>
                <a:cs typeface="Times New Roman" pitchFamily="18" charset="0"/>
              </a:rPr>
              <a:t>Көркем сөзім – көрікті ойым</a:t>
            </a:r>
            <a:endParaRPr lang="ru-RU" sz="2800" dirty="0" smtClean="0">
              <a:solidFill>
                <a:srgbClr val="0033CC"/>
              </a:solidFill>
              <a:latin typeface="Times New Roman" pitchFamily="18" charset="0"/>
              <a:cs typeface="Times New Roman" pitchFamily="18" charset="0"/>
            </a:endParaRPr>
          </a:p>
          <a:p>
            <a:pPr algn="ctr"/>
            <a:r>
              <a:rPr lang="kk-KZ" sz="2800" b="1" dirty="0" smtClean="0">
                <a:solidFill>
                  <a:srgbClr val="0033CC"/>
                </a:solidFill>
                <a:latin typeface="Times New Roman" pitchFamily="18" charset="0"/>
                <a:cs typeface="Times New Roman" pitchFamily="18" charset="0"/>
              </a:rPr>
              <a:t>  Берілген мәтіндерді оқу және кестені толтыру</a:t>
            </a:r>
            <a:endParaRPr lang="ru-RU" sz="2800" dirty="0">
              <a:solidFill>
                <a:srgbClr val="0033CC"/>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380312" y="207160"/>
            <a:ext cx="1526102" cy="1133608"/>
          </a:xfrm>
          <a:prstGeom prst="rect">
            <a:avLst/>
          </a:prstGeom>
          <a:noFill/>
        </p:spPr>
      </p:pic>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188641"/>
            <a:ext cx="1224136" cy="979703"/>
          </a:xfrm>
          <a:prstGeom prst="rect">
            <a:avLst/>
          </a:prstGeom>
          <a:noFill/>
        </p:spPr>
      </p:pic>
      <p:sp>
        <p:nvSpPr>
          <p:cNvPr id="34817" name="Rectangle 1"/>
          <p:cNvSpPr>
            <a:spLocks noChangeArrowheads="1"/>
          </p:cNvSpPr>
          <p:nvPr/>
        </p:nvSpPr>
        <p:spPr bwMode="auto">
          <a:xfrm>
            <a:off x="179512" y="1770623"/>
            <a:ext cx="8784976" cy="5232202"/>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kk-KZ" b="1" dirty="0" smtClean="0">
                <a:latin typeface="Times New Roman" pitchFamily="18" charset="0"/>
                <a:cs typeface="Times New Roman" pitchFamily="18" charset="0"/>
              </a:rPr>
              <a:t>                                           Қара көмір</a:t>
            </a:r>
            <a:endParaRPr lang="ru-RU" dirty="0" smtClean="0">
              <a:latin typeface="Times New Roman" pitchFamily="18" charset="0"/>
              <a:cs typeface="Times New Roman" pitchFamily="18" charset="0"/>
            </a:endParaRPr>
          </a:p>
          <a:p>
            <a:pPr algn="just"/>
            <a:r>
              <a:rPr lang="kk-KZ" dirty="0" smtClean="0">
                <a:latin typeface="Times New Roman" pitchFamily="18" charset="0"/>
                <a:cs typeface="Times New Roman" pitchFamily="18" charset="0"/>
              </a:rPr>
              <a:t>...Шахтаның ішіне түссең де сол қараңғылық. Қолыңа ұс- татқан керосин фонарьмен тар шахтаны бойлап жүргенде, ал- дыңнан адам итерген көмір тиеулі вагонеткалар кездесетін... Көмірді қол қайламен шауып жатқандарға барсаң, екі ұшы да сүйір қайламен жылтылдаған көмір пластасын дамылсыз ұрған шахтердің өнімсіз еңбегіне жаның ашитын.</a:t>
            </a:r>
            <a:endParaRPr lang="ru-RU" dirty="0" smtClean="0">
              <a:latin typeface="Times New Roman" pitchFamily="18" charset="0"/>
              <a:cs typeface="Times New Roman" pitchFamily="18" charset="0"/>
            </a:endParaRPr>
          </a:p>
          <a:p>
            <a:pPr algn="just"/>
            <a:r>
              <a:rPr lang="kk-KZ" dirty="0" smtClean="0">
                <a:latin typeface="Times New Roman" pitchFamily="18" charset="0"/>
                <a:cs typeface="Times New Roman" pitchFamily="18" charset="0"/>
              </a:rPr>
              <a:t>      Енді ше? Енді шахтаға электр лифтімен түсесің. Оның та- залығы да, жылдамдылығы да қонақ үйлердегі лифтілерге ұқсайды.</a:t>
            </a:r>
            <a:endParaRPr lang="ru-RU" dirty="0" smtClean="0">
              <a:latin typeface="Times New Roman" pitchFamily="18" charset="0"/>
              <a:cs typeface="Times New Roman" pitchFamily="18" charset="0"/>
            </a:endParaRPr>
          </a:p>
          <a:p>
            <a:pPr algn="just"/>
            <a:r>
              <a:rPr lang="kk-KZ" dirty="0" smtClean="0">
                <a:latin typeface="Times New Roman" pitchFamily="18" charset="0"/>
                <a:cs typeface="Times New Roman" pitchFamily="18" charset="0"/>
              </a:rPr>
              <a:t>     Шахтаның ішіне түссең, ол да электрленген бір сарай. Тіз- бектелген вагонеткалар көмірді қазір электр күшімен ғана та- сиды. Көлбей жасалған шахталардан тізбектеліп өздері шы- ғып жатады, тік шахталарда машиналар көтеріп жатады.</a:t>
            </a:r>
            <a:endParaRPr lang="ru-RU" dirty="0" smtClean="0">
              <a:latin typeface="Times New Roman" pitchFamily="18" charset="0"/>
              <a:cs typeface="Times New Roman" pitchFamily="18" charset="0"/>
            </a:endParaRPr>
          </a:p>
          <a:p>
            <a:pPr algn="just"/>
            <a:r>
              <a:rPr lang="kk-KZ" dirty="0" smtClean="0">
                <a:latin typeface="Times New Roman" pitchFamily="18" charset="0"/>
                <a:cs typeface="Times New Roman" pitchFamily="18" charset="0"/>
              </a:rPr>
              <a:t>     Көмірдің қызарып жатқан жеріне барсаң – бүкіл денесі- мен тұтаса қимылдап жатқан комбайндар. Олар көмірді қа- зып жатқан сияқты емес. «Көмір» аталатын жердің өзегін үздіксіз және мол тарта сорып жатқан сияқты. Соған қарап тұрып, тапқыш адам ойының көмірге арнап шығарған бұл қуатына қайран қаласың да, тұрасың!</a:t>
            </a:r>
            <a:endParaRPr lang="ru-RU" dirty="0" smtClean="0">
              <a:latin typeface="Times New Roman" pitchFamily="18" charset="0"/>
              <a:cs typeface="Times New Roman" pitchFamily="18" charset="0"/>
            </a:endParaRPr>
          </a:p>
          <a:p>
            <a:pPr algn="just"/>
            <a:r>
              <a:rPr lang="kk-KZ" i="1" dirty="0" smtClean="0">
                <a:latin typeface="Times New Roman" pitchFamily="18" charset="0"/>
                <a:cs typeface="Times New Roman" pitchFamily="18" charset="0"/>
              </a:rPr>
              <a:t>                                                         (С.Мұқановтың жолжазбаларынан)</a:t>
            </a:r>
            <a:endParaRPr lang="ru-RU"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260649"/>
            <a:ext cx="5328592" cy="648071"/>
          </a:xfrm>
        </p:spPr>
        <p:txBody>
          <a:bodyPr>
            <a:normAutofit fontScale="90000"/>
          </a:bodyPr>
          <a:lstStyle/>
          <a:p>
            <a:r>
              <a:rPr lang="kk-KZ" sz="6000" dirty="0" smtClean="0">
                <a:solidFill>
                  <a:srgbClr val="C00000"/>
                </a:solidFill>
                <a:latin typeface="Times New Roman" pitchFamily="18" charset="0"/>
                <a:cs typeface="Times New Roman" pitchFamily="18" charset="0"/>
              </a:rPr>
              <a:t>ІІІ тапсырма</a:t>
            </a:r>
            <a:endParaRPr lang="ru-RU" sz="6000" dirty="0">
              <a:solidFill>
                <a:srgbClr val="C00000"/>
              </a:solidFill>
              <a:latin typeface="Times New Roman" pitchFamily="18" charset="0"/>
              <a:cs typeface="Times New Roman" pitchFamily="18" charset="0"/>
            </a:endParaRPr>
          </a:p>
        </p:txBody>
      </p:sp>
      <p:sp>
        <p:nvSpPr>
          <p:cNvPr id="10" name="Rectangle 2"/>
          <p:cNvSpPr>
            <a:spLocks noChangeArrowheads="1"/>
          </p:cNvSpPr>
          <p:nvPr/>
        </p:nvSpPr>
        <p:spPr bwMode="auto">
          <a:xfrm>
            <a:off x="683568" y="3131386"/>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380312" y="207160"/>
            <a:ext cx="1526102" cy="1133608"/>
          </a:xfrm>
          <a:prstGeom prst="rect">
            <a:avLst/>
          </a:prstGeom>
          <a:noFill/>
        </p:spPr>
      </p:pic>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188641"/>
            <a:ext cx="1224136" cy="979703"/>
          </a:xfrm>
          <a:prstGeom prst="rect">
            <a:avLst/>
          </a:prstGeom>
          <a:noFill/>
        </p:spPr>
      </p:pic>
      <p:sp>
        <p:nvSpPr>
          <p:cNvPr id="34817" name="Rectangle 1"/>
          <p:cNvSpPr>
            <a:spLocks noChangeArrowheads="1"/>
          </p:cNvSpPr>
          <p:nvPr/>
        </p:nvSpPr>
        <p:spPr bwMode="auto">
          <a:xfrm>
            <a:off x="359024" y="1052736"/>
            <a:ext cx="8389440" cy="5447645"/>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kk-KZ" sz="1600" b="1" dirty="0" smtClean="0">
                <a:latin typeface="Times New Roman" pitchFamily="18" charset="0"/>
                <a:cs typeface="Times New Roman" pitchFamily="18" charset="0"/>
              </a:rPr>
              <a:t> Алматы метросы</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Алматы қаласында алғаш рет метрополитен ашылды. Ресми мәлiметтерге қарағанда, метро көлiк кептелiсiн қысқар- туға, қаланың экологиялық ахуалын жақсартуға, сондай-ақ көлiк мәдениетiн қалыптастыруға зор ықпал етпек.</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1988 жылдың 7 қыркүйегiнде метрополитен құрылысы басталды. Кеңес Одағының заңы бойынша, тұрғындар саны 1 миллионнан асатын қалада жерасты жолын салу мiндеттел- ген-дi. Ал Алматы қаласы тұрғындарының саны 1981 жылы- ақ миллионнан асқаны жөнiнде ресми ақпарат жарияланды.</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Алматы метрополитенінiң ұзындығы – 10,3 шақырым. Әзiрге 9 бекетi бар, олар: «Райымбек батыр», «Жiбек Жолы»,«Алмалы», «Абай», «Байқоңыр», «М.Әуезов атындағы драма театры», «Алатау», «Сайран» және «Москва» бекеттері. Мет- рополитеннің тереңдiгi – 40 метр. Пойыздың жылдамдығы – 40 км/сағ, жүру жиiлiгi – 10–13 минут.</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Әр аялдаманы безендiруде ұлттық ою-өрнектерге басым- дық берiлген. Сондай-ақ қазақтың тарихи болмысынан сыр шертетiн композициялық суреттер жерасты жолын әрлендiре түскен. Мәселен, «Абай» бекетiнде қоладан жасалған панно флоренциялық нақышпен өрнектеліп, қазiргi заманға сай бе- зендiрiлген. Қазақтың ұлы ақыны Абай Құнанбайұлының бейнесі, ақынның өлеңдерi мен қарасөздерi тасқа қашалған.</a:t>
            </a:r>
            <a:endParaRPr lang="ru-RU" sz="1600" dirty="0" smtClean="0">
              <a:latin typeface="Times New Roman" pitchFamily="18" charset="0"/>
              <a:cs typeface="Times New Roman" pitchFamily="18" charset="0"/>
            </a:endParaRPr>
          </a:p>
          <a:p>
            <a:r>
              <a:rPr lang="kk-KZ" sz="1600" dirty="0" smtClean="0">
                <a:latin typeface="Times New Roman" pitchFamily="18" charset="0"/>
                <a:cs typeface="Times New Roman" pitchFamily="18" charset="0"/>
              </a:rPr>
              <a:t>   Метрополитенде жолаушыларға желдеткiштер, эскала- торлар мен көтергіштер қызметi ұсынылған. Қазiргi заманға сай әрқайсысы 4 вагоннан тұратын сыйымдылығы 940 адам- дық электропойыздар жолаушыларды тасымалдауда.</a:t>
            </a:r>
            <a:r>
              <a:rPr lang="kk-KZ" sz="1600" i="1"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260649"/>
            <a:ext cx="5328592" cy="648071"/>
          </a:xfrm>
        </p:spPr>
        <p:txBody>
          <a:bodyPr>
            <a:normAutofit fontScale="90000"/>
          </a:bodyPr>
          <a:lstStyle/>
          <a:p>
            <a:r>
              <a:rPr lang="kk-KZ" sz="6000" dirty="0" smtClean="0">
                <a:solidFill>
                  <a:srgbClr val="C00000"/>
                </a:solidFill>
                <a:latin typeface="Times New Roman" pitchFamily="18" charset="0"/>
                <a:cs typeface="Times New Roman" pitchFamily="18" charset="0"/>
              </a:rPr>
              <a:t>ІІІ тапсырма</a:t>
            </a:r>
            <a:endParaRPr lang="ru-RU" sz="6000" dirty="0">
              <a:solidFill>
                <a:srgbClr val="C00000"/>
              </a:solidFill>
              <a:latin typeface="Times New Roman" pitchFamily="18" charset="0"/>
              <a:cs typeface="Times New Roman" pitchFamily="18" charset="0"/>
            </a:endParaRPr>
          </a:p>
        </p:txBody>
      </p:sp>
      <p:sp>
        <p:nvSpPr>
          <p:cNvPr id="10" name="Rectangle 2"/>
          <p:cNvSpPr>
            <a:spLocks noChangeArrowheads="1"/>
          </p:cNvSpPr>
          <p:nvPr/>
        </p:nvSpPr>
        <p:spPr bwMode="auto">
          <a:xfrm>
            <a:off x="683568" y="3131386"/>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3" name="Rectangle 1"/>
          <p:cNvSpPr>
            <a:spLocks noChangeArrowheads="1"/>
          </p:cNvSpPr>
          <p:nvPr/>
        </p:nvSpPr>
        <p:spPr bwMode="auto">
          <a:xfrm>
            <a:off x="395536" y="913802"/>
            <a:ext cx="8496944" cy="9541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kk-KZ" sz="2800" b="1" dirty="0" smtClean="0">
                <a:solidFill>
                  <a:srgbClr val="0033CC"/>
                </a:solidFill>
                <a:latin typeface="Times New Roman" pitchFamily="18" charset="0"/>
                <a:cs typeface="Times New Roman" pitchFamily="18" charset="0"/>
              </a:rPr>
              <a:t>Көркем сөзім – көрікті ойым</a:t>
            </a:r>
            <a:endParaRPr lang="ru-RU" sz="2800" dirty="0" smtClean="0">
              <a:solidFill>
                <a:srgbClr val="0033CC"/>
              </a:solidFill>
              <a:latin typeface="Times New Roman" pitchFamily="18" charset="0"/>
              <a:cs typeface="Times New Roman" pitchFamily="18" charset="0"/>
            </a:endParaRPr>
          </a:p>
          <a:p>
            <a:pPr algn="ctr"/>
            <a:r>
              <a:rPr lang="kk-KZ" sz="2800" b="1" dirty="0" smtClean="0">
                <a:solidFill>
                  <a:srgbClr val="0033CC"/>
                </a:solidFill>
                <a:latin typeface="Times New Roman" pitchFamily="18" charset="0"/>
                <a:cs typeface="Times New Roman" pitchFamily="18" charset="0"/>
              </a:rPr>
              <a:t>  Берілген мәтіндерді оқу және кестені толтыру</a:t>
            </a:r>
            <a:endParaRPr lang="ru-RU" sz="2800" dirty="0">
              <a:solidFill>
                <a:srgbClr val="0033CC"/>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380312" y="207160"/>
            <a:ext cx="1526102" cy="1133608"/>
          </a:xfrm>
          <a:prstGeom prst="rect">
            <a:avLst/>
          </a:prstGeom>
          <a:noFill/>
        </p:spPr>
      </p:pic>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188641"/>
            <a:ext cx="1224136" cy="979703"/>
          </a:xfrm>
          <a:prstGeom prst="rect">
            <a:avLst/>
          </a:prstGeom>
          <a:noFill/>
        </p:spPr>
      </p:pic>
      <p:graphicFrame>
        <p:nvGraphicFramePr>
          <p:cNvPr id="9" name="Таблица 8"/>
          <p:cNvGraphicFramePr>
            <a:graphicFrameLocks noGrp="1"/>
          </p:cNvGraphicFramePr>
          <p:nvPr/>
        </p:nvGraphicFramePr>
        <p:xfrm>
          <a:off x="899592" y="2060848"/>
          <a:ext cx="7344815" cy="3384378"/>
        </p:xfrm>
        <a:graphic>
          <a:graphicData uri="http://schemas.openxmlformats.org/drawingml/2006/table">
            <a:tbl>
              <a:tblPr/>
              <a:tblGrid>
                <a:gridCol w="3521994"/>
                <a:gridCol w="3822821"/>
              </a:tblGrid>
              <a:tr h="376042">
                <a:tc>
                  <a:txBody>
                    <a:bodyPr/>
                    <a:lstStyle/>
                    <a:p>
                      <a:pPr marL="344170" algn="ctr">
                        <a:spcBef>
                          <a:spcPts val="35"/>
                        </a:spcBef>
                        <a:spcAft>
                          <a:spcPts val="0"/>
                        </a:spcAft>
                      </a:pPr>
                      <a:r>
                        <a:rPr lang="kk-KZ" sz="2000" b="1" dirty="0">
                          <a:solidFill>
                            <a:srgbClr val="002060"/>
                          </a:solidFill>
                          <a:latin typeface="Times New Roman" pitchFamily="18" charset="0"/>
                          <a:ea typeface="Times New Roman"/>
                          <a:cs typeface="Times New Roman" pitchFamily="18" charset="0"/>
                        </a:rPr>
                        <a:t>«Қара көмір » мәтіні</a:t>
                      </a:r>
                      <a:endParaRPr lang="ru-RU" sz="2000" b="1" dirty="0">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C000"/>
                    </a:solidFill>
                  </a:tcPr>
                </a:tc>
                <a:tc>
                  <a:txBody>
                    <a:bodyPr/>
                    <a:lstStyle/>
                    <a:p>
                      <a:pPr marL="481330" algn="ctr">
                        <a:spcBef>
                          <a:spcPts val="35"/>
                        </a:spcBef>
                        <a:spcAft>
                          <a:spcPts val="0"/>
                        </a:spcAft>
                      </a:pPr>
                      <a:r>
                        <a:rPr lang="kk-KZ" sz="2000" b="1" dirty="0">
                          <a:solidFill>
                            <a:srgbClr val="002060"/>
                          </a:solidFill>
                          <a:latin typeface="Times New Roman" pitchFamily="18" charset="0"/>
                          <a:ea typeface="Times New Roman"/>
                          <a:cs typeface="Times New Roman" pitchFamily="18" charset="0"/>
                        </a:rPr>
                        <a:t>«Алматы метросы» мәтіні</a:t>
                      </a:r>
                      <a:endParaRPr lang="ru-RU" sz="2000" b="1" dirty="0">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C000"/>
                    </a:solidFill>
                  </a:tcPr>
                </a:tc>
              </a:tr>
              <a:tr h="376042">
                <a:tc gridSpan="2">
                  <a:txBody>
                    <a:bodyPr/>
                    <a:lstStyle/>
                    <a:p>
                      <a:pPr marR="1645920" algn="ctr">
                        <a:spcBef>
                          <a:spcPts val="40"/>
                        </a:spcBef>
                        <a:spcAft>
                          <a:spcPts val="0"/>
                        </a:spcAft>
                      </a:pPr>
                      <a:r>
                        <a:rPr lang="kk-KZ" sz="2000" b="1" dirty="0">
                          <a:solidFill>
                            <a:srgbClr val="002060"/>
                          </a:solidFill>
                          <a:latin typeface="Times New Roman" pitchFamily="18" charset="0"/>
                          <a:ea typeface="Times New Roman"/>
                          <a:cs typeface="Times New Roman" pitchFamily="18" charset="0"/>
                        </a:rPr>
                        <a:t>                  тақырыбы</a:t>
                      </a:r>
                      <a:endParaRPr lang="ru-RU" sz="2000" b="1" dirty="0">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hMerge="1">
                  <a:txBody>
                    <a:bodyPr/>
                    <a:lstStyle/>
                    <a:p>
                      <a:endParaRPr lang="ru-RU"/>
                    </a:p>
                  </a:txBody>
                  <a:tcPr/>
                </a:tc>
              </a:tr>
              <a:tr h="376042">
                <a:tc>
                  <a:txBody>
                    <a:bodyPr/>
                    <a:lstStyle/>
                    <a:p>
                      <a:pPr algn="ctr">
                        <a:spcAft>
                          <a:spcPts val="0"/>
                        </a:spcAft>
                      </a:pPr>
                      <a:endParaRPr lang="kk-KZ" sz="2000" b="1">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a:txBody>
                    <a:bodyPr/>
                    <a:lstStyle/>
                    <a:p>
                      <a:pPr algn="ctr">
                        <a:spcAft>
                          <a:spcPts val="0"/>
                        </a:spcAft>
                      </a:pPr>
                      <a:endParaRPr lang="kk-KZ" sz="2000" b="1" dirty="0">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r>
              <a:tr h="376042">
                <a:tc gridSpan="2">
                  <a:txBody>
                    <a:bodyPr/>
                    <a:lstStyle/>
                    <a:p>
                      <a:pPr marL="1021715" algn="ctr">
                        <a:spcBef>
                          <a:spcPts val="40"/>
                        </a:spcBef>
                        <a:spcAft>
                          <a:spcPts val="0"/>
                        </a:spcAft>
                      </a:pPr>
                      <a:r>
                        <a:rPr lang="kk-KZ" sz="2000" b="1" dirty="0" smtClean="0">
                          <a:solidFill>
                            <a:srgbClr val="002060"/>
                          </a:solidFill>
                          <a:latin typeface="Times New Roman" pitchFamily="18" charset="0"/>
                          <a:ea typeface="Times New Roman"/>
                          <a:cs typeface="Times New Roman" pitchFamily="18" charset="0"/>
                        </a:rPr>
                        <a:t> </a:t>
                      </a:r>
                      <a:r>
                        <a:rPr lang="kk-KZ" sz="2000" b="1" dirty="0">
                          <a:solidFill>
                            <a:srgbClr val="002060"/>
                          </a:solidFill>
                          <a:latin typeface="Times New Roman" pitchFamily="18" charset="0"/>
                          <a:ea typeface="Times New Roman"/>
                          <a:cs typeface="Times New Roman" pitchFamily="18" charset="0"/>
                        </a:rPr>
                        <a:t>Сөз дәлдігі </a:t>
                      </a:r>
                      <a:endParaRPr lang="ru-RU" sz="2000" b="1" dirty="0">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hMerge="1">
                  <a:txBody>
                    <a:bodyPr/>
                    <a:lstStyle/>
                    <a:p>
                      <a:endParaRPr lang="ru-RU"/>
                    </a:p>
                  </a:txBody>
                  <a:tcPr/>
                </a:tc>
              </a:tr>
              <a:tr h="376042">
                <a:tc>
                  <a:txBody>
                    <a:bodyPr/>
                    <a:lstStyle/>
                    <a:p>
                      <a:pPr algn="ctr">
                        <a:spcAft>
                          <a:spcPts val="0"/>
                        </a:spcAft>
                      </a:pPr>
                      <a:endParaRPr lang="kk-KZ" sz="2000" b="1">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a:txBody>
                    <a:bodyPr/>
                    <a:lstStyle/>
                    <a:p>
                      <a:pPr algn="ctr">
                        <a:spcAft>
                          <a:spcPts val="0"/>
                        </a:spcAft>
                      </a:pPr>
                      <a:endParaRPr lang="kk-KZ" sz="2000" b="1" dirty="0">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r>
              <a:tr h="376042">
                <a:tc gridSpan="2">
                  <a:txBody>
                    <a:bodyPr/>
                    <a:lstStyle/>
                    <a:p>
                      <a:pPr marR="1645920" algn="ctr">
                        <a:spcBef>
                          <a:spcPts val="40"/>
                        </a:spcBef>
                        <a:spcAft>
                          <a:spcPts val="0"/>
                        </a:spcAft>
                      </a:pPr>
                      <a:r>
                        <a:rPr lang="kk-KZ" sz="2000" b="1" dirty="0">
                          <a:solidFill>
                            <a:srgbClr val="002060"/>
                          </a:solidFill>
                          <a:latin typeface="Times New Roman" pitchFamily="18" charset="0"/>
                          <a:ea typeface="Times New Roman"/>
                          <a:cs typeface="Times New Roman" pitchFamily="18" charset="0"/>
                        </a:rPr>
                        <a:t>          Тілдік ерекшелігі</a:t>
                      </a:r>
                      <a:endParaRPr lang="ru-RU" sz="2000" b="1" dirty="0">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hMerge="1">
                  <a:txBody>
                    <a:bodyPr/>
                    <a:lstStyle/>
                    <a:p>
                      <a:endParaRPr lang="ru-RU"/>
                    </a:p>
                  </a:txBody>
                  <a:tcPr/>
                </a:tc>
              </a:tr>
              <a:tr h="376042">
                <a:tc gridSpan="2">
                  <a:txBody>
                    <a:bodyPr/>
                    <a:lstStyle/>
                    <a:p>
                      <a:pPr algn="ctr">
                        <a:spcAft>
                          <a:spcPts val="0"/>
                        </a:spcAft>
                      </a:pPr>
                      <a:endParaRPr lang="kk-KZ" sz="2000" b="1" dirty="0">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hMerge="1">
                  <a:txBody>
                    <a:bodyPr/>
                    <a:lstStyle/>
                    <a:p>
                      <a:endParaRPr lang="ru-RU"/>
                    </a:p>
                  </a:txBody>
                  <a:tcPr/>
                </a:tc>
              </a:tr>
              <a:tr h="376042">
                <a:tc gridSpan="2">
                  <a:txBody>
                    <a:bodyPr/>
                    <a:lstStyle/>
                    <a:p>
                      <a:pPr marR="1645920" algn="ctr">
                        <a:spcBef>
                          <a:spcPts val="40"/>
                        </a:spcBef>
                        <a:spcAft>
                          <a:spcPts val="0"/>
                        </a:spcAft>
                      </a:pPr>
                      <a:r>
                        <a:rPr lang="kk-KZ" sz="2000" b="1" dirty="0">
                          <a:solidFill>
                            <a:srgbClr val="002060"/>
                          </a:solidFill>
                          <a:latin typeface="Times New Roman" pitchFamily="18" charset="0"/>
                          <a:ea typeface="Times New Roman"/>
                          <a:cs typeface="Times New Roman" pitchFamily="18" charset="0"/>
                        </a:rPr>
                        <a:t>       Стилі</a:t>
                      </a:r>
                      <a:endParaRPr lang="ru-RU" sz="2000" b="1" dirty="0">
                        <a:solidFill>
                          <a:srgbClr val="002060"/>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hMerge="1">
                  <a:txBody>
                    <a:bodyPr/>
                    <a:lstStyle/>
                    <a:p>
                      <a:endParaRPr lang="ru-RU"/>
                    </a:p>
                  </a:txBody>
                  <a:tcPr/>
                </a:tc>
              </a:tr>
              <a:tr h="376042">
                <a:tc>
                  <a:txBody>
                    <a:bodyPr/>
                    <a:lstStyle/>
                    <a:p>
                      <a:pPr algn="ctr">
                        <a:spcAft>
                          <a:spcPts val="0"/>
                        </a:spcAft>
                      </a:pPr>
                      <a:endParaRPr lang="kk-KZ" sz="2000" b="1">
                        <a:solidFill>
                          <a:srgbClr val="0033CC"/>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a:txBody>
                    <a:bodyPr/>
                    <a:lstStyle/>
                    <a:p>
                      <a:pPr algn="ctr">
                        <a:spcAft>
                          <a:spcPts val="0"/>
                        </a:spcAft>
                      </a:pPr>
                      <a:endParaRPr lang="kk-KZ" sz="2000" b="1" dirty="0">
                        <a:solidFill>
                          <a:srgbClr val="0033CC"/>
                        </a:solidFill>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260649"/>
            <a:ext cx="5328592" cy="648071"/>
          </a:xfrm>
        </p:spPr>
        <p:txBody>
          <a:bodyPr>
            <a:normAutofit fontScale="90000"/>
          </a:bodyPr>
          <a:lstStyle/>
          <a:p>
            <a:r>
              <a:rPr lang="kk-KZ" sz="6000" dirty="0" smtClean="0">
                <a:solidFill>
                  <a:srgbClr val="C00000"/>
                </a:solidFill>
                <a:latin typeface="Times New Roman" pitchFamily="18" charset="0"/>
                <a:cs typeface="Times New Roman" pitchFamily="18" charset="0"/>
              </a:rPr>
              <a:t>ІҮ тапсырма</a:t>
            </a:r>
            <a:endParaRPr lang="ru-RU" sz="6000" dirty="0">
              <a:solidFill>
                <a:srgbClr val="C00000"/>
              </a:solidFill>
              <a:latin typeface="Times New Roman" pitchFamily="18" charset="0"/>
              <a:cs typeface="Times New Roman" pitchFamily="18" charset="0"/>
            </a:endParaRPr>
          </a:p>
        </p:txBody>
      </p:sp>
      <p:sp>
        <p:nvSpPr>
          <p:cNvPr id="10" name="Rectangle 2"/>
          <p:cNvSpPr>
            <a:spLocks noChangeArrowheads="1"/>
          </p:cNvSpPr>
          <p:nvPr/>
        </p:nvSpPr>
        <p:spPr bwMode="auto">
          <a:xfrm>
            <a:off x="683568" y="3131386"/>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3" name="Rectangle 1"/>
          <p:cNvSpPr>
            <a:spLocks noChangeArrowheads="1"/>
          </p:cNvSpPr>
          <p:nvPr/>
        </p:nvSpPr>
        <p:spPr bwMode="auto">
          <a:xfrm>
            <a:off x="395536" y="913802"/>
            <a:ext cx="8496944" cy="95410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kk-KZ" sz="2800" b="1" dirty="0" smtClean="0">
                <a:solidFill>
                  <a:srgbClr val="0033CC"/>
                </a:solidFill>
                <a:latin typeface="Times New Roman" pitchFamily="18" charset="0"/>
                <a:cs typeface="Times New Roman" pitchFamily="18" charset="0"/>
              </a:rPr>
              <a:t>Берілген сөздер мен тіркестерді тақырыпқа бөліп, кестеге орналастыру</a:t>
            </a:r>
            <a:endParaRPr lang="ru-RU" sz="2800" dirty="0">
              <a:solidFill>
                <a:srgbClr val="0033CC"/>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452320" y="188640"/>
            <a:ext cx="1382086" cy="648072"/>
          </a:xfrm>
          <a:prstGeom prst="rect">
            <a:avLst/>
          </a:prstGeom>
          <a:noFill/>
        </p:spPr>
      </p:pic>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0"/>
            <a:ext cx="936104" cy="648073"/>
          </a:xfrm>
          <a:prstGeom prst="rect">
            <a:avLst/>
          </a:prstGeom>
          <a:noFill/>
        </p:spPr>
      </p:pic>
      <p:graphicFrame>
        <p:nvGraphicFramePr>
          <p:cNvPr id="11" name="Таблица 10"/>
          <p:cNvGraphicFramePr>
            <a:graphicFrameLocks noGrp="1"/>
          </p:cNvGraphicFramePr>
          <p:nvPr/>
        </p:nvGraphicFramePr>
        <p:xfrm>
          <a:off x="1115616" y="4509120"/>
          <a:ext cx="6768752" cy="1391776"/>
        </p:xfrm>
        <a:graphic>
          <a:graphicData uri="http://schemas.openxmlformats.org/drawingml/2006/table">
            <a:tbl>
              <a:tblPr/>
              <a:tblGrid>
                <a:gridCol w="3077115"/>
                <a:gridCol w="3691637"/>
              </a:tblGrid>
              <a:tr h="695888">
                <a:tc>
                  <a:txBody>
                    <a:bodyPr/>
                    <a:lstStyle/>
                    <a:p>
                      <a:pPr algn="ctr">
                        <a:spcBef>
                          <a:spcPts val="5"/>
                        </a:spcBef>
                        <a:spcAft>
                          <a:spcPts val="0"/>
                        </a:spcAft>
                      </a:pPr>
                      <a:r>
                        <a:rPr lang="kk-KZ" sz="2000" b="1" dirty="0">
                          <a:solidFill>
                            <a:srgbClr val="231F20"/>
                          </a:solidFill>
                          <a:latin typeface="Times New Roman" pitchFamily="18" charset="0"/>
                          <a:ea typeface="Times New Roman"/>
                          <a:cs typeface="Times New Roman" pitchFamily="18" charset="0"/>
                        </a:rPr>
                        <a:t>Металлургия</a:t>
                      </a:r>
                      <a:endParaRPr lang="ru-RU" sz="2000" dirty="0">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C000"/>
                    </a:solidFill>
                  </a:tcPr>
                </a:tc>
                <a:tc>
                  <a:txBody>
                    <a:bodyPr/>
                    <a:lstStyle/>
                    <a:p>
                      <a:pPr marL="612140" algn="ctr">
                        <a:spcBef>
                          <a:spcPts val="5"/>
                        </a:spcBef>
                        <a:spcAft>
                          <a:spcPts val="0"/>
                        </a:spcAft>
                      </a:pPr>
                      <a:r>
                        <a:rPr lang="kk-KZ" sz="2000" b="1" dirty="0">
                          <a:solidFill>
                            <a:srgbClr val="231F20"/>
                          </a:solidFill>
                          <a:latin typeface="Times New Roman" pitchFamily="18" charset="0"/>
                          <a:ea typeface="Times New Roman"/>
                          <a:cs typeface="Times New Roman" pitchFamily="18" charset="0"/>
                        </a:rPr>
                        <a:t>Мұнай өндірісі</a:t>
                      </a:r>
                      <a:endParaRPr lang="ru-RU" sz="2000" dirty="0">
                        <a:latin typeface="Times New Roman" pitchFamily="18" charset="0"/>
                        <a:ea typeface="Times New Roman"/>
                        <a:cs typeface="Times New Roman"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C000"/>
                    </a:solidFill>
                  </a:tcPr>
                </a:tc>
              </a:tr>
              <a:tr h="695888">
                <a:tc>
                  <a:txBody>
                    <a:bodyPr/>
                    <a:lstStyle/>
                    <a:p>
                      <a:pPr>
                        <a:spcAft>
                          <a:spcPts val="0"/>
                        </a:spcAft>
                      </a:pPr>
                      <a:endParaRPr lang="kk-KZ" sz="1100" dirty="0">
                        <a:latin typeface="Times New Roman"/>
                        <a:ea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c>
                  <a:txBody>
                    <a:bodyPr/>
                    <a:lstStyle/>
                    <a:p>
                      <a:pPr>
                        <a:spcAft>
                          <a:spcPts val="0"/>
                        </a:spcAft>
                      </a:pPr>
                      <a:endParaRPr lang="kk-KZ" sz="1100" dirty="0">
                        <a:latin typeface="Times New Roman"/>
                        <a:ea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99"/>
                    </a:solidFill>
                  </a:tcPr>
                </a:tc>
              </a:tr>
            </a:tbl>
          </a:graphicData>
        </a:graphic>
      </p:graphicFrame>
      <p:sp>
        <p:nvSpPr>
          <p:cNvPr id="12" name="Прямоугольник 11"/>
          <p:cNvSpPr/>
          <p:nvPr/>
        </p:nvSpPr>
        <p:spPr>
          <a:xfrm>
            <a:off x="467544" y="1916832"/>
            <a:ext cx="8136904" cy="2246769"/>
          </a:xfrm>
          <a:prstGeom prst="rect">
            <a:avLst/>
          </a:prstGeom>
        </p:spPr>
        <p:txBody>
          <a:bodyPr wrap="square">
            <a:spAutoFit/>
          </a:bodyPr>
          <a:lstStyle/>
          <a:p>
            <a:pPr algn="ctr"/>
            <a:r>
              <a:rPr lang="ru-RU" sz="2800" b="1" dirty="0" err="1" smtClean="0">
                <a:solidFill>
                  <a:srgbClr val="002060"/>
                </a:solidFill>
                <a:latin typeface="Times New Roman" pitchFamily="18" charset="0"/>
                <a:cs typeface="Times New Roman" pitchFamily="18" charset="0"/>
              </a:rPr>
              <a:t>Түсті металдар</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құбыр арқылы тасымалдау</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минералдық шикізат</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жанар-жағармай зауыты</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қара </a:t>
            </a:r>
            <a:r>
              <a:rPr lang="ru-RU" sz="2800" b="1" dirty="0" smtClean="0">
                <a:solidFill>
                  <a:srgbClr val="002060"/>
                </a:solidFill>
                <a:latin typeface="Times New Roman" pitchFamily="18" charset="0"/>
                <a:cs typeface="Times New Roman" pitchFamily="18" charset="0"/>
              </a:rPr>
              <a:t>металлургия, </a:t>
            </a:r>
            <a:r>
              <a:rPr lang="ru-RU" sz="2800" b="1" dirty="0" err="1" smtClean="0">
                <a:solidFill>
                  <a:srgbClr val="002060"/>
                </a:solidFill>
                <a:latin typeface="Times New Roman" pitchFamily="18" charset="0"/>
                <a:cs typeface="Times New Roman" pitchFamily="18" charset="0"/>
              </a:rPr>
              <a:t>көмір- сутектер</a:t>
            </a:r>
            <a:r>
              <a:rPr lang="ru-RU" sz="2800" b="1" dirty="0" smtClean="0">
                <a:solidFill>
                  <a:srgbClr val="002060"/>
                </a:solidFill>
                <a:latin typeface="Times New Roman" pitchFamily="18" charset="0"/>
                <a:cs typeface="Times New Roman" pitchFamily="18" charset="0"/>
              </a:rPr>
              <a:t> </a:t>
            </a:r>
            <a:r>
              <a:rPr lang="ru-RU" sz="2800" b="1" dirty="0" err="1" smtClean="0">
                <a:solidFill>
                  <a:srgbClr val="002060"/>
                </a:solidFill>
                <a:latin typeface="Times New Roman" pitchFamily="18" charset="0"/>
                <a:cs typeface="Times New Roman" pitchFamily="18" charset="0"/>
              </a:rPr>
              <a:t>қоспасы, </a:t>
            </a:r>
            <a:r>
              <a:rPr lang="ru-RU" sz="2800" b="1" dirty="0" smtClean="0">
                <a:solidFill>
                  <a:srgbClr val="002060"/>
                </a:solidFill>
                <a:latin typeface="Times New Roman" pitchFamily="18" charset="0"/>
                <a:cs typeface="Times New Roman" pitchFamily="18" charset="0"/>
              </a:rPr>
              <a:t>руда, </a:t>
            </a:r>
            <a:r>
              <a:rPr lang="ru-RU" sz="2800" b="1" dirty="0" err="1" smtClean="0">
                <a:solidFill>
                  <a:srgbClr val="002060"/>
                </a:solidFill>
                <a:latin typeface="Times New Roman" pitchFamily="18" charset="0"/>
                <a:cs typeface="Times New Roman" pitchFamily="18" charset="0"/>
              </a:rPr>
              <a:t>синтетикалық талшықтар, кентас</a:t>
            </a:r>
            <a:r>
              <a:rPr lang="ru-RU" sz="2800" b="1" dirty="0" smtClean="0">
                <a:solidFill>
                  <a:srgbClr val="002060"/>
                </a:solidFill>
                <a:latin typeface="Times New Roman" pitchFamily="18" charset="0"/>
                <a:cs typeface="Times New Roman" pitchFamily="18" charset="0"/>
              </a:rPr>
              <a:t>, бензин, металл </a:t>
            </a:r>
            <a:r>
              <a:rPr lang="ru-RU" sz="2800" b="1" dirty="0" err="1" smtClean="0">
                <a:solidFill>
                  <a:srgbClr val="002060"/>
                </a:solidFill>
                <a:latin typeface="Times New Roman" pitchFamily="18" charset="0"/>
                <a:cs typeface="Times New Roman" pitchFamily="18" charset="0"/>
              </a:rPr>
              <a:t>қорытпалар</a:t>
            </a:r>
            <a:r>
              <a:rPr lang="ru-RU" sz="2800" b="1" dirty="0" smtClean="0">
                <a:solidFill>
                  <a:srgbClr val="002060"/>
                </a:solidFill>
                <a:latin typeface="Times New Roman" pitchFamily="18" charset="0"/>
                <a:cs typeface="Times New Roman" pitchFamily="18" charset="0"/>
              </a:rPr>
              <a:t>, керосин.</a:t>
            </a:r>
            <a:endParaRPr lang="ru-RU"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260649"/>
            <a:ext cx="5328592" cy="576063"/>
          </a:xfrm>
        </p:spPr>
        <p:txBody>
          <a:bodyPr>
            <a:normAutofit fontScale="90000"/>
          </a:bodyPr>
          <a:lstStyle/>
          <a:p>
            <a:r>
              <a:rPr lang="kk-KZ" sz="4900" dirty="0" smtClean="0">
                <a:solidFill>
                  <a:srgbClr val="C00000"/>
                </a:solidFill>
                <a:latin typeface="Times New Roman" pitchFamily="18" charset="0"/>
                <a:cs typeface="Times New Roman" pitchFamily="18" charset="0"/>
              </a:rPr>
              <a:t>ПЫСЫҚТАУ</a:t>
            </a:r>
            <a:r>
              <a:rPr lang="kk-KZ" sz="6000" dirty="0" smtClean="0">
                <a:solidFill>
                  <a:srgbClr val="C00000"/>
                </a:solidFill>
                <a:latin typeface="Times New Roman" pitchFamily="18" charset="0"/>
                <a:cs typeface="Times New Roman" pitchFamily="18" charset="0"/>
              </a:rPr>
              <a:t> </a:t>
            </a:r>
            <a:endParaRPr lang="ru-RU" sz="6000" dirty="0">
              <a:solidFill>
                <a:srgbClr val="C00000"/>
              </a:solidFill>
              <a:latin typeface="Times New Roman" pitchFamily="18" charset="0"/>
              <a:cs typeface="Times New Roman" pitchFamily="18" charset="0"/>
            </a:endParaRPr>
          </a:p>
        </p:txBody>
      </p:sp>
      <p:sp>
        <p:nvSpPr>
          <p:cNvPr id="10" name="Rectangle 2"/>
          <p:cNvSpPr>
            <a:spLocks noChangeArrowheads="1"/>
          </p:cNvSpPr>
          <p:nvPr/>
        </p:nvSpPr>
        <p:spPr bwMode="auto">
          <a:xfrm>
            <a:off x="683568" y="3131386"/>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3" name="Rectangle 1"/>
          <p:cNvSpPr>
            <a:spLocks noChangeArrowheads="1"/>
          </p:cNvSpPr>
          <p:nvPr/>
        </p:nvSpPr>
        <p:spPr bwMode="auto">
          <a:xfrm>
            <a:off x="395536" y="944581"/>
            <a:ext cx="8496944" cy="89255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kk-KZ" sz="2400" b="1" dirty="0" smtClean="0">
                <a:solidFill>
                  <a:srgbClr val="0033CC"/>
                </a:solidFill>
                <a:latin typeface="Times New Roman" pitchFamily="18" charset="0"/>
                <a:cs typeface="Times New Roman" pitchFamily="18" charset="0"/>
              </a:rPr>
              <a:t>Көп нүктенің орнына қажетті сөздерді тауып жазыңыздар: </a:t>
            </a:r>
            <a:r>
              <a:rPr lang="kk-KZ" sz="2800" b="1" dirty="0" smtClean="0">
                <a:solidFill>
                  <a:srgbClr val="FF0000"/>
                </a:solidFill>
                <a:latin typeface="Times New Roman" pitchFamily="18" charset="0"/>
                <a:cs typeface="Times New Roman" pitchFamily="18" charset="0"/>
              </a:rPr>
              <a:t>Не жақын?</a:t>
            </a:r>
            <a:endParaRPr lang="ru-RU" sz="2800" dirty="0">
              <a:solidFill>
                <a:srgbClr val="FF0000"/>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452320" y="188640"/>
            <a:ext cx="1382086" cy="648072"/>
          </a:xfrm>
          <a:prstGeom prst="rect">
            <a:avLst/>
          </a:prstGeom>
          <a:noFill/>
        </p:spPr>
      </p:pic>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0"/>
            <a:ext cx="936104" cy="648073"/>
          </a:xfrm>
          <a:prstGeom prst="rect">
            <a:avLst/>
          </a:prstGeom>
          <a:noFill/>
        </p:spPr>
      </p:pic>
      <p:sp>
        <p:nvSpPr>
          <p:cNvPr id="9" name="Прямоугольник 8"/>
          <p:cNvSpPr/>
          <p:nvPr/>
        </p:nvSpPr>
        <p:spPr>
          <a:xfrm>
            <a:off x="251520" y="1988841"/>
            <a:ext cx="8712968" cy="4524316"/>
          </a:xfrm>
          <a:prstGeom prst="rect">
            <a:avLst/>
          </a:prstGeom>
          <a:solidFill>
            <a:srgbClr val="FFFF99"/>
          </a:solidFill>
        </p:spPr>
        <p:txBody>
          <a:bodyPr wrap="square" numCol="2">
            <a:spAutoFit/>
          </a:bodyPr>
          <a:lstStyle/>
          <a:p>
            <a:r>
              <a:rPr lang="kk-KZ" sz="2400" b="1" dirty="0" smtClean="0">
                <a:solidFill>
                  <a:srgbClr val="002060"/>
                </a:solidFill>
                <a:latin typeface="Times New Roman" pitchFamily="18" charset="0"/>
                <a:cs typeface="Times New Roman" pitchFamily="18" charset="0"/>
              </a:rPr>
              <a:t>Оқушыға кітап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Қасапшыға ----------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Ойыншыға доп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Мергенге -----------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Бағбанға бақша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Саудагерге -----------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Арбакешке қамыт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Батырға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Асабаға той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Қойшыға -----------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Тігіншіге бөз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Шешенге --------- жақын.</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Кім жетім?</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Халқы болмаса әкім жетім,</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Ұстазы болмаса ---------жетім.</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Базары болмаса сатушы жетім,</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Кітабы болмаса --------жетім.</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Жауабы болмаса сұрақ жетім,</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Бәдік сөз тыңдаса -------  жетім.</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Иманы болмаса намаз жетім,</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Қадірсіз сызылған </a:t>
            </a:r>
            <a:r>
              <a:rPr lang="kk-KZ" b="1" dirty="0" smtClean="0">
                <a:solidFill>
                  <a:srgbClr val="002060"/>
                </a:solidFill>
                <a:latin typeface="Times New Roman" pitchFamily="18" charset="0"/>
                <a:cs typeface="Times New Roman" pitchFamily="18" charset="0"/>
              </a:rPr>
              <a:t>------ жетім</a:t>
            </a:r>
            <a:endParaRPr lang="ru-RU"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260649"/>
            <a:ext cx="5688632" cy="1008111"/>
          </a:xfrm>
        </p:spPr>
        <p:txBody>
          <a:bodyPr>
            <a:normAutofit fontScale="90000"/>
          </a:bodyPr>
          <a:lstStyle/>
          <a:p>
            <a:r>
              <a:rPr lang="kk-KZ" sz="4900" dirty="0" smtClean="0">
                <a:solidFill>
                  <a:srgbClr val="C00000"/>
                </a:solidFill>
                <a:latin typeface="Times New Roman" pitchFamily="18" charset="0"/>
                <a:cs typeface="Times New Roman" pitchFamily="18" charset="0"/>
              </a:rPr>
              <a:t>ҮЙГЕ ТАПСЫРМА</a:t>
            </a:r>
            <a:r>
              <a:rPr lang="kk-KZ" sz="6000" dirty="0" smtClean="0">
                <a:solidFill>
                  <a:srgbClr val="C00000"/>
                </a:solidFill>
                <a:latin typeface="Times New Roman" pitchFamily="18" charset="0"/>
                <a:cs typeface="Times New Roman" pitchFamily="18" charset="0"/>
              </a:rPr>
              <a:t> </a:t>
            </a:r>
            <a:endParaRPr lang="ru-RU" sz="6000" dirty="0">
              <a:solidFill>
                <a:srgbClr val="C00000"/>
              </a:solidFill>
              <a:latin typeface="Times New Roman" pitchFamily="18" charset="0"/>
              <a:cs typeface="Times New Roman" pitchFamily="18" charset="0"/>
            </a:endParaRPr>
          </a:p>
        </p:txBody>
      </p:sp>
      <p:sp>
        <p:nvSpPr>
          <p:cNvPr id="10" name="Rectangle 2"/>
          <p:cNvSpPr>
            <a:spLocks noChangeArrowheads="1"/>
          </p:cNvSpPr>
          <p:nvPr/>
        </p:nvSpPr>
        <p:spPr bwMode="auto">
          <a:xfrm>
            <a:off x="683568" y="3131386"/>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3" name="Rectangle 1"/>
          <p:cNvSpPr>
            <a:spLocks noChangeArrowheads="1"/>
          </p:cNvSpPr>
          <p:nvPr/>
        </p:nvSpPr>
        <p:spPr bwMode="auto">
          <a:xfrm>
            <a:off x="395536" y="1846257"/>
            <a:ext cx="8496944" cy="181588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kk-KZ" sz="2800" b="1" dirty="0" smtClean="0">
                <a:solidFill>
                  <a:srgbClr val="002060"/>
                </a:solidFill>
                <a:latin typeface="Times New Roman" pitchFamily="18" charset="0"/>
                <a:cs typeface="Times New Roman" pitchFamily="18" charset="0"/>
              </a:rPr>
              <a:t>1.«Қаныш Сәтбаев-қазақ ғылымының атасы»    </a:t>
            </a:r>
          </a:p>
          <a:p>
            <a:pPr lvl="0"/>
            <a:r>
              <a:rPr lang="kk-KZ" sz="2800" b="1" dirty="0" smtClean="0">
                <a:solidFill>
                  <a:srgbClr val="002060"/>
                </a:solidFill>
                <a:latin typeface="Times New Roman" pitchFamily="18" charset="0"/>
                <a:cs typeface="Times New Roman" pitchFamily="18" charset="0"/>
              </a:rPr>
              <a:t>         тақырыбында өзіндік жұмыс жасау </a:t>
            </a:r>
            <a:endParaRPr lang="ru-RU" sz="2800" b="1" dirty="0" smtClean="0">
              <a:solidFill>
                <a:srgbClr val="002060"/>
              </a:solidFill>
              <a:latin typeface="Times New Roman" pitchFamily="18" charset="0"/>
              <a:cs typeface="Times New Roman" pitchFamily="18" charset="0"/>
            </a:endParaRPr>
          </a:p>
          <a:p>
            <a:r>
              <a:rPr lang="kk-KZ" sz="2800" b="1" dirty="0" smtClean="0">
                <a:solidFill>
                  <a:srgbClr val="002060"/>
                </a:solidFill>
                <a:latin typeface="Times New Roman" pitchFamily="18" charset="0"/>
                <a:cs typeface="Times New Roman" pitchFamily="18" charset="0"/>
              </a:rPr>
              <a:t>2.Алматы метросы жайлы іздену ,оқу,конспект    </a:t>
            </a:r>
          </a:p>
          <a:p>
            <a:r>
              <a:rPr lang="kk-KZ" sz="2800" b="1" dirty="0" smtClean="0">
                <a:solidFill>
                  <a:srgbClr val="002060"/>
                </a:solidFill>
                <a:latin typeface="Times New Roman" pitchFamily="18" charset="0"/>
                <a:cs typeface="Times New Roman" pitchFamily="18" charset="0"/>
              </a:rPr>
              <a:t>     жасау</a:t>
            </a:r>
            <a:endParaRPr lang="ru-RU" sz="2800" b="1" dirty="0">
              <a:solidFill>
                <a:srgbClr val="002060"/>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308304" y="404664"/>
            <a:ext cx="1382086" cy="648072"/>
          </a:xfrm>
          <a:prstGeom prst="rect">
            <a:avLst/>
          </a:prstGeom>
          <a:noFill/>
        </p:spPr>
      </p:pic>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260648"/>
            <a:ext cx="1368152" cy="8640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260649"/>
            <a:ext cx="5688632" cy="1008111"/>
          </a:xfrm>
        </p:spPr>
        <p:txBody>
          <a:bodyPr>
            <a:normAutofit/>
          </a:bodyPr>
          <a:lstStyle/>
          <a:p>
            <a:pPr algn="ctr"/>
            <a:r>
              <a:rPr lang="kk-KZ" sz="4900" dirty="0" smtClean="0">
                <a:solidFill>
                  <a:srgbClr val="C00000"/>
                </a:solidFill>
                <a:latin typeface="Times New Roman" pitchFamily="18" charset="0"/>
                <a:cs typeface="Times New Roman" pitchFamily="18" charset="0"/>
              </a:rPr>
              <a:t>РЕФЛЕКСИЯ </a:t>
            </a:r>
            <a:r>
              <a:rPr lang="kk-KZ" sz="6000" dirty="0" smtClean="0">
                <a:solidFill>
                  <a:srgbClr val="C00000"/>
                </a:solidFill>
                <a:latin typeface="Times New Roman" pitchFamily="18" charset="0"/>
                <a:cs typeface="Times New Roman" pitchFamily="18" charset="0"/>
              </a:rPr>
              <a:t> </a:t>
            </a:r>
            <a:endParaRPr lang="ru-RU" sz="6000" dirty="0">
              <a:solidFill>
                <a:srgbClr val="C00000"/>
              </a:solidFill>
              <a:latin typeface="Times New Roman" pitchFamily="18" charset="0"/>
              <a:cs typeface="Times New Roman" pitchFamily="18" charset="0"/>
            </a:endParaRPr>
          </a:p>
        </p:txBody>
      </p:sp>
      <p:sp>
        <p:nvSpPr>
          <p:cNvPr id="10" name="Rectangle 2"/>
          <p:cNvSpPr>
            <a:spLocks noChangeArrowheads="1"/>
          </p:cNvSpPr>
          <p:nvPr/>
        </p:nvSpPr>
        <p:spPr bwMode="auto">
          <a:xfrm>
            <a:off x="683568" y="3131386"/>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3" name="Rectangle 1"/>
          <p:cNvSpPr>
            <a:spLocks noChangeArrowheads="1"/>
          </p:cNvSpPr>
          <p:nvPr/>
        </p:nvSpPr>
        <p:spPr bwMode="auto">
          <a:xfrm>
            <a:off x="2195736" y="1207205"/>
            <a:ext cx="4104456"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kk-KZ" sz="3600" b="1" dirty="0" smtClean="0">
                <a:solidFill>
                  <a:srgbClr val="002060"/>
                </a:solidFill>
                <a:latin typeface="Times New Roman" pitchFamily="18" charset="0"/>
                <a:cs typeface="Times New Roman" pitchFamily="18" charset="0"/>
              </a:rPr>
              <a:t>БББ кестесі</a:t>
            </a:r>
            <a:endParaRPr lang="ru-RU" sz="3600" b="1" dirty="0">
              <a:solidFill>
                <a:srgbClr val="002060"/>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308304" y="404664"/>
            <a:ext cx="1382086" cy="648072"/>
          </a:xfrm>
          <a:prstGeom prst="rect">
            <a:avLst/>
          </a:prstGeom>
          <a:noFill/>
        </p:spPr>
      </p:pic>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260648"/>
            <a:ext cx="1368152" cy="864096"/>
          </a:xfrm>
          <a:prstGeom prst="rect">
            <a:avLst/>
          </a:prstGeom>
          <a:noFill/>
        </p:spPr>
      </p:pic>
      <p:graphicFrame>
        <p:nvGraphicFramePr>
          <p:cNvPr id="7" name="Таблица 6"/>
          <p:cNvGraphicFramePr>
            <a:graphicFrameLocks noGrp="1"/>
          </p:cNvGraphicFramePr>
          <p:nvPr/>
        </p:nvGraphicFramePr>
        <p:xfrm>
          <a:off x="1043605" y="2276872"/>
          <a:ext cx="7488834" cy="1904391"/>
        </p:xfrm>
        <a:graphic>
          <a:graphicData uri="http://schemas.openxmlformats.org/drawingml/2006/table">
            <a:tbl>
              <a:tblPr/>
              <a:tblGrid>
                <a:gridCol w="2496278"/>
                <a:gridCol w="2496278"/>
                <a:gridCol w="2496278"/>
              </a:tblGrid>
              <a:tr h="882041">
                <a:tc>
                  <a:txBody>
                    <a:bodyPr/>
                    <a:lstStyle/>
                    <a:p>
                      <a:pPr algn="ctr">
                        <a:lnSpc>
                          <a:spcPct val="107000"/>
                        </a:lnSpc>
                        <a:spcAft>
                          <a:spcPts val="800"/>
                        </a:spcAft>
                      </a:pPr>
                      <a:r>
                        <a:rPr lang="kk-KZ" sz="2400" b="1" dirty="0">
                          <a:solidFill>
                            <a:srgbClr val="002060"/>
                          </a:solidFill>
                          <a:latin typeface="Times New Roman"/>
                          <a:ea typeface="Calibri"/>
                          <a:cs typeface="Times New Roman"/>
                        </a:rPr>
                        <a:t>Білемін </a:t>
                      </a:r>
                      <a:endParaRPr lang="ru-RU"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kk-KZ" sz="2400" b="1" dirty="0">
                          <a:solidFill>
                            <a:srgbClr val="002060"/>
                          </a:solidFill>
                          <a:latin typeface="Times New Roman"/>
                          <a:ea typeface="Calibri"/>
                          <a:cs typeface="Times New Roman"/>
                        </a:rPr>
                        <a:t>Білдім </a:t>
                      </a:r>
                      <a:endParaRPr lang="ru-RU"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kk-KZ" sz="2400" b="1" dirty="0">
                          <a:solidFill>
                            <a:srgbClr val="002060"/>
                          </a:solidFill>
                          <a:latin typeface="Times New Roman"/>
                          <a:ea typeface="Calibri"/>
                          <a:cs typeface="Times New Roman"/>
                        </a:rPr>
                        <a:t>Білгім келеді</a:t>
                      </a:r>
                      <a:endParaRPr lang="ru-RU"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3768">
                <a:tc>
                  <a:txBody>
                    <a:bodyPr/>
                    <a:lstStyle/>
                    <a:p>
                      <a:pPr algn="just">
                        <a:lnSpc>
                          <a:spcPct val="107000"/>
                        </a:lnSpc>
                        <a:spcAft>
                          <a:spcPts val="80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7000"/>
                        </a:lnSpc>
                        <a:spcAft>
                          <a:spcPts val="800"/>
                        </a:spcAft>
                      </a:pPr>
                      <a:endParaRPr lang="kk-KZ" sz="1100" dirty="0" smtClean="0">
                        <a:latin typeface="Calibri"/>
                        <a:ea typeface="Calibri"/>
                        <a:cs typeface="Times New Roman"/>
                      </a:endParaRPr>
                    </a:p>
                    <a:p>
                      <a:pPr algn="just">
                        <a:lnSpc>
                          <a:spcPct val="107000"/>
                        </a:lnSpc>
                        <a:spcAft>
                          <a:spcPts val="800"/>
                        </a:spcAft>
                      </a:pPr>
                      <a:endParaRPr lang="kk-KZ" sz="1100" dirty="0" smtClean="0">
                        <a:latin typeface="Calibri"/>
                        <a:ea typeface="Calibri"/>
                        <a:cs typeface="Times New Roman"/>
                      </a:endParaRPr>
                    </a:p>
                    <a:p>
                      <a:pPr algn="just">
                        <a:lnSpc>
                          <a:spcPct val="107000"/>
                        </a:lnSpc>
                        <a:spcAft>
                          <a:spcPts val="800"/>
                        </a:spcAft>
                      </a:pPr>
                      <a:endParaRPr lang="kk-KZ" sz="1100" dirty="0" smtClean="0">
                        <a:latin typeface="Calibri"/>
                        <a:ea typeface="Calibri"/>
                        <a:cs typeface="Times New Roman"/>
                      </a:endParaRPr>
                    </a:p>
                    <a:p>
                      <a:pPr algn="just">
                        <a:lnSpc>
                          <a:spcPct val="107000"/>
                        </a:lnSpc>
                        <a:spcAft>
                          <a:spcPts val="8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7000"/>
                        </a:lnSpc>
                        <a:spcAft>
                          <a:spcPts val="800"/>
                        </a:spcAft>
                      </a:pP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8352928" cy="1008113"/>
          </a:xfrm>
        </p:spPr>
        <p:txBody>
          <a:bodyPr/>
          <a:lstStyle/>
          <a:p>
            <a:pPr algn="ctr"/>
            <a:r>
              <a:rPr lang="kk-KZ" dirty="0" smtClean="0">
                <a:solidFill>
                  <a:srgbClr val="FF0000"/>
                </a:solidFill>
                <a:latin typeface="Times New Roman" pitchFamily="18" charset="0"/>
                <a:cs typeface="Times New Roman" pitchFamily="18" charset="0"/>
              </a:rPr>
              <a:t>Үй тапсырмасы:</a:t>
            </a:r>
            <a:endParaRPr lang="ru-RU" b="1" dirty="0">
              <a:solidFill>
                <a:srgbClr val="FF0000"/>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956376" y="404664"/>
            <a:ext cx="1022046" cy="838993"/>
          </a:xfrm>
          <a:prstGeom prst="rect">
            <a:avLst/>
          </a:prstGeom>
          <a:noFill/>
        </p:spPr>
      </p:pic>
      <p:sp>
        <p:nvSpPr>
          <p:cNvPr id="10" name="Rectangle 2"/>
          <p:cNvSpPr>
            <a:spLocks noChangeArrowheads="1"/>
          </p:cNvSpPr>
          <p:nvPr/>
        </p:nvSpPr>
        <p:spPr bwMode="auto">
          <a:xfrm>
            <a:off x="251520" y="1117871"/>
            <a:ext cx="6328721"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1.Жағдаяттық тапсырманы орындау</a:t>
            </a: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33"/>
          <p:cNvPicPr>
            <a:picLocks noChangeAspect="1" noChangeArrowheads="1"/>
          </p:cNvPicPr>
          <p:nvPr/>
        </p:nvPicPr>
        <p:blipFill>
          <a:blip r:embed="rId3" cstate="print"/>
          <a:srcRect/>
          <a:stretch>
            <a:fillRect/>
          </a:stretch>
        </p:blipFill>
        <p:spPr bwMode="auto">
          <a:xfrm>
            <a:off x="539552" y="1628800"/>
            <a:ext cx="8064896" cy="1296144"/>
          </a:xfrm>
          <a:prstGeom prst="rect">
            <a:avLst/>
          </a:prstGeom>
          <a:noFill/>
        </p:spPr>
      </p:pic>
      <p:sp>
        <p:nvSpPr>
          <p:cNvPr id="12" name="Rectangle 2"/>
          <p:cNvSpPr>
            <a:spLocks noChangeArrowheads="1"/>
          </p:cNvSpPr>
          <p:nvPr/>
        </p:nvSpPr>
        <p:spPr bwMode="auto">
          <a:xfrm>
            <a:off x="611560" y="3140968"/>
            <a:ext cx="5980291"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kk-KZ" sz="2800" b="1" dirty="0" smtClean="0">
                <a:latin typeface="Times New Roman" pitchFamily="18" charset="0"/>
                <a:ea typeface="Calibri" pitchFamily="34" charset="0"/>
                <a:cs typeface="Times New Roman" pitchFamily="18" charset="0"/>
              </a:rPr>
              <a:t>2. Екі </a:t>
            </a:r>
            <a:r>
              <a:rPr kumimoji="0" lang="kk-K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тапсырманың бірін  орындау</a:t>
            </a: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4"/>
          <p:cNvPicPr>
            <a:picLocks noChangeAspect="1" noChangeArrowheads="1"/>
          </p:cNvPicPr>
          <p:nvPr/>
        </p:nvPicPr>
        <p:blipFill>
          <a:blip r:embed="rId4" cstate="print"/>
          <a:srcRect/>
          <a:stretch>
            <a:fillRect/>
          </a:stretch>
        </p:blipFill>
        <p:spPr bwMode="auto">
          <a:xfrm>
            <a:off x="827584" y="3916752"/>
            <a:ext cx="7704856" cy="1744496"/>
          </a:xfrm>
          <a:prstGeom prst="rect">
            <a:avLst/>
          </a:prstGeom>
          <a:noFill/>
          <a:ln w="9525">
            <a:noFill/>
            <a:miter lim="800000"/>
            <a:headEnd/>
            <a:tailEnd/>
          </a:ln>
        </p:spPr>
      </p:pic>
      <p:pic>
        <p:nvPicPr>
          <p:cNvPr id="14" name="Picture 2" descr="Жастардың тіл туралы айтары бар | | Ortalyq.kz"/>
          <p:cNvPicPr>
            <a:picLocks noChangeAspect="1" noChangeArrowheads="1"/>
          </p:cNvPicPr>
          <p:nvPr/>
        </p:nvPicPr>
        <p:blipFill>
          <a:blip r:embed="rId5" cstate="print"/>
          <a:srcRect/>
          <a:stretch>
            <a:fillRect/>
          </a:stretch>
        </p:blipFill>
        <p:spPr bwMode="auto">
          <a:xfrm>
            <a:off x="755576" y="188640"/>
            <a:ext cx="1259632" cy="100811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8352928" cy="1008113"/>
          </a:xfrm>
        </p:spPr>
        <p:txBody>
          <a:bodyPr/>
          <a:lstStyle/>
          <a:p>
            <a:pPr algn="ctr"/>
            <a:r>
              <a:rPr lang="kk-KZ" b="1" dirty="0" smtClean="0">
                <a:solidFill>
                  <a:srgbClr val="FF0000"/>
                </a:solidFill>
                <a:latin typeface="Times New Roman" pitchFamily="18" charset="0"/>
                <a:cs typeface="Times New Roman" pitchFamily="18" charset="0"/>
              </a:rPr>
              <a:t>Қызығушылықты ояту</a:t>
            </a:r>
            <a:endParaRPr lang="ru-RU"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39552" y="1268760"/>
            <a:ext cx="8280920" cy="1752600"/>
          </a:xfrm>
        </p:spPr>
        <p:txBody>
          <a:bodyPr/>
          <a:lstStyle/>
          <a:p>
            <a:pPr algn="ctr"/>
            <a:r>
              <a:rPr lang="kk-KZ" b="1" dirty="0" smtClean="0">
                <a:solidFill>
                  <a:srgbClr val="002060"/>
                </a:solidFill>
                <a:latin typeface="Times New Roman" pitchFamily="18" charset="0"/>
                <a:cs typeface="Times New Roman" pitchFamily="18" charset="0"/>
              </a:rPr>
              <a:t>Берілген суреттер арқылы жаңа сабақтың лексикалық тақырыбын оқи аласыздар.</a:t>
            </a:r>
            <a:endParaRPr lang="ru-RU" b="1" dirty="0">
              <a:solidFill>
                <a:srgbClr val="002060"/>
              </a:solidFill>
              <a:latin typeface="Times New Roman" pitchFamily="18" charset="0"/>
              <a:cs typeface="Times New Roman" pitchFamily="18" charset="0"/>
            </a:endParaRPr>
          </a:p>
        </p:txBody>
      </p:sp>
      <p:pic>
        <p:nvPicPr>
          <p:cNvPr id="1026" name="Picture 2" descr="Қара алтын» қайда кетті? Петропавлда көмір тапшы"/>
          <p:cNvPicPr>
            <a:picLocks noChangeAspect="1" noChangeArrowheads="1"/>
          </p:cNvPicPr>
          <p:nvPr/>
        </p:nvPicPr>
        <p:blipFill>
          <a:blip r:embed="rId2" cstate="print"/>
          <a:srcRect/>
          <a:stretch>
            <a:fillRect/>
          </a:stretch>
        </p:blipFill>
        <p:spPr bwMode="auto">
          <a:xfrm>
            <a:off x="251520" y="2636912"/>
            <a:ext cx="2539548" cy="2520280"/>
          </a:xfrm>
          <a:prstGeom prst="rect">
            <a:avLst/>
          </a:prstGeom>
          <a:noFill/>
        </p:spPr>
      </p:pic>
      <p:pic>
        <p:nvPicPr>
          <p:cNvPr id="1028" name="Picture 4" descr="Қазақмыс мыс өндірісін 2,2% -ға арттырды"/>
          <p:cNvPicPr>
            <a:picLocks noChangeAspect="1" noChangeArrowheads="1"/>
          </p:cNvPicPr>
          <p:nvPr/>
        </p:nvPicPr>
        <p:blipFill>
          <a:blip r:embed="rId3" cstate="print"/>
          <a:srcRect/>
          <a:stretch>
            <a:fillRect/>
          </a:stretch>
        </p:blipFill>
        <p:spPr bwMode="auto">
          <a:xfrm>
            <a:off x="2915816" y="2564904"/>
            <a:ext cx="2520280" cy="2736304"/>
          </a:xfrm>
          <a:prstGeom prst="rect">
            <a:avLst/>
          </a:prstGeom>
          <a:noFill/>
        </p:spPr>
      </p:pic>
      <p:pic>
        <p:nvPicPr>
          <p:cNvPr id="1030" name="Picture 6" descr="Лента новостей - Алматы метросы жұмыс кестесін өзгертті | КТК"/>
          <p:cNvPicPr>
            <a:picLocks noChangeAspect="1" noChangeArrowheads="1"/>
          </p:cNvPicPr>
          <p:nvPr/>
        </p:nvPicPr>
        <p:blipFill>
          <a:blip r:embed="rId4" cstate="print"/>
          <a:srcRect/>
          <a:stretch>
            <a:fillRect/>
          </a:stretch>
        </p:blipFill>
        <p:spPr bwMode="auto">
          <a:xfrm>
            <a:off x="5580112" y="2636912"/>
            <a:ext cx="3352860" cy="2736304"/>
          </a:xfrm>
          <a:prstGeom prst="rect">
            <a:avLst/>
          </a:prstGeom>
          <a:noFill/>
        </p:spPr>
      </p:pic>
      <p:pic>
        <p:nvPicPr>
          <p:cNvPr id="7" name="Picture 2" descr="Жастардың тіл туралы айтары бар | | Ortalyq.kz"/>
          <p:cNvPicPr>
            <a:picLocks noChangeAspect="1" noChangeArrowheads="1"/>
          </p:cNvPicPr>
          <p:nvPr/>
        </p:nvPicPr>
        <p:blipFill>
          <a:blip r:embed="rId5" cstate="print"/>
          <a:srcRect/>
          <a:stretch>
            <a:fillRect/>
          </a:stretch>
        </p:blipFill>
        <p:spPr bwMode="auto">
          <a:xfrm>
            <a:off x="0" y="188640"/>
            <a:ext cx="1259632" cy="1008111"/>
          </a:xfrm>
          <a:prstGeom prst="rect">
            <a:avLst/>
          </a:prstGeom>
          <a:noFill/>
        </p:spPr>
      </p:pic>
      <p:pic>
        <p:nvPicPr>
          <p:cNvPr id="8" name="Picture 4" descr="Балалар шығармашылығы | Білім айнасы газеті"/>
          <p:cNvPicPr>
            <a:picLocks noChangeAspect="1" noChangeArrowheads="1"/>
          </p:cNvPicPr>
          <p:nvPr/>
        </p:nvPicPr>
        <p:blipFill>
          <a:blip r:embed="rId6" cstate="print"/>
          <a:srcRect/>
          <a:stretch>
            <a:fillRect/>
          </a:stretch>
        </p:blipFill>
        <p:spPr bwMode="auto">
          <a:xfrm>
            <a:off x="7956376" y="404664"/>
            <a:ext cx="1022046" cy="83899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8352928" cy="1008113"/>
          </a:xfrm>
        </p:spPr>
        <p:txBody>
          <a:bodyPr>
            <a:normAutofit/>
          </a:bodyPr>
          <a:lstStyle/>
          <a:p>
            <a:pPr algn="ctr"/>
            <a:r>
              <a:rPr lang="kk-KZ" sz="6000" dirty="0" smtClean="0">
                <a:solidFill>
                  <a:srgbClr val="FF0000"/>
                </a:solidFill>
                <a:latin typeface="Times New Roman" pitchFamily="18" charset="0"/>
                <a:cs typeface="Times New Roman" pitchFamily="18" charset="0"/>
              </a:rPr>
              <a:t>Жаңа сабақ</a:t>
            </a:r>
            <a:endParaRPr lang="ru-RU" sz="6000" b="1" dirty="0">
              <a:solidFill>
                <a:srgbClr val="FF0000"/>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524328" y="404664"/>
            <a:ext cx="1454094" cy="1080120"/>
          </a:xfrm>
          <a:prstGeom prst="rect">
            <a:avLst/>
          </a:prstGeom>
          <a:noFill/>
        </p:spPr>
      </p:pic>
      <p:sp>
        <p:nvSpPr>
          <p:cNvPr id="10" name="Rectangle 2"/>
          <p:cNvSpPr>
            <a:spLocks noChangeArrowheads="1"/>
          </p:cNvSpPr>
          <p:nvPr/>
        </p:nvSpPr>
        <p:spPr bwMode="auto">
          <a:xfrm>
            <a:off x="683568" y="2369205"/>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188640"/>
            <a:ext cx="1584176" cy="1267851"/>
          </a:xfrm>
          <a:prstGeom prst="rect">
            <a:avLst/>
          </a:prstGeom>
          <a:noFill/>
        </p:spPr>
      </p:pic>
      <p:sp>
        <p:nvSpPr>
          <p:cNvPr id="9" name="Прямоугольник 8"/>
          <p:cNvSpPr/>
          <p:nvPr/>
        </p:nvSpPr>
        <p:spPr>
          <a:xfrm>
            <a:off x="1907704" y="1628800"/>
            <a:ext cx="7236296" cy="1323439"/>
          </a:xfrm>
          <a:prstGeom prst="rect">
            <a:avLst/>
          </a:prstGeom>
        </p:spPr>
        <p:txBody>
          <a:bodyPr wrap="square">
            <a:spAutoFit/>
          </a:bodyPr>
          <a:lstStyle/>
          <a:p>
            <a:pPr algn="ctr"/>
            <a:r>
              <a:rPr lang="ru-RU" sz="4000" b="1" dirty="0" err="1" smtClean="0">
                <a:solidFill>
                  <a:srgbClr val="002060"/>
                </a:solidFill>
                <a:latin typeface="Times New Roman" pitchFamily="18" charset="0"/>
                <a:cs typeface="Times New Roman" pitchFamily="18" charset="0"/>
              </a:rPr>
              <a:t>Қара көмір.</a:t>
            </a:r>
            <a:r>
              <a:rPr lang="ru-RU" sz="4000" b="1" dirty="0" smtClean="0">
                <a:solidFill>
                  <a:srgbClr val="002060"/>
                </a:solidFill>
                <a:latin typeface="Times New Roman" pitchFamily="18" charset="0"/>
                <a:cs typeface="Times New Roman" pitchFamily="18" charset="0"/>
              </a:rPr>
              <a:t> Мыс </a:t>
            </a:r>
            <a:r>
              <a:rPr lang="ru-RU" sz="4000" b="1" dirty="0" err="1" smtClean="0">
                <a:solidFill>
                  <a:srgbClr val="002060"/>
                </a:solidFill>
                <a:latin typeface="Times New Roman" pitchFamily="18" charset="0"/>
                <a:cs typeface="Times New Roman" pitchFamily="18" charset="0"/>
              </a:rPr>
              <a:t>кендері</a:t>
            </a:r>
            <a:r>
              <a:rPr lang="ru-RU" sz="4000" b="1" dirty="0" smtClean="0">
                <a:solidFill>
                  <a:srgbClr val="002060"/>
                </a:solidFill>
                <a:latin typeface="Times New Roman" pitchFamily="18" charset="0"/>
                <a:cs typeface="Times New Roman" pitchFamily="18" charset="0"/>
              </a:rPr>
              <a:t>. </a:t>
            </a:r>
          </a:p>
          <a:p>
            <a:pPr algn="ctr"/>
            <a:r>
              <a:rPr lang="ru-RU" sz="4000" b="1" dirty="0" err="1" smtClean="0">
                <a:solidFill>
                  <a:srgbClr val="002060"/>
                </a:solidFill>
                <a:latin typeface="Times New Roman" pitchFamily="18" charset="0"/>
                <a:cs typeface="Times New Roman" pitchFamily="18" charset="0"/>
              </a:rPr>
              <a:t>Алматы</a:t>
            </a:r>
            <a:r>
              <a:rPr lang="ru-RU" sz="4000" b="1" dirty="0" smtClean="0">
                <a:solidFill>
                  <a:srgbClr val="002060"/>
                </a:solidFill>
                <a:latin typeface="Times New Roman" pitchFamily="18" charset="0"/>
                <a:cs typeface="Times New Roman" pitchFamily="18" charset="0"/>
              </a:rPr>
              <a:t> </a:t>
            </a:r>
            <a:r>
              <a:rPr lang="ru-RU" sz="4000" b="1" dirty="0" err="1" smtClean="0">
                <a:solidFill>
                  <a:srgbClr val="002060"/>
                </a:solidFill>
                <a:latin typeface="Times New Roman" pitchFamily="18" charset="0"/>
                <a:cs typeface="Times New Roman" pitchFamily="18" charset="0"/>
              </a:rPr>
              <a:t>метросы</a:t>
            </a:r>
            <a:r>
              <a:rPr lang="ru-RU" sz="4000" b="1" dirty="0" smtClean="0">
                <a:solidFill>
                  <a:srgbClr val="002060"/>
                </a:solidFill>
                <a:latin typeface="Times New Roman" pitchFamily="18" charset="0"/>
                <a:cs typeface="Times New Roman" pitchFamily="18" charset="0"/>
              </a:rPr>
              <a:t>. </a:t>
            </a:r>
            <a:r>
              <a:rPr lang="ru-RU" sz="4000" b="1" dirty="0" err="1" smtClean="0">
                <a:solidFill>
                  <a:srgbClr val="002060"/>
                </a:solidFill>
                <a:latin typeface="Times New Roman" pitchFamily="18" charset="0"/>
                <a:cs typeface="Times New Roman" pitchFamily="18" charset="0"/>
              </a:rPr>
              <a:t>Сөз дәлдігі</a:t>
            </a:r>
            <a:endParaRPr lang="ru-RU" sz="4000" b="1" dirty="0">
              <a:solidFill>
                <a:srgbClr val="002060"/>
              </a:solidFill>
              <a:latin typeface="Times New Roman" pitchFamily="18" charset="0"/>
              <a:cs typeface="Times New Roman" pitchFamily="18" charset="0"/>
            </a:endParaRPr>
          </a:p>
        </p:txBody>
      </p:sp>
      <p:pic>
        <p:nvPicPr>
          <p:cNvPr id="15" name="Picture 2" descr="Қара алтын» қайда кетті? Петропавлда көмір тапшы"/>
          <p:cNvPicPr>
            <a:picLocks noChangeAspect="1" noChangeArrowheads="1"/>
          </p:cNvPicPr>
          <p:nvPr/>
        </p:nvPicPr>
        <p:blipFill>
          <a:blip r:embed="rId4" cstate="print"/>
          <a:srcRect/>
          <a:stretch>
            <a:fillRect/>
          </a:stretch>
        </p:blipFill>
        <p:spPr bwMode="auto">
          <a:xfrm>
            <a:off x="827584" y="3717032"/>
            <a:ext cx="2304256" cy="2088232"/>
          </a:xfrm>
          <a:prstGeom prst="rect">
            <a:avLst/>
          </a:prstGeom>
          <a:noFill/>
        </p:spPr>
      </p:pic>
      <p:pic>
        <p:nvPicPr>
          <p:cNvPr id="16" name="Picture 4" descr="Қазақмыс мыс өндірісін 2,2% -ға арттырды"/>
          <p:cNvPicPr>
            <a:picLocks noChangeAspect="1" noChangeArrowheads="1"/>
          </p:cNvPicPr>
          <p:nvPr/>
        </p:nvPicPr>
        <p:blipFill>
          <a:blip r:embed="rId5" cstate="print"/>
          <a:srcRect/>
          <a:stretch>
            <a:fillRect/>
          </a:stretch>
        </p:blipFill>
        <p:spPr bwMode="auto">
          <a:xfrm>
            <a:off x="3491880" y="3501008"/>
            <a:ext cx="2272042" cy="2232248"/>
          </a:xfrm>
          <a:prstGeom prst="rect">
            <a:avLst/>
          </a:prstGeom>
          <a:noFill/>
        </p:spPr>
      </p:pic>
      <p:pic>
        <p:nvPicPr>
          <p:cNvPr id="17" name="Picture 6" descr="Лента новостей - Алматы метросы жұмыс кестесін өзгертті | КТК"/>
          <p:cNvPicPr>
            <a:picLocks noChangeAspect="1" noChangeArrowheads="1"/>
          </p:cNvPicPr>
          <p:nvPr/>
        </p:nvPicPr>
        <p:blipFill>
          <a:blip r:embed="rId6" cstate="print"/>
          <a:srcRect/>
          <a:stretch>
            <a:fillRect/>
          </a:stretch>
        </p:blipFill>
        <p:spPr bwMode="auto">
          <a:xfrm>
            <a:off x="6300192" y="3645024"/>
            <a:ext cx="2416756" cy="1972340"/>
          </a:xfrm>
          <a:prstGeom prst="rect">
            <a:avLst/>
          </a:prstGeom>
          <a:noFill/>
        </p:spPr>
      </p:pic>
      <p:sp>
        <p:nvSpPr>
          <p:cNvPr id="18" name="Овал 17"/>
          <p:cNvSpPr/>
          <p:nvPr/>
        </p:nvSpPr>
        <p:spPr>
          <a:xfrm>
            <a:off x="179512" y="1556792"/>
            <a:ext cx="1907704" cy="18002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467544" y="1988840"/>
            <a:ext cx="1500732" cy="830997"/>
          </a:xfrm>
          <a:prstGeom prst="rect">
            <a:avLst/>
          </a:prstGeom>
          <a:noFill/>
        </p:spPr>
        <p:txBody>
          <a:bodyPr wrap="none" rtlCol="0">
            <a:spAutoFit/>
          </a:bodyPr>
          <a:lstStyle/>
          <a:p>
            <a:pPr algn="ctr"/>
            <a:r>
              <a:rPr lang="kk-KZ" sz="2400" b="1" dirty="0" smtClean="0">
                <a:solidFill>
                  <a:srgbClr val="C00000"/>
                </a:solidFill>
                <a:latin typeface="Times New Roman" pitchFamily="18" charset="0"/>
                <a:cs typeface="Times New Roman" pitchFamily="18" charset="0"/>
              </a:rPr>
              <a:t>СӨЗ </a:t>
            </a:r>
          </a:p>
          <a:p>
            <a:pPr algn="ctr"/>
            <a:r>
              <a:rPr lang="kk-KZ" sz="2400" b="1" dirty="0" smtClean="0">
                <a:solidFill>
                  <a:srgbClr val="C00000"/>
                </a:solidFill>
                <a:latin typeface="Times New Roman" pitchFamily="18" charset="0"/>
                <a:cs typeface="Times New Roman" pitchFamily="18" charset="0"/>
              </a:rPr>
              <a:t>ДӘЛДІГІ</a:t>
            </a:r>
            <a:endParaRPr lang="ru-RU"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8352928" cy="1008113"/>
          </a:xfrm>
        </p:spPr>
        <p:txBody>
          <a:bodyPr>
            <a:normAutofit/>
          </a:bodyPr>
          <a:lstStyle/>
          <a:p>
            <a:pPr algn="ctr"/>
            <a:r>
              <a:rPr lang="kk-KZ" sz="6000" dirty="0" smtClean="0">
                <a:solidFill>
                  <a:srgbClr val="FF0000"/>
                </a:solidFill>
                <a:latin typeface="Times New Roman" pitchFamily="18" charset="0"/>
                <a:cs typeface="Times New Roman" pitchFamily="18" charset="0"/>
              </a:rPr>
              <a:t>Мағынаны тану </a:t>
            </a:r>
            <a:endParaRPr lang="ru-RU" sz="6000" b="1" dirty="0">
              <a:solidFill>
                <a:srgbClr val="FF0000"/>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524328" y="404664"/>
            <a:ext cx="1454094" cy="1080120"/>
          </a:xfrm>
          <a:prstGeom prst="rect">
            <a:avLst/>
          </a:prstGeom>
          <a:noFill/>
        </p:spPr>
      </p:pic>
      <p:sp>
        <p:nvSpPr>
          <p:cNvPr id="10" name="Rectangle 2"/>
          <p:cNvSpPr>
            <a:spLocks noChangeArrowheads="1"/>
          </p:cNvSpPr>
          <p:nvPr/>
        </p:nvSpPr>
        <p:spPr bwMode="auto">
          <a:xfrm>
            <a:off x="683568" y="2369205"/>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188640"/>
            <a:ext cx="1584176" cy="1267851"/>
          </a:xfrm>
          <a:prstGeom prst="rect">
            <a:avLst/>
          </a:prstGeom>
          <a:noFill/>
        </p:spPr>
      </p:pic>
      <p:sp>
        <p:nvSpPr>
          <p:cNvPr id="9" name="Прямоугольник 8"/>
          <p:cNvSpPr/>
          <p:nvPr/>
        </p:nvSpPr>
        <p:spPr>
          <a:xfrm>
            <a:off x="611560" y="1628800"/>
            <a:ext cx="8280920" cy="3539430"/>
          </a:xfrm>
          <a:prstGeom prst="rect">
            <a:avLst/>
          </a:prstGeom>
        </p:spPr>
        <p:txBody>
          <a:bodyPr wrap="square">
            <a:spAutoFit/>
          </a:bodyPr>
          <a:lstStyle/>
          <a:p>
            <a:r>
              <a:rPr lang="kk-KZ" sz="2800" b="1" dirty="0" smtClean="0">
                <a:solidFill>
                  <a:srgbClr val="002060"/>
                </a:solidFill>
                <a:latin typeface="Times New Roman" pitchFamily="18" charset="0"/>
                <a:cs typeface="Times New Roman" pitchFamily="18" charset="0"/>
              </a:rPr>
              <a:t>Сұрақтарға жауап беру:</a:t>
            </a:r>
          </a:p>
          <a:p>
            <a:endParaRPr lang="ru-RU" sz="2800" b="1" dirty="0" smtClean="0">
              <a:solidFill>
                <a:srgbClr val="002060"/>
              </a:solidFill>
              <a:latin typeface="Times New Roman" pitchFamily="18" charset="0"/>
              <a:cs typeface="Times New Roman" pitchFamily="18" charset="0"/>
            </a:endParaRPr>
          </a:p>
          <a:p>
            <a:r>
              <a:rPr lang="kk-KZ" sz="2800" b="1" dirty="0" smtClean="0">
                <a:solidFill>
                  <a:srgbClr val="0033CC"/>
                </a:solidFill>
                <a:latin typeface="Times New Roman" pitchFamily="18" charset="0"/>
                <a:cs typeface="Times New Roman" pitchFamily="18" charset="0"/>
              </a:rPr>
              <a:t>1.Қазақстан қазба байлықтары туралы не  </a:t>
            </a:r>
          </a:p>
          <a:p>
            <a:r>
              <a:rPr lang="kk-KZ" sz="2800" b="1" dirty="0" smtClean="0">
                <a:solidFill>
                  <a:srgbClr val="0033CC"/>
                </a:solidFill>
                <a:latin typeface="Times New Roman" pitchFamily="18" charset="0"/>
                <a:cs typeface="Times New Roman" pitchFamily="18" charset="0"/>
              </a:rPr>
              <a:t>     білесіздер?</a:t>
            </a:r>
            <a:endParaRPr lang="ru-RU" sz="2800" b="1" dirty="0" smtClean="0">
              <a:solidFill>
                <a:srgbClr val="0033CC"/>
              </a:solidFill>
              <a:latin typeface="Times New Roman" pitchFamily="18" charset="0"/>
              <a:cs typeface="Times New Roman" pitchFamily="18" charset="0"/>
            </a:endParaRPr>
          </a:p>
          <a:p>
            <a:r>
              <a:rPr lang="kk-KZ" sz="2800" b="1" dirty="0" smtClean="0">
                <a:solidFill>
                  <a:srgbClr val="0033CC"/>
                </a:solidFill>
                <a:latin typeface="Times New Roman" pitchFamily="18" charset="0"/>
                <a:cs typeface="Times New Roman" pitchFamily="18" charset="0"/>
              </a:rPr>
              <a:t>2. Қара көмір,мыс кендері туралы не  </a:t>
            </a:r>
          </a:p>
          <a:p>
            <a:r>
              <a:rPr lang="kk-KZ" sz="2800" b="1" dirty="0" smtClean="0">
                <a:solidFill>
                  <a:srgbClr val="0033CC"/>
                </a:solidFill>
                <a:latin typeface="Times New Roman" pitchFamily="18" charset="0"/>
                <a:cs typeface="Times New Roman" pitchFamily="18" charset="0"/>
              </a:rPr>
              <a:t>     айтасыздар?</a:t>
            </a:r>
            <a:r>
              <a:rPr lang="ru-RU" sz="2800" b="1" dirty="0" smtClean="0">
                <a:solidFill>
                  <a:srgbClr val="0033CC"/>
                </a:solidFill>
                <a:latin typeface="Times New Roman" pitchFamily="18" charset="0"/>
                <a:cs typeface="Times New Roman" pitchFamily="18" charset="0"/>
              </a:rPr>
              <a:t/>
            </a:r>
            <a:br>
              <a:rPr lang="ru-RU" sz="2800" b="1" dirty="0" smtClean="0">
                <a:solidFill>
                  <a:srgbClr val="0033CC"/>
                </a:solidFill>
                <a:latin typeface="Times New Roman" pitchFamily="18" charset="0"/>
                <a:cs typeface="Times New Roman" pitchFamily="18" charset="0"/>
              </a:rPr>
            </a:br>
            <a:r>
              <a:rPr lang="kk-KZ" sz="2800" b="1" dirty="0" smtClean="0">
                <a:solidFill>
                  <a:srgbClr val="0033CC"/>
                </a:solidFill>
                <a:latin typeface="Times New Roman" pitchFamily="18" charset="0"/>
                <a:cs typeface="Times New Roman" pitchFamily="18" charset="0"/>
              </a:rPr>
              <a:t>3.Алматы қалсындағы метроға мініп </a:t>
            </a:r>
          </a:p>
          <a:p>
            <a:r>
              <a:rPr lang="kk-KZ" sz="2800" b="1" dirty="0" smtClean="0">
                <a:solidFill>
                  <a:srgbClr val="0033CC"/>
                </a:solidFill>
                <a:latin typeface="Times New Roman" pitchFamily="18" charset="0"/>
                <a:cs typeface="Times New Roman" pitchFamily="18" charset="0"/>
              </a:rPr>
              <a:t>      көрдіңіздерме?</a:t>
            </a:r>
            <a:endParaRPr lang="ru-RU" sz="2800" b="1"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8352928" cy="1008113"/>
          </a:xfrm>
        </p:spPr>
        <p:txBody>
          <a:bodyPr>
            <a:normAutofit/>
          </a:bodyPr>
          <a:lstStyle/>
          <a:p>
            <a:pPr algn="ctr"/>
            <a:r>
              <a:rPr lang="kk-KZ" sz="6000" b="1" dirty="0" smtClean="0">
                <a:solidFill>
                  <a:srgbClr val="FF0000"/>
                </a:solidFill>
                <a:latin typeface="Times New Roman" pitchFamily="18" charset="0"/>
                <a:cs typeface="Times New Roman" pitchFamily="18" charset="0"/>
              </a:rPr>
              <a:t>Сөз дәлдігі </a:t>
            </a:r>
            <a:endParaRPr lang="ru-RU" sz="6000" b="1" dirty="0">
              <a:solidFill>
                <a:srgbClr val="FF0000"/>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524328" y="404664"/>
            <a:ext cx="1454094" cy="1080120"/>
          </a:xfrm>
          <a:prstGeom prst="rect">
            <a:avLst/>
          </a:prstGeom>
          <a:noFill/>
        </p:spPr>
      </p:pic>
      <p:sp>
        <p:nvSpPr>
          <p:cNvPr id="10" name="Rectangle 2"/>
          <p:cNvSpPr>
            <a:spLocks noChangeArrowheads="1"/>
          </p:cNvSpPr>
          <p:nvPr/>
        </p:nvSpPr>
        <p:spPr bwMode="auto">
          <a:xfrm>
            <a:off x="683568" y="2369205"/>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188640"/>
            <a:ext cx="1584176" cy="1267851"/>
          </a:xfrm>
          <a:prstGeom prst="rect">
            <a:avLst/>
          </a:prstGeom>
          <a:noFill/>
        </p:spPr>
      </p:pic>
      <p:grpSp>
        <p:nvGrpSpPr>
          <p:cNvPr id="28674" name="Group 2"/>
          <p:cNvGrpSpPr>
            <a:grpSpLocks/>
          </p:cNvGrpSpPr>
          <p:nvPr/>
        </p:nvGrpSpPr>
        <p:grpSpPr bwMode="auto">
          <a:xfrm>
            <a:off x="610569" y="980728"/>
            <a:ext cx="7993879" cy="4752528"/>
            <a:chOff x="1133" y="295"/>
            <a:chExt cx="8063" cy="3391"/>
          </a:xfrm>
        </p:grpSpPr>
        <p:sp>
          <p:nvSpPr>
            <p:cNvPr id="28675" name="AutoShape 3"/>
            <p:cNvSpPr>
              <a:spLocks/>
            </p:cNvSpPr>
            <p:nvPr/>
          </p:nvSpPr>
          <p:spPr bwMode="auto">
            <a:xfrm>
              <a:off x="1133" y="514"/>
              <a:ext cx="7847" cy="3172"/>
            </a:xfrm>
            <a:custGeom>
              <a:avLst/>
              <a:gdLst/>
              <a:ahLst/>
              <a:cxnLst>
                <a:cxn ang="0">
                  <a:pos x="323" y="0"/>
                </a:cxn>
                <a:cxn ang="0">
                  <a:pos x="0" y="0"/>
                </a:cxn>
                <a:cxn ang="0">
                  <a:pos x="0" y="80"/>
                </a:cxn>
                <a:cxn ang="0">
                  <a:pos x="0" y="3092"/>
                </a:cxn>
                <a:cxn ang="0">
                  <a:pos x="0" y="3172"/>
                </a:cxn>
                <a:cxn ang="0">
                  <a:pos x="323" y="3172"/>
                </a:cxn>
                <a:cxn ang="0">
                  <a:pos x="323" y="3092"/>
                </a:cxn>
                <a:cxn ang="0">
                  <a:pos x="80" y="3092"/>
                </a:cxn>
                <a:cxn ang="0">
                  <a:pos x="80" y="80"/>
                </a:cxn>
                <a:cxn ang="0">
                  <a:pos x="323" y="80"/>
                </a:cxn>
                <a:cxn ang="0">
                  <a:pos x="323" y="0"/>
                </a:cxn>
                <a:cxn ang="0">
                  <a:pos x="7551" y="0"/>
                </a:cxn>
                <a:cxn ang="0">
                  <a:pos x="323" y="0"/>
                </a:cxn>
                <a:cxn ang="0">
                  <a:pos x="323" y="80"/>
                </a:cxn>
                <a:cxn ang="0">
                  <a:pos x="7551" y="80"/>
                </a:cxn>
                <a:cxn ang="0">
                  <a:pos x="7551" y="0"/>
                </a:cxn>
                <a:cxn ang="0">
                  <a:pos x="7847" y="292"/>
                </a:cxn>
                <a:cxn ang="0">
                  <a:pos x="7767" y="292"/>
                </a:cxn>
                <a:cxn ang="0">
                  <a:pos x="7767" y="3092"/>
                </a:cxn>
                <a:cxn ang="0">
                  <a:pos x="323" y="3092"/>
                </a:cxn>
                <a:cxn ang="0">
                  <a:pos x="323" y="3172"/>
                </a:cxn>
                <a:cxn ang="0">
                  <a:pos x="7847" y="3172"/>
                </a:cxn>
                <a:cxn ang="0">
                  <a:pos x="7847" y="3092"/>
                </a:cxn>
                <a:cxn ang="0">
                  <a:pos x="7847" y="292"/>
                </a:cxn>
              </a:cxnLst>
              <a:rect l="0" t="0" r="r" b="b"/>
              <a:pathLst>
                <a:path w="7847" h="3172">
                  <a:moveTo>
                    <a:pt x="323" y="0"/>
                  </a:moveTo>
                  <a:lnTo>
                    <a:pt x="0" y="0"/>
                  </a:lnTo>
                  <a:lnTo>
                    <a:pt x="0" y="80"/>
                  </a:lnTo>
                  <a:lnTo>
                    <a:pt x="0" y="3092"/>
                  </a:lnTo>
                  <a:lnTo>
                    <a:pt x="0" y="3172"/>
                  </a:lnTo>
                  <a:lnTo>
                    <a:pt x="323" y="3172"/>
                  </a:lnTo>
                  <a:lnTo>
                    <a:pt x="323" y="3092"/>
                  </a:lnTo>
                  <a:lnTo>
                    <a:pt x="80" y="3092"/>
                  </a:lnTo>
                  <a:lnTo>
                    <a:pt x="80" y="80"/>
                  </a:lnTo>
                  <a:lnTo>
                    <a:pt x="323" y="80"/>
                  </a:lnTo>
                  <a:lnTo>
                    <a:pt x="323" y="0"/>
                  </a:lnTo>
                  <a:close/>
                  <a:moveTo>
                    <a:pt x="7551" y="0"/>
                  </a:moveTo>
                  <a:lnTo>
                    <a:pt x="323" y="0"/>
                  </a:lnTo>
                  <a:lnTo>
                    <a:pt x="323" y="80"/>
                  </a:lnTo>
                  <a:lnTo>
                    <a:pt x="7551" y="80"/>
                  </a:lnTo>
                  <a:lnTo>
                    <a:pt x="7551" y="0"/>
                  </a:lnTo>
                  <a:close/>
                  <a:moveTo>
                    <a:pt x="7847" y="292"/>
                  </a:moveTo>
                  <a:lnTo>
                    <a:pt x="7767" y="292"/>
                  </a:lnTo>
                  <a:lnTo>
                    <a:pt x="7767" y="3092"/>
                  </a:lnTo>
                  <a:lnTo>
                    <a:pt x="323" y="3092"/>
                  </a:lnTo>
                  <a:lnTo>
                    <a:pt x="323" y="3172"/>
                  </a:lnTo>
                  <a:lnTo>
                    <a:pt x="7847" y="3172"/>
                  </a:lnTo>
                  <a:lnTo>
                    <a:pt x="7847" y="3092"/>
                  </a:lnTo>
                  <a:lnTo>
                    <a:pt x="7847" y="292"/>
                  </a:lnTo>
                  <a:close/>
                </a:path>
              </a:pathLst>
            </a:custGeom>
            <a:solidFill>
              <a:srgbClr val="A49677"/>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8676" name="Freeform 4"/>
            <p:cNvSpPr>
              <a:spLocks/>
            </p:cNvSpPr>
            <p:nvPr/>
          </p:nvSpPr>
          <p:spPr bwMode="auto">
            <a:xfrm>
              <a:off x="1213" y="597"/>
              <a:ext cx="284" cy="3005"/>
            </a:xfrm>
            <a:custGeom>
              <a:avLst/>
              <a:gdLst/>
              <a:ahLst/>
              <a:cxnLst>
                <a:cxn ang="0">
                  <a:pos x="44" y="0"/>
                </a:cxn>
                <a:cxn ang="0">
                  <a:pos x="0" y="0"/>
                </a:cxn>
                <a:cxn ang="0">
                  <a:pos x="0" y="3004"/>
                </a:cxn>
                <a:cxn ang="0">
                  <a:pos x="44" y="3004"/>
                </a:cxn>
                <a:cxn ang="0">
                  <a:pos x="283" y="1491"/>
                </a:cxn>
                <a:cxn ang="0">
                  <a:pos x="44" y="0"/>
                </a:cxn>
              </a:cxnLst>
              <a:rect l="0" t="0" r="r" b="b"/>
              <a:pathLst>
                <a:path w="284" h="3005">
                  <a:moveTo>
                    <a:pt x="44" y="0"/>
                  </a:moveTo>
                  <a:lnTo>
                    <a:pt x="0" y="0"/>
                  </a:lnTo>
                  <a:lnTo>
                    <a:pt x="0" y="3004"/>
                  </a:lnTo>
                  <a:lnTo>
                    <a:pt x="44" y="3004"/>
                  </a:lnTo>
                  <a:lnTo>
                    <a:pt x="283" y="1491"/>
                  </a:lnTo>
                  <a:lnTo>
                    <a:pt x="44"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8677" name="Picture 5"/>
            <p:cNvPicPr>
              <a:picLocks noChangeAspect="1" noChangeArrowheads="1"/>
            </p:cNvPicPr>
            <p:nvPr/>
          </p:nvPicPr>
          <p:blipFill>
            <a:blip r:embed="rId4" cstate="print"/>
            <a:srcRect/>
            <a:stretch>
              <a:fillRect/>
            </a:stretch>
          </p:blipFill>
          <p:spPr bwMode="auto">
            <a:xfrm>
              <a:off x="1958" y="713"/>
              <a:ext cx="6358" cy="440"/>
            </a:xfrm>
            <a:prstGeom prst="rect">
              <a:avLst/>
            </a:prstGeom>
            <a:noFill/>
          </p:spPr>
        </p:pic>
        <p:pic>
          <p:nvPicPr>
            <p:cNvPr id="28678" name="Picture 6"/>
            <p:cNvPicPr>
              <a:picLocks noChangeAspect="1" noChangeArrowheads="1"/>
            </p:cNvPicPr>
            <p:nvPr/>
          </p:nvPicPr>
          <p:blipFill>
            <a:blip r:embed="rId5" cstate="print"/>
            <a:srcRect/>
            <a:stretch>
              <a:fillRect/>
            </a:stretch>
          </p:blipFill>
          <p:spPr bwMode="auto">
            <a:xfrm>
              <a:off x="1958" y="1427"/>
              <a:ext cx="6358" cy="677"/>
            </a:xfrm>
            <a:prstGeom prst="rect">
              <a:avLst/>
            </a:prstGeom>
            <a:noFill/>
          </p:spPr>
        </p:pic>
        <p:pic>
          <p:nvPicPr>
            <p:cNvPr id="28679" name="Picture 7"/>
            <p:cNvPicPr>
              <a:picLocks noChangeAspect="1" noChangeArrowheads="1"/>
            </p:cNvPicPr>
            <p:nvPr/>
          </p:nvPicPr>
          <p:blipFill>
            <a:blip r:embed="rId6" cstate="print"/>
            <a:srcRect/>
            <a:stretch>
              <a:fillRect/>
            </a:stretch>
          </p:blipFill>
          <p:spPr bwMode="auto">
            <a:xfrm>
              <a:off x="1958" y="2382"/>
              <a:ext cx="6358" cy="1160"/>
            </a:xfrm>
            <a:prstGeom prst="rect">
              <a:avLst/>
            </a:prstGeom>
            <a:noFill/>
          </p:spPr>
        </p:pic>
        <p:pic>
          <p:nvPicPr>
            <p:cNvPr id="28680" name="Picture 8"/>
            <p:cNvPicPr>
              <a:picLocks noChangeAspect="1" noChangeArrowheads="1"/>
            </p:cNvPicPr>
            <p:nvPr/>
          </p:nvPicPr>
          <p:blipFill>
            <a:blip r:embed="rId7" cstate="print"/>
            <a:srcRect/>
            <a:stretch>
              <a:fillRect/>
            </a:stretch>
          </p:blipFill>
          <p:spPr bwMode="auto">
            <a:xfrm>
              <a:off x="5015" y="1082"/>
              <a:ext cx="224" cy="396"/>
            </a:xfrm>
            <a:prstGeom prst="rect">
              <a:avLst/>
            </a:prstGeom>
            <a:noFill/>
          </p:spPr>
        </p:pic>
        <p:pic>
          <p:nvPicPr>
            <p:cNvPr id="28681" name="Picture 9"/>
            <p:cNvPicPr>
              <a:picLocks noChangeAspect="1" noChangeArrowheads="1"/>
            </p:cNvPicPr>
            <p:nvPr/>
          </p:nvPicPr>
          <p:blipFill>
            <a:blip r:embed="rId8" cstate="print"/>
            <a:srcRect/>
            <a:stretch>
              <a:fillRect/>
            </a:stretch>
          </p:blipFill>
          <p:spPr bwMode="auto">
            <a:xfrm>
              <a:off x="5024" y="1094"/>
              <a:ext cx="179" cy="352"/>
            </a:xfrm>
            <a:prstGeom prst="rect">
              <a:avLst/>
            </a:prstGeom>
            <a:noFill/>
          </p:spPr>
        </p:pic>
        <p:pic>
          <p:nvPicPr>
            <p:cNvPr id="28682" name="Picture 10"/>
            <p:cNvPicPr>
              <a:picLocks noChangeAspect="1" noChangeArrowheads="1"/>
            </p:cNvPicPr>
            <p:nvPr/>
          </p:nvPicPr>
          <p:blipFill>
            <a:blip r:embed="rId9" cstate="print"/>
            <a:srcRect/>
            <a:stretch>
              <a:fillRect/>
            </a:stretch>
          </p:blipFill>
          <p:spPr bwMode="auto">
            <a:xfrm>
              <a:off x="5015" y="2034"/>
              <a:ext cx="224" cy="396"/>
            </a:xfrm>
            <a:prstGeom prst="rect">
              <a:avLst/>
            </a:prstGeom>
            <a:noFill/>
          </p:spPr>
        </p:pic>
        <p:pic>
          <p:nvPicPr>
            <p:cNvPr id="28683" name="Picture 11"/>
            <p:cNvPicPr>
              <a:picLocks noChangeAspect="1" noChangeArrowheads="1"/>
            </p:cNvPicPr>
            <p:nvPr/>
          </p:nvPicPr>
          <p:blipFill>
            <a:blip r:embed="rId10" cstate="print"/>
            <a:srcRect/>
            <a:stretch>
              <a:fillRect/>
            </a:stretch>
          </p:blipFill>
          <p:spPr bwMode="auto">
            <a:xfrm>
              <a:off x="5024" y="2047"/>
              <a:ext cx="179" cy="352"/>
            </a:xfrm>
            <a:prstGeom prst="rect">
              <a:avLst/>
            </a:prstGeom>
            <a:noFill/>
          </p:spPr>
        </p:pic>
        <p:sp>
          <p:nvSpPr>
            <p:cNvPr id="28684" name="Freeform 12"/>
            <p:cNvSpPr>
              <a:spLocks/>
            </p:cNvSpPr>
            <p:nvPr/>
          </p:nvSpPr>
          <p:spPr bwMode="auto">
            <a:xfrm>
              <a:off x="8685" y="295"/>
              <a:ext cx="511" cy="511"/>
            </a:xfrm>
            <a:custGeom>
              <a:avLst/>
              <a:gdLst/>
              <a:ahLst/>
              <a:cxnLst>
                <a:cxn ang="0">
                  <a:pos x="255" y="0"/>
                </a:cxn>
                <a:cxn ang="0">
                  <a:pos x="188" y="10"/>
                </a:cxn>
                <a:cxn ang="0">
                  <a:pos x="127" y="35"/>
                </a:cxn>
                <a:cxn ang="0">
                  <a:pos x="75" y="75"/>
                </a:cxn>
                <a:cxn ang="0">
                  <a:pos x="35" y="127"/>
                </a:cxn>
                <a:cxn ang="0">
                  <a:pos x="9" y="188"/>
                </a:cxn>
                <a:cxn ang="0">
                  <a:pos x="0" y="256"/>
                </a:cxn>
                <a:cxn ang="0">
                  <a:pos x="9" y="323"/>
                </a:cxn>
                <a:cxn ang="0">
                  <a:pos x="35" y="384"/>
                </a:cxn>
                <a:cxn ang="0">
                  <a:pos x="75" y="436"/>
                </a:cxn>
                <a:cxn ang="0">
                  <a:pos x="127" y="476"/>
                </a:cxn>
                <a:cxn ang="0">
                  <a:pos x="188" y="502"/>
                </a:cxn>
                <a:cxn ang="0">
                  <a:pos x="255" y="511"/>
                </a:cxn>
                <a:cxn ang="0">
                  <a:pos x="323" y="502"/>
                </a:cxn>
                <a:cxn ang="0">
                  <a:pos x="384" y="476"/>
                </a:cxn>
                <a:cxn ang="0">
                  <a:pos x="436" y="436"/>
                </a:cxn>
                <a:cxn ang="0">
                  <a:pos x="476" y="384"/>
                </a:cxn>
                <a:cxn ang="0">
                  <a:pos x="501" y="323"/>
                </a:cxn>
                <a:cxn ang="0">
                  <a:pos x="511" y="256"/>
                </a:cxn>
                <a:cxn ang="0">
                  <a:pos x="501" y="188"/>
                </a:cxn>
                <a:cxn ang="0">
                  <a:pos x="476" y="127"/>
                </a:cxn>
                <a:cxn ang="0">
                  <a:pos x="436" y="75"/>
                </a:cxn>
                <a:cxn ang="0">
                  <a:pos x="384" y="35"/>
                </a:cxn>
                <a:cxn ang="0">
                  <a:pos x="323" y="10"/>
                </a:cxn>
                <a:cxn ang="0">
                  <a:pos x="255" y="0"/>
                </a:cxn>
              </a:cxnLst>
              <a:rect l="0" t="0" r="r" b="b"/>
              <a:pathLst>
                <a:path w="511" h="511">
                  <a:moveTo>
                    <a:pt x="255" y="0"/>
                  </a:moveTo>
                  <a:lnTo>
                    <a:pt x="188" y="10"/>
                  </a:lnTo>
                  <a:lnTo>
                    <a:pt x="127" y="35"/>
                  </a:lnTo>
                  <a:lnTo>
                    <a:pt x="75" y="75"/>
                  </a:lnTo>
                  <a:lnTo>
                    <a:pt x="35" y="127"/>
                  </a:lnTo>
                  <a:lnTo>
                    <a:pt x="9" y="188"/>
                  </a:lnTo>
                  <a:lnTo>
                    <a:pt x="0" y="256"/>
                  </a:lnTo>
                  <a:lnTo>
                    <a:pt x="9" y="323"/>
                  </a:lnTo>
                  <a:lnTo>
                    <a:pt x="35" y="384"/>
                  </a:lnTo>
                  <a:lnTo>
                    <a:pt x="75" y="436"/>
                  </a:lnTo>
                  <a:lnTo>
                    <a:pt x="127" y="476"/>
                  </a:lnTo>
                  <a:lnTo>
                    <a:pt x="188" y="502"/>
                  </a:lnTo>
                  <a:lnTo>
                    <a:pt x="255" y="511"/>
                  </a:lnTo>
                  <a:lnTo>
                    <a:pt x="323" y="502"/>
                  </a:lnTo>
                  <a:lnTo>
                    <a:pt x="384" y="476"/>
                  </a:lnTo>
                  <a:lnTo>
                    <a:pt x="436" y="436"/>
                  </a:lnTo>
                  <a:lnTo>
                    <a:pt x="476" y="384"/>
                  </a:lnTo>
                  <a:lnTo>
                    <a:pt x="501" y="323"/>
                  </a:lnTo>
                  <a:lnTo>
                    <a:pt x="511" y="256"/>
                  </a:lnTo>
                  <a:lnTo>
                    <a:pt x="501" y="188"/>
                  </a:lnTo>
                  <a:lnTo>
                    <a:pt x="476" y="127"/>
                  </a:lnTo>
                  <a:lnTo>
                    <a:pt x="436" y="75"/>
                  </a:lnTo>
                  <a:lnTo>
                    <a:pt x="384" y="35"/>
                  </a:lnTo>
                  <a:lnTo>
                    <a:pt x="323" y="10"/>
                  </a:lnTo>
                  <a:lnTo>
                    <a:pt x="255"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8685" name="Picture 13"/>
            <p:cNvPicPr>
              <a:picLocks noChangeAspect="1" noChangeArrowheads="1"/>
            </p:cNvPicPr>
            <p:nvPr/>
          </p:nvPicPr>
          <p:blipFill>
            <a:blip r:embed="rId11" cstate="print"/>
            <a:srcRect/>
            <a:stretch>
              <a:fillRect/>
            </a:stretch>
          </p:blipFill>
          <p:spPr bwMode="auto">
            <a:xfrm>
              <a:off x="8863" y="375"/>
              <a:ext cx="154" cy="350"/>
            </a:xfrm>
            <a:prstGeom prst="rect">
              <a:avLst/>
            </a:prstGeom>
            <a:noFill/>
          </p:spPr>
        </p:pic>
        <p:sp>
          <p:nvSpPr>
            <p:cNvPr id="28686" name="Text Box 14"/>
            <p:cNvSpPr txBox="1">
              <a:spLocks noChangeArrowheads="1"/>
            </p:cNvSpPr>
            <p:nvPr/>
          </p:nvSpPr>
          <p:spPr bwMode="auto">
            <a:xfrm>
              <a:off x="1570" y="2421"/>
              <a:ext cx="6973" cy="1028"/>
            </a:xfrm>
            <a:prstGeom prst="rect">
              <a:avLst/>
            </a:prstGeom>
            <a:solidFill>
              <a:srgbClr val="FFFFFF"/>
            </a:solidFill>
            <a:ln w="6350">
              <a:solidFill>
                <a:srgbClr val="A49677"/>
              </a:solidFill>
              <a:miter lim="800000"/>
              <a:headEnd/>
              <a:tailEnd/>
            </a:ln>
          </p:spPr>
          <p:txBody>
            <a:bodyPr vert="horz" wrap="square" lIns="0" tIns="0" rIns="0" bIns="0" numCol="1" anchor="t" anchorCtr="0" compatLnSpc="1">
              <a:prstTxWarp prst="textNoShape">
                <a:avLst/>
              </a:prstTxWarp>
            </a:bodyPr>
            <a:lstStyle/>
            <a:p>
              <a:pPr marL="457200" marR="227013" lvl="1" indent="0" algn="ctr" defTabSz="914400" rtl="0" eaLnBrk="1" fontAlgn="base" latinLnBrk="0" hangingPunct="1">
                <a:lnSpc>
                  <a:spcPct val="100000"/>
                </a:lnSpc>
                <a:spcBef>
                  <a:spcPts val="150"/>
                </a:spcBef>
                <a:spcAft>
                  <a:spcPts val="1000"/>
                </a:spcAft>
                <a:buClrTx/>
                <a:buSzTx/>
                <a:buFontTx/>
                <a:buNone/>
                <a:tabLst/>
              </a:pP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Сөз дәлдігі сөйлеу тіліне</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 де </a:t>
              </a: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қатысты</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 </a:t>
              </a:r>
            </a:p>
            <a:p>
              <a:pPr marL="457200" marR="227013" lvl="1" indent="0" algn="ctr" defTabSz="914400" rtl="0" eaLnBrk="1" fontAlgn="base" latinLnBrk="0" hangingPunct="1">
                <a:lnSpc>
                  <a:spcPct val="100000"/>
                </a:lnSpc>
                <a:spcBef>
                  <a:spcPts val="150"/>
                </a:spcBef>
                <a:spcAft>
                  <a:spcPts val="1000"/>
                </a:spcAft>
                <a:buClrTx/>
                <a:buSzTx/>
                <a:buFontTx/>
                <a:buNone/>
                <a:tabLst/>
              </a:pP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Мысалы</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1" u="none" strike="noStrike" cap="none" normalizeH="0" baseline="0" dirty="0" err="1" smtClean="0">
                  <a:ln>
                    <a:noFill/>
                  </a:ln>
                  <a:solidFill>
                    <a:srgbClr val="231F20"/>
                  </a:solidFill>
                  <a:effectLst/>
                  <a:latin typeface="Times New Roman" pitchFamily="18" charset="0"/>
                  <a:cs typeface="Times New Roman" pitchFamily="18" charset="0"/>
                </a:rPr>
                <a:t>университет-ті</a:t>
              </a:r>
              <a:r>
                <a:rPr kumimoji="0" lang="ru-RU" b="1" i="1"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1" u="none" strike="noStrike" cap="none" normalizeH="0" baseline="0" dirty="0" err="1" smtClean="0">
                  <a:ln>
                    <a:noFill/>
                  </a:ln>
                  <a:solidFill>
                    <a:srgbClr val="231F20"/>
                  </a:solidFill>
                  <a:effectLst/>
                  <a:latin typeface="Times New Roman" pitchFamily="18" charset="0"/>
                  <a:cs typeface="Times New Roman" pitchFamily="18" charset="0"/>
                </a:rPr>
                <a:t>қызыл дипломмен</a:t>
              </a:r>
              <a:r>
                <a:rPr kumimoji="0" lang="ru-RU" b="1" i="1"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1" u="none" strike="noStrike" cap="none" normalizeH="0" baseline="0" dirty="0" err="1" smtClean="0">
                  <a:ln>
                    <a:noFill/>
                  </a:ln>
                  <a:solidFill>
                    <a:srgbClr val="231F20"/>
                  </a:solidFill>
                  <a:effectLst/>
                  <a:latin typeface="Times New Roman" pitchFamily="18" charset="0"/>
                  <a:cs typeface="Times New Roman" pitchFamily="18" charset="0"/>
                </a:rPr>
                <a:t>бітірді</a:t>
              </a:r>
              <a:r>
                <a:rPr kumimoji="0" lang="ru-RU" b="1" i="1"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(дұрысы: </a:t>
              </a:r>
              <a:r>
                <a:rPr kumimoji="0" lang="ru-RU" b="1" i="1" u="none" strike="noStrike" cap="none" normalizeH="0" baseline="0" dirty="0" err="1" smtClean="0">
                  <a:ln>
                    <a:noFill/>
                  </a:ln>
                  <a:solidFill>
                    <a:srgbClr val="231F20"/>
                  </a:solidFill>
                  <a:effectLst/>
                  <a:latin typeface="Times New Roman" pitchFamily="18" charset="0"/>
                  <a:cs typeface="Times New Roman" pitchFamily="18" charset="0"/>
                </a:rPr>
                <a:t>университетті</a:t>
              </a:r>
              <a:r>
                <a:rPr kumimoji="0" lang="ru-RU" b="1" i="1"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1" u="none" strike="noStrike" cap="none" normalizeH="0" baseline="0" dirty="0" err="1" smtClean="0">
                  <a:ln>
                    <a:noFill/>
                  </a:ln>
                  <a:solidFill>
                    <a:srgbClr val="231F20"/>
                  </a:solidFill>
                  <a:effectLst/>
                  <a:latin typeface="Times New Roman" pitchFamily="18" charset="0"/>
                  <a:cs typeface="Times New Roman" pitchFamily="18" charset="0"/>
                </a:rPr>
                <a:t>үздік дипломмен</a:t>
              </a:r>
              <a:r>
                <a:rPr kumimoji="0" lang="ru-RU" b="1" i="1"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1" u="none" strike="noStrike" cap="none" normalizeH="0" baseline="0" dirty="0" err="1" smtClean="0">
                  <a:ln>
                    <a:noFill/>
                  </a:ln>
                  <a:solidFill>
                    <a:srgbClr val="231F20"/>
                  </a:solidFill>
                  <a:effectLst/>
                  <a:latin typeface="Times New Roman" pitchFamily="18" charset="0"/>
                  <a:cs typeface="Times New Roman" pitchFamily="18" charset="0"/>
                </a:rPr>
                <a:t>бітірді</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a:t>
              </a:r>
              <a:r>
                <a:rPr kumimoji="0" lang="ru-RU" b="1" i="1"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1" u="none" strike="noStrike" cap="none" normalizeH="0" baseline="0" dirty="0" err="1" smtClean="0">
                  <a:ln>
                    <a:noFill/>
                  </a:ln>
                  <a:solidFill>
                    <a:srgbClr val="231F20"/>
                  </a:solidFill>
                  <a:effectLst/>
                  <a:latin typeface="Times New Roman" pitchFamily="18" charset="0"/>
                  <a:cs typeface="Times New Roman" pitchFamily="18" charset="0"/>
                </a:rPr>
                <a:t>емтиханнан</a:t>
              </a:r>
              <a:r>
                <a:rPr kumimoji="0" lang="ru-RU" b="1" i="1" u="none" strike="noStrike" cap="none" normalizeH="0" baseline="0" dirty="0" smtClean="0">
                  <a:ln>
                    <a:noFill/>
                  </a:ln>
                  <a:solidFill>
                    <a:srgbClr val="231F20"/>
                  </a:solidFill>
                  <a:effectLst/>
                  <a:latin typeface="Times New Roman" pitchFamily="18" charset="0"/>
                  <a:cs typeface="Times New Roman" pitchFamily="18" charset="0"/>
                </a:rPr>
                <a:t> бес </a:t>
              </a:r>
              <a:r>
                <a:rPr kumimoji="0" lang="ru-RU" b="1" i="1" u="none" strike="noStrike" cap="none" normalizeH="0" baseline="0" dirty="0" err="1" smtClean="0">
                  <a:ln>
                    <a:noFill/>
                  </a:ln>
                  <a:solidFill>
                    <a:srgbClr val="231F20"/>
                  </a:solidFill>
                  <a:effectLst/>
                  <a:latin typeface="Times New Roman" pitchFamily="18" charset="0"/>
                  <a:cs typeface="Times New Roman" pitchFamily="18" charset="0"/>
                </a:rPr>
                <a:t>алды</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a:t>
              </a: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дұрысы</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1" u="none" strike="noStrike" cap="none" normalizeH="0" baseline="0" dirty="0" err="1" smtClean="0">
                  <a:ln>
                    <a:noFill/>
                  </a:ln>
                  <a:solidFill>
                    <a:srgbClr val="231F20"/>
                  </a:solidFill>
                  <a:effectLst/>
                  <a:latin typeface="Times New Roman" pitchFamily="18" charset="0"/>
                  <a:cs typeface="Times New Roman" pitchFamily="18" charset="0"/>
                </a:rPr>
                <a:t>емтиханнан</a:t>
              </a:r>
              <a:r>
                <a:rPr kumimoji="0" lang="ru-RU" b="1" i="1"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1" u="none" strike="noStrike" cap="none" normalizeH="0" baseline="0" dirty="0" err="1" smtClean="0">
                  <a:ln>
                    <a:noFill/>
                  </a:ln>
                  <a:solidFill>
                    <a:srgbClr val="231F20"/>
                  </a:solidFill>
                  <a:effectLst/>
                  <a:latin typeface="Times New Roman" pitchFamily="18" charset="0"/>
                  <a:cs typeface="Times New Roman" pitchFamily="18" charset="0"/>
                </a:rPr>
                <a:t>үздік баға алды</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a:t>
              </a:r>
              <a:endParaRPr kumimoji="0" lang="ru-RU"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87" name="Text Box 15"/>
            <p:cNvSpPr txBox="1">
              <a:spLocks noChangeArrowheads="1"/>
            </p:cNvSpPr>
            <p:nvPr/>
          </p:nvSpPr>
          <p:spPr bwMode="auto">
            <a:xfrm>
              <a:off x="1497" y="1466"/>
              <a:ext cx="7336" cy="548"/>
            </a:xfrm>
            <a:prstGeom prst="rect">
              <a:avLst/>
            </a:prstGeom>
            <a:solidFill>
              <a:srgbClr val="FFFFFF"/>
            </a:solidFill>
            <a:ln w="6350">
              <a:solidFill>
                <a:srgbClr val="A49677"/>
              </a:solidFill>
              <a:miter lim="800000"/>
              <a:headEnd/>
              <a:tailEnd/>
            </a:ln>
          </p:spPr>
          <p:txBody>
            <a:bodyPr vert="horz" wrap="square" lIns="0" tIns="0" rIns="0" bIns="0" numCol="1" anchor="t" anchorCtr="0" compatLnSpc="1">
              <a:prstTxWarp prst="textNoShape">
                <a:avLst/>
              </a:prstTxWarp>
            </a:bodyPr>
            <a:lstStyle/>
            <a:p>
              <a:pPr marL="457200" marR="654050" lvl="1" indent="0" algn="l" defTabSz="914400" rtl="0" eaLnBrk="1" fontAlgn="base" latinLnBrk="0" hangingPunct="1">
                <a:lnSpc>
                  <a:spcPct val="100000"/>
                </a:lnSpc>
                <a:spcBef>
                  <a:spcPts val="150"/>
                </a:spcBef>
                <a:spcAft>
                  <a:spcPts val="1000"/>
                </a:spcAft>
                <a:buClrTx/>
                <a:buSzTx/>
                <a:buFontTx/>
                <a:buNone/>
                <a:tabLst/>
              </a:pP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Әдеби тіл</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стильдерінің (көркем әдебиет, </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публицистика, </a:t>
              </a: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ғылыми </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стиль, </a:t>
              </a: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ресми</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 стиль) </a:t>
              </a: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бәріне бірдей</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 </a:t>
              </a:r>
              <a:r>
                <a:rPr kumimoji="0" lang="ru-RU" b="1" i="0" u="none" strike="noStrike" cap="none" normalizeH="0" baseline="0" dirty="0" err="1" smtClean="0">
                  <a:ln>
                    <a:noFill/>
                  </a:ln>
                  <a:solidFill>
                    <a:srgbClr val="231F20"/>
                  </a:solidFill>
                  <a:effectLst/>
                  <a:latin typeface="Times New Roman" pitchFamily="18" charset="0"/>
                  <a:cs typeface="Times New Roman" pitchFamily="18" charset="0"/>
                </a:rPr>
                <a:t>қажетті </a:t>
              </a:r>
              <a:r>
                <a:rPr kumimoji="0" lang="ru-RU" b="1" i="0" u="none" strike="noStrike" cap="none" normalizeH="0" baseline="0" dirty="0" smtClean="0">
                  <a:ln>
                    <a:noFill/>
                  </a:ln>
                  <a:solidFill>
                    <a:srgbClr val="231F20"/>
                  </a:solidFill>
                  <a:effectLst/>
                  <a:latin typeface="Times New Roman" pitchFamily="18" charset="0"/>
                  <a:cs typeface="Times New Roman" pitchFamily="18" charset="0"/>
                </a:rPr>
                <a:t>сапа</a:t>
              </a:r>
              <a:endParaRPr kumimoji="0" lang="ru-RU"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88" name="Text Box 16"/>
            <p:cNvSpPr txBox="1">
              <a:spLocks noChangeArrowheads="1"/>
            </p:cNvSpPr>
            <p:nvPr/>
          </p:nvSpPr>
          <p:spPr bwMode="auto">
            <a:xfrm>
              <a:off x="2000" y="752"/>
              <a:ext cx="6227" cy="308"/>
            </a:xfrm>
            <a:prstGeom prst="rect">
              <a:avLst/>
            </a:prstGeom>
            <a:solidFill>
              <a:srgbClr val="FFFFFF"/>
            </a:solidFill>
            <a:ln w="6350">
              <a:solidFill>
                <a:srgbClr val="A49677"/>
              </a:solidFill>
              <a:miter lim="800000"/>
              <a:headEnd/>
              <a:tailEnd/>
            </a:ln>
          </p:spPr>
          <p:txBody>
            <a:bodyPr vert="horz" wrap="square" lIns="0" tIns="0" rIns="0" bIns="0" numCol="1" anchor="t" anchorCtr="0" compatLnSpc="1">
              <a:prstTxWarp prst="textNoShape">
                <a:avLst/>
              </a:prstTxWarp>
            </a:bodyPr>
            <a:lstStyle/>
            <a:p>
              <a:pPr marL="457200" marR="227013" lvl="1" indent="0" algn="ctr" defTabSz="914400" rtl="0" eaLnBrk="1" fontAlgn="base" latinLnBrk="0" hangingPunct="1">
                <a:lnSpc>
                  <a:spcPct val="100000"/>
                </a:lnSpc>
                <a:spcBef>
                  <a:spcPts val="150"/>
                </a:spcBef>
                <a:spcAft>
                  <a:spcPts val="1000"/>
                </a:spcAft>
                <a:buClrTx/>
                <a:buSzTx/>
                <a:buFontTx/>
                <a:buNone/>
                <a:tabLst/>
              </a:pPr>
              <a:r>
                <a:rPr kumimoji="0" lang="ru-RU" sz="3200" b="1" i="0" u="none" strike="noStrike" cap="none" normalizeH="0" baseline="0" dirty="0" err="1" smtClean="0">
                  <a:ln>
                    <a:noFill/>
                  </a:ln>
                  <a:solidFill>
                    <a:srgbClr val="0033CC"/>
                  </a:solidFill>
                  <a:effectLst/>
                  <a:latin typeface="Times New Roman" pitchFamily="18" charset="0"/>
                  <a:cs typeface="Times New Roman" pitchFamily="18" charset="0"/>
                </a:rPr>
                <a:t>Сөз дәлдігі</a:t>
              </a:r>
              <a:endParaRPr kumimoji="0" lang="ru-RU" sz="6000" b="0" i="0" u="none" strike="noStrike" cap="none" normalizeH="0" baseline="0" dirty="0" smtClean="0">
                <a:ln>
                  <a:noFill/>
                </a:ln>
                <a:solidFill>
                  <a:srgbClr val="0033CC"/>
                </a:solidFill>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8352928" cy="1008113"/>
          </a:xfrm>
        </p:spPr>
        <p:txBody>
          <a:bodyPr>
            <a:normAutofit/>
          </a:bodyPr>
          <a:lstStyle/>
          <a:p>
            <a:pPr algn="ctr"/>
            <a:r>
              <a:rPr lang="kk-KZ" sz="6000" b="1" dirty="0" smtClean="0">
                <a:solidFill>
                  <a:srgbClr val="FF0000"/>
                </a:solidFill>
                <a:latin typeface="Times New Roman" pitchFamily="18" charset="0"/>
                <a:cs typeface="Times New Roman" pitchFamily="18" charset="0"/>
              </a:rPr>
              <a:t>Сөз дәлдігі </a:t>
            </a:r>
            <a:endParaRPr lang="ru-RU" sz="6000" b="1" dirty="0">
              <a:solidFill>
                <a:srgbClr val="FF0000"/>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524328" y="404664"/>
            <a:ext cx="1454094" cy="1080120"/>
          </a:xfrm>
          <a:prstGeom prst="rect">
            <a:avLst/>
          </a:prstGeom>
          <a:noFill/>
        </p:spPr>
      </p:pic>
      <p:sp>
        <p:nvSpPr>
          <p:cNvPr id="10" name="Rectangle 2"/>
          <p:cNvSpPr>
            <a:spLocks noChangeArrowheads="1"/>
          </p:cNvSpPr>
          <p:nvPr/>
        </p:nvSpPr>
        <p:spPr bwMode="auto">
          <a:xfrm>
            <a:off x="683568" y="3131386"/>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188640"/>
            <a:ext cx="1584176" cy="1267851"/>
          </a:xfrm>
          <a:prstGeom prst="rect">
            <a:avLst/>
          </a:prstGeom>
          <a:noFill/>
        </p:spPr>
      </p:pic>
      <p:sp>
        <p:nvSpPr>
          <p:cNvPr id="29699" name="Rectangle 3"/>
          <p:cNvSpPr>
            <a:spLocks noChangeArrowheads="1"/>
          </p:cNvSpPr>
          <p:nvPr/>
        </p:nvSpPr>
        <p:spPr bwMode="auto">
          <a:xfrm>
            <a:off x="539552" y="1628800"/>
            <a:ext cx="7848872" cy="4569401"/>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Ойдың айқындылығы сөз қолданыстағы дәлдікпен тығыз байланысты. Сөз қолданыстағы дәлдік сөйлеушінің тақырыпты қаншалықты меңгергендігімен, ойлау жүйесінің тереңдігімен, қазақ әдеби тілінің байлығы мен нормасын жетік білуімен өлшенеді. Сөз мағыналарын жақсы білген адам сөзді орнымен жұмсай алады. Сөйлеуші сөздердің табиғи мүмкіншіліктерін – тура мағынасын, көп мағыналылығын, синонимдік, антонимдік, оимонимдік қасиеттерін кең түрде пайдаланумен бірге, сөздерді ауыспалы мағынада, тұрақты тіркестер мен мақал-мәтелдерді  орнын  тауып қолдана білгені жөн.</a:t>
            </a:r>
            <a:endParaRPr kumimoji="0" lang="kk-KZ" sz="40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260648"/>
            <a:ext cx="5328592" cy="1008113"/>
          </a:xfrm>
        </p:spPr>
        <p:txBody>
          <a:bodyPr>
            <a:normAutofit/>
          </a:bodyPr>
          <a:lstStyle/>
          <a:p>
            <a:r>
              <a:rPr lang="kk-KZ" sz="6000" dirty="0" smtClean="0">
                <a:solidFill>
                  <a:srgbClr val="C00000"/>
                </a:solidFill>
                <a:latin typeface="Times New Roman" pitchFamily="18" charset="0"/>
                <a:cs typeface="Times New Roman" pitchFamily="18" charset="0"/>
              </a:rPr>
              <a:t>І тапсырма</a:t>
            </a:r>
            <a:endParaRPr lang="ru-RU" sz="6000" dirty="0">
              <a:solidFill>
                <a:srgbClr val="C00000"/>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452320" y="260648"/>
            <a:ext cx="1454094" cy="1080120"/>
          </a:xfrm>
          <a:prstGeom prst="rect">
            <a:avLst/>
          </a:prstGeom>
          <a:noFill/>
        </p:spPr>
      </p:pic>
      <p:sp>
        <p:nvSpPr>
          <p:cNvPr id="10" name="Rectangle 2"/>
          <p:cNvSpPr>
            <a:spLocks noChangeArrowheads="1"/>
          </p:cNvSpPr>
          <p:nvPr/>
        </p:nvSpPr>
        <p:spPr bwMode="auto">
          <a:xfrm>
            <a:off x="683568" y="3131386"/>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188640"/>
            <a:ext cx="1584176" cy="1267851"/>
          </a:xfrm>
          <a:prstGeom prst="rect">
            <a:avLst/>
          </a:prstGeom>
          <a:noFill/>
        </p:spPr>
      </p:pic>
      <p:sp>
        <p:nvSpPr>
          <p:cNvPr id="33793" name="Rectangle 1"/>
          <p:cNvSpPr>
            <a:spLocks noChangeArrowheads="1"/>
          </p:cNvSpPr>
          <p:nvPr/>
        </p:nvSpPr>
        <p:spPr bwMode="auto">
          <a:xfrm>
            <a:off x="395536" y="1484784"/>
            <a:ext cx="7958076" cy="52322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0033CC"/>
                </a:solidFill>
                <a:effectLst/>
                <a:latin typeface="Times New Roman" pitchFamily="18" charset="0"/>
                <a:ea typeface="Times New Roman" pitchFamily="18" charset="0"/>
                <a:cs typeface="Times New Roman" pitchFamily="18" charset="0"/>
              </a:rPr>
              <a:t>Берілген суреттерге қарап, 5 жолды өлең құрау. </a:t>
            </a:r>
            <a:endParaRPr kumimoji="0" lang="kk-KZ" sz="4400" b="1" i="0" u="none" strike="noStrike" cap="none" normalizeH="0" baseline="0" dirty="0" smtClean="0">
              <a:ln>
                <a:noFill/>
              </a:ln>
              <a:solidFill>
                <a:srgbClr val="0033CC"/>
              </a:solidFill>
              <a:effectLst/>
              <a:latin typeface="Times New Roman" pitchFamily="18" charset="0"/>
              <a:cs typeface="Times New Roman" pitchFamily="18" charset="0"/>
            </a:endParaRPr>
          </a:p>
        </p:txBody>
      </p:sp>
      <p:pic>
        <p:nvPicPr>
          <p:cNvPr id="9" name="Рисунок 8"/>
          <p:cNvPicPr/>
          <p:nvPr/>
        </p:nvPicPr>
        <p:blipFill>
          <a:blip r:embed="rId4" cstate="print"/>
          <a:srcRect/>
          <a:stretch>
            <a:fillRect/>
          </a:stretch>
        </p:blipFill>
        <p:spPr bwMode="auto">
          <a:xfrm>
            <a:off x="539552" y="2276872"/>
            <a:ext cx="7992888"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260649"/>
            <a:ext cx="5328592" cy="648071"/>
          </a:xfrm>
        </p:spPr>
        <p:txBody>
          <a:bodyPr>
            <a:normAutofit fontScale="90000"/>
          </a:bodyPr>
          <a:lstStyle/>
          <a:p>
            <a:r>
              <a:rPr lang="kk-KZ" sz="6000" dirty="0" smtClean="0">
                <a:solidFill>
                  <a:srgbClr val="C00000"/>
                </a:solidFill>
                <a:latin typeface="Times New Roman" pitchFamily="18" charset="0"/>
                <a:cs typeface="Times New Roman" pitchFamily="18" charset="0"/>
              </a:rPr>
              <a:t>ІІ тапсырма</a:t>
            </a:r>
            <a:endParaRPr lang="ru-RU" sz="6000" dirty="0">
              <a:solidFill>
                <a:srgbClr val="C00000"/>
              </a:solidFill>
              <a:latin typeface="Times New Roman" pitchFamily="18" charset="0"/>
              <a:cs typeface="Times New Roman" pitchFamily="18" charset="0"/>
            </a:endParaRPr>
          </a:p>
        </p:txBody>
      </p:sp>
      <p:sp>
        <p:nvSpPr>
          <p:cNvPr id="10" name="Rectangle 2"/>
          <p:cNvSpPr>
            <a:spLocks noChangeArrowheads="1"/>
          </p:cNvSpPr>
          <p:nvPr/>
        </p:nvSpPr>
        <p:spPr bwMode="auto">
          <a:xfrm>
            <a:off x="683568" y="3131386"/>
            <a:ext cx="6328721"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3" name="Rectangle 1"/>
          <p:cNvSpPr>
            <a:spLocks noChangeArrowheads="1"/>
          </p:cNvSpPr>
          <p:nvPr/>
        </p:nvSpPr>
        <p:spPr bwMode="auto">
          <a:xfrm>
            <a:off x="395536" y="698358"/>
            <a:ext cx="8496944" cy="13849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kk-KZ" sz="2800" b="1" dirty="0" smtClean="0">
                <a:solidFill>
                  <a:srgbClr val="0033CC"/>
                </a:solidFill>
                <a:latin typeface="Times New Roman" pitchFamily="18" charset="0"/>
                <a:cs typeface="Times New Roman" pitchFamily="18" charset="0"/>
              </a:rPr>
              <a:t>«Даналық сөзден дән ізде» .</a:t>
            </a:r>
            <a:endParaRPr lang="ru-RU" sz="2800" dirty="0" smtClean="0">
              <a:solidFill>
                <a:srgbClr val="0033CC"/>
              </a:solidFill>
              <a:latin typeface="Times New Roman" pitchFamily="18" charset="0"/>
              <a:cs typeface="Times New Roman" pitchFamily="18" charset="0"/>
            </a:endParaRPr>
          </a:p>
          <a:p>
            <a:pPr algn="ctr"/>
            <a:r>
              <a:rPr lang="kk-KZ" sz="2800" b="1" dirty="0" smtClean="0">
                <a:solidFill>
                  <a:srgbClr val="0033CC"/>
                </a:solidFill>
                <a:latin typeface="Times New Roman" pitchFamily="18" charset="0"/>
                <a:cs typeface="Times New Roman" pitchFamily="18" charset="0"/>
              </a:rPr>
              <a:t> Қазіргі шешендік үлгілерінде қолданылған фразеологизмдердің сыңарын тауып жазу</a:t>
            </a:r>
            <a:endParaRPr lang="ru-RU" sz="2800" dirty="0">
              <a:solidFill>
                <a:srgbClr val="0033CC"/>
              </a:solidFill>
              <a:latin typeface="Times New Roman" pitchFamily="18" charset="0"/>
              <a:cs typeface="Times New Roman" pitchFamily="18" charset="0"/>
            </a:endParaRPr>
          </a:p>
        </p:txBody>
      </p:sp>
      <p:pic>
        <p:nvPicPr>
          <p:cNvPr id="8" name="Picture 4" descr="Балалар шығармашылығы | Білім айнасы газеті"/>
          <p:cNvPicPr>
            <a:picLocks noChangeAspect="1" noChangeArrowheads="1"/>
          </p:cNvPicPr>
          <p:nvPr/>
        </p:nvPicPr>
        <p:blipFill>
          <a:blip r:embed="rId2" cstate="print"/>
          <a:srcRect/>
          <a:stretch>
            <a:fillRect/>
          </a:stretch>
        </p:blipFill>
        <p:spPr bwMode="auto">
          <a:xfrm>
            <a:off x="7380312" y="207160"/>
            <a:ext cx="1526102" cy="1133608"/>
          </a:xfrm>
          <a:prstGeom prst="rect">
            <a:avLst/>
          </a:prstGeom>
          <a:noFill/>
        </p:spPr>
      </p:pic>
      <p:pic>
        <p:nvPicPr>
          <p:cNvPr id="14" name="Picture 2" descr="Жастардың тіл туралы айтары бар | | Ortalyq.kz"/>
          <p:cNvPicPr>
            <a:picLocks noChangeAspect="1" noChangeArrowheads="1"/>
          </p:cNvPicPr>
          <p:nvPr/>
        </p:nvPicPr>
        <p:blipFill>
          <a:blip r:embed="rId3" cstate="print"/>
          <a:srcRect/>
          <a:stretch>
            <a:fillRect/>
          </a:stretch>
        </p:blipFill>
        <p:spPr bwMode="auto">
          <a:xfrm>
            <a:off x="251520" y="188641"/>
            <a:ext cx="1224136" cy="979703"/>
          </a:xfrm>
          <a:prstGeom prst="rect">
            <a:avLst/>
          </a:prstGeom>
          <a:noFill/>
        </p:spPr>
      </p:pic>
      <p:sp>
        <p:nvSpPr>
          <p:cNvPr id="34817" name="Rectangle 1"/>
          <p:cNvSpPr>
            <a:spLocks noChangeArrowheads="1"/>
          </p:cNvSpPr>
          <p:nvPr/>
        </p:nvSpPr>
        <p:spPr bwMode="auto">
          <a:xfrm>
            <a:off x="179512" y="2091164"/>
            <a:ext cx="8640960" cy="4678204"/>
          </a:xfrm>
          <a:prstGeom prst="rect">
            <a:avLst/>
          </a:prstGeom>
          <a:solidFill>
            <a:srgbClr val="FFFF9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Талайға дейін естерін жиып,... жаба алмайды.</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Алайда ондай адамдар өзі сенетін мұраттарды көздің... қалуға тырысқандарымен, қорғап қала алмады.</a:t>
            </a:r>
            <a:b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Ештеңеге де құлақ... саясаты батыстың тарапынан «социализмді етектен..., былай лақтырып тастау» саясатын туғызды.</a:t>
            </a:r>
            <a:b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4.Алайда тарих дариясының жағасында алыстан көз..., құр бақылап отырғаннан да ештеңе бітпейді.</a:t>
            </a:r>
            <a:b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 Ондай даңғойлар әбден уланып біткен Семей жерін көрмейді. Қарадай қыршынынан ….. жатқан жазықсыз жандардың тауқыметін түсінбейді.</a:t>
            </a:r>
            <a:b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6. Анық стратегия мен айқын мақсаттар керек. Басты мақсат тайға …. айқын көрініп тұруы қажет.</a:t>
            </a:r>
            <a:b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7. Ол мәселені шешуге бастапқы кезде Қазақстанның мемлекеттік басқару жүйесінің барлық органдары ат …..</a:t>
            </a:r>
            <a:b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kk-KZ"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8. Бір ғасыр бойы халықты ашса ….. ұстаған өктемдік үрдістің алдындағы қорқыныш алғаш рет еңсерілді.</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TotalTime>
  <Words>823</Words>
  <Application>Microsoft Office PowerPoint</Application>
  <PresentationFormat>Экран (4:3)</PresentationFormat>
  <Paragraphs>93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Открытая</vt:lpstr>
      <vt:lpstr>Индустрияландыру ұлттық өндіріс. Сөз мәдениеті бөлімі</vt:lpstr>
      <vt:lpstr>Үй тапсырмасы:</vt:lpstr>
      <vt:lpstr>Қызығушылықты ояту</vt:lpstr>
      <vt:lpstr>Жаңа сабақ</vt:lpstr>
      <vt:lpstr>Мағынаны тану </vt:lpstr>
      <vt:lpstr>Сөз дәлдігі </vt:lpstr>
      <vt:lpstr>Сөз дәлдігі </vt:lpstr>
      <vt:lpstr>І тапсырма</vt:lpstr>
      <vt:lpstr>ІІ тапсырма</vt:lpstr>
      <vt:lpstr>ІІІ тапсырма</vt:lpstr>
      <vt:lpstr>ІІІ тапсырма</vt:lpstr>
      <vt:lpstr>ІІІ тапсырма</vt:lpstr>
      <vt:lpstr>ІҮ тапсырма</vt:lpstr>
      <vt:lpstr>ПЫСЫҚТАУ </vt:lpstr>
      <vt:lpstr>ҮЙГЕ ТАПСЫРМА </vt:lpstr>
      <vt:lpstr>РЕФЛЕКСИЯ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Индустрияландыру ұлттық өндіріс. Сөз мәдениеті бөлімі</dc:title>
  <dc:creator>comp1</dc:creator>
  <cp:lastModifiedBy>user</cp:lastModifiedBy>
  <cp:revision>2</cp:revision>
  <dcterms:created xsi:type="dcterms:W3CDTF">2021-10-24T15:08:03Z</dcterms:created>
  <dcterms:modified xsi:type="dcterms:W3CDTF">2021-10-25T06:40:22Z</dcterms:modified>
</cp:coreProperties>
</file>