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70" r:id="rId4"/>
    <p:sldId id="268" r:id="rId5"/>
    <p:sldId id="272" r:id="rId6"/>
    <p:sldId id="273" r:id="rId7"/>
    <p:sldId id="271" r:id="rId8"/>
    <p:sldId id="262" r:id="rId9"/>
    <p:sldId id="264" r:id="rId10"/>
    <p:sldId id="266" r:id="rId11"/>
    <p:sldId id="267" r:id="rId12"/>
    <p:sldId id="261" r:id="rId13"/>
    <p:sldId id="265" r:id="rId14"/>
    <p:sldId id="274" r:id="rId15"/>
    <p:sldId id="275" r:id="rId16"/>
    <p:sldId id="276" r:id="rId17"/>
    <p:sldId id="277"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18" autoAdjust="0"/>
    <p:restoredTop sz="94673" autoAdjust="0"/>
  </p:normalViewPr>
  <p:slideViewPr>
    <p:cSldViewPr>
      <p:cViewPr>
        <p:scale>
          <a:sx n="86" d="100"/>
          <a:sy n="86" d="100"/>
        </p:scale>
        <p:origin x="-1354" y="-2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3" name="Прямоугольник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Прямоугольник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Прямоугольник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Прямоугольник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Прямоугольник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Скругленный прямоугольник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Скругленный прямоугольник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Прямоугольник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6705600" y="4206240"/>
            <a:ext cx="960120" cy="457200"/>
          </a:xfrm>
        </p:spPr>
        <p:txBody>
          <a:bodyPr/>
          <a:lstStyle/>
          <a:p>
            <a:fld id="{5B106E36-FD25-4E2D-B0AA-010F637433A0}" type="datetimeFigureOut">
              <a:rPr lang="ru-RU" smtClean="0"/>
              <a:pPr/>
              <a:t>06.02.2020</a:t>
            </a:fld>
            <a:endParaRPr lang="ru-RU"/>
          </a:p>
        </p:txBody>
      </p:sp>
      <p:sp>
        <p:nvSpPr>
          <p:cNvPr id="17" name="Нижний колонтитул 16"/>
          <p:cNvSpPr>
            <a:spLocks noGrp="1"/>
          </p:cNvSpPr>
          <p:nvPr>
            <p:ph type="ftr" sz="quarter" idx="11"/>
          </p:nvPr>
        </p:nvSpPr>
        <p:spPr>
          <a:xfrm>
            <a:off x="5410200" y="4205288"/>
            <a:ext cx="1295400" cy="457200"/>
          </a:xfrm>
        </p:spPr>
        <p:txBody>
          <a:bodyPr/>
          <a:lstStyle/>
          <a:p>
            <a:endParaRPr lang="ru-RU"/>
          </a:p>
        </p:txBody>
      </p:sp>
      <p:sp>
        <p:nvSpPr>
          <p:cNvPr id="29" name="Номер слайда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06.02.2020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1143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143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06.02.2020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06.02.2020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06.02.2020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06.02.2020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143000"/>
            <a:ext cx="8382000" cy="1069848"/>
          </a:xfrm>
        </p:spPr>
        <p:txBody>
          <a:bodyPr anchor="ctr"/>
          <a:lstStyle>
            <a:lvl1pPr>
              <a:defRPr sz="4000" b="0" i="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Дата 25"/>
          <p:cNvSpPr>
            <a:spLocks noGrp="1"/>
          </p:cNvSpPr>
          <p:nvPr>
            <p:ph type="dt" sz="half" idx="10"/>
          </p:nvPr>
        </p:nvSpPr>
        <p:spPr/>
        <p:txBody>
          <a:bodyPr rtlCol="0"/>
          <a:lstStyle/>
          <a:p>
            <a:fld id="{5B106E36-FD25-4E2D-B0AA-010F637433A0}" type="datetimeFigureOut">
              <a:rPr lang="ru-RU" smtClean="0"/>
              <a:pPr/>
              <a:t>06.02.2020</a:t>
            </a:fld>
            <a:endParaRPr lang="ru-RU"/>
          </a:p>
        </p:txBody>
      </p:sp>
      <p:sp>
        <p:nvSpPr>
          <p:cNvPr id="27" name="Номер слайда 26"/>
          <p:cNvSpPr>
            <a:spLocks noGrp="1"/>
          </p:cNvSpPr>
          <p:nvPr>
            <p:ph type="sldNum" sz="quarter" idx="11"/>
          </p:nvPr>
        </p:nvSpPr>
        <p:spPr/>
        <p:txBody>
          <a:bodyPr rtlCol="0"/>
          <a:lstStyle/>
          <a:p>
            <a:fld id="{725C68B6-61C2-468F-89AB-4B9F7531AA68}" type="slidenum">
              <a:rPr lang="ru-RU" smtClean="0"/>
              <a:pPr/>
              <a:t>‹#›</a:t>
            </a:fld>
            <a:endParaRPr lang="ru-RU"/>
          </a:p>
        </p:txBody>
      </p:sp>
      <p:sp>
        <p:nvSpPr>
          <p:cNvPr id="28" name="Нижний колонтитул 27"/>
          <p:cNvSpPr>
            <a:spLocks noGrp="1"/>
          </p:cNvSpPr>
          <p:nvPr>
            <p:ph type="ftr" sz="quarter" idx="12"/>
          </p:nvPr>
        </p:nvSpPr>
        <p:spPr/>
        <p:txBody>
          <a:bodyPr rtlCol="0"/>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ru-RU" smtClean="0"/>
              <a:t>Образец заголовка</a:t>
            </a:r>
            <a:endParaRPr kumimoji="0" lang="en-US"/>
          </a:p>
        </p:txBody>
      </p:sp>
      <p:sp>
        <p:nvSpPr>
          <p:cNvPr id="3" name="Дата 2"/>
          <p:cNvSpPr>
            <a:spLocks noGrp="1"/>
          </p:cNvSpPr>
          <p:nvPr>
            <p:ph type="dt" sz="half" idx="10"/>
          </p:nvPr>
        </p:nvSpPr>
        <p:spPr>
          <a:xfrm>
            <a:off x="6583680" y="612648"/>
            <a:ext cx="957264" cy="457200"/>
          </a:xfrm>
        </p:spPr>
        <p:txBody>
          <a:bodyPr/>
          <a:lstStyle/>
          <a:p>
            <a:fld id="{5B106E36-FD25-4E2D-B0AA-010F637433A0}" type="datetimeFigureOut">
              <a:rPr lang="ru-RU" smtClean="0"/>
              <a:pPr/>
              <a:t>06.02.2020</a:t>
            </a:fld>
            <a:endParaRPr lang="ru-RU"/>
          </a:p>
        </p:txBody>
      </p:sp>
      <p:sp>
        <p:nvSpPr>
          <p:cNvPr id="4" name="Нижний колонтитул 3"/>
          <p:cNvSpPr>
            <a:spLocks noGrp="1"/>
          </p:cNvSpPr>
          <p:nvPr>
            <p:ph type="ftr" sz="quarter" idx="11"/>
          </p:nvPr>
        </p:nvSpPr>
        <p:spPr>
          <a:xfrm>
            <a:off x="5257800" y="612648"/>
            <a:ext cx="1325880" cy="457200"/>
          </a:xfrm>
        </p:spPr>
        <p:txBody>
          <a:bodyPr/>
          <a:lstStyle/>
          <a:p>
            <a:endParaRPr lang="ru-RU"/>
          </a:p>
        </p:txBody>
      </p:sp>
      <p:sp>
        <p:nvSpPr>
          <p:cNvPr id="5" name="Номер слайда 4"/>
          <p:cNvSpPr>
            <a:spLocks noGrp="1"/>
          </p:cNvSpPr>
          <p:nvPr>
            <p:ph type="sldNum" sz="quarter" idx="12"/>
          </p:nvPr>
        </p:nvSpPr>
        <p:spPr>
          <a:xfrm>
            <a:off x="8174736" y="2272"/>
            <a:ext cx="762000" cy="365760"/>
          </a:xfrm>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06.02.2020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53496" y="1101970"/>
            <a:ext cx="3383280" cy="877824"/>
          </a:xfrm>
        </p:spPr>
        <p:txBody>
          <a:bodyPr anchor="b"/>
          <a:lstStyle>
            <a:lvl1pPr algn="l">
              <a:buNone/>
              <a:defRPr sz="1800" b="1"/>
            </a:lvl1pPr>
          </a:lstStyle>
          <a:p>
            <a:r>
              <a:rPr kumimoji="0" lang="ru-RU" smtClean="0"/>
              <a:t>Образец заголовка</a:t>
            </a:r>
            <a:endParaRPr kumimoji="0" lang="en-US"/>
          </a:p>
        </p:txBody>
      </p:sp>
      <p:sp>
        <p:nvSpPr>
          <p:cNvPr id="3" name="Текст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06.02.2020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06.02.2020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Прямоугольник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Прямоугольник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Прямоугольник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Прямоугольник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Скругленный прямоугольник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Скругленный прямоугольник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Прямоугольник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Прямоугольник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Прямоугольник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Прямоугольник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Прямоугольник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Прямоугольник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Заголовок 21"/>
          <p:cNvSpPr>
            <a:spLocks noGrp="1"/>
          </p:cNvSpPr>
          <p:nvPr>
            <p:ph type="title"/>
          </p:nvPr>
        </p:nvSpPr>
        <p:spPr>
          <a:xfrm>
            <a:off x="457200" y="1143000"/>
            <a:ext cx="8229600" cy="10668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5B106E36-FD25-4E2D-B0AA-010F637433A0}" type="datetimeFigureOut">
              <a:rPr lang="ru-RU" smtClean="0"/>
              <a:pPr/>
              <a:t>06.02.2020</a:t>
            </a:fld>
            <a:endParaRPr lang="ru-RU"/>
          </a:p>
        </p:txBody>
      </p:sp>
      <p:sp>
        <p:nvSpPr>
          <p:cNvPr id="3" name="Нижний колонтитул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ru-RU"/>
          </a:p>
        </p:txBody>
      </p:sp>
      <p:sp>
        <p:nvSpPr>
          <p:cNvPr id="23" name="Номер слайда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hyperlink" Target="http://www.inform.kz/kaz/article/2612566" TargetMode="Externa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74638"/>
            <a:ext cx="8715436" cy="4654560"/>
          </a:xfrm>
        </p:spPr>
        <p:txBody>
          <a:bodyPr>
            <a:normAutofit/>
          </a:bodyPr>
          <a:lstStyle/>
          <a:p>
            <a:pPr algn="ctr"/>
            <a:r>
              <a:rPr lang="kk-KZ" dirty="0" smtClean="0"/>
              <a:t> </a:t>
            </a:r>
            <a:r>
              <a:rPr lang="kk-KZ" sz="8800" dirty="0" smtClean="0">
                <a:latin typeface="Times New Roman" pitchFamily="18" charset="0"/>
                <a:cs typeface="Times New Roman" pitchFamily="18" charset="0"/>
              </a:rPr>
              <a:t>Сапалы </a:t>
            </a:r>
            <a:r>
              <a:rPr lang="kk-KZ" sz="8800" b="1" dirty="0" smtClean="0">
                <a:latin typeface="Times New Roman" pitchFamily="18" charset="0"/>
                <a:cs typeface="Times New Roman" pitchFamily="18" charset="0"/>
              </a:rPr>
              <a:t>ғылыми жобаны </a:t>
            </a:r>
            <a:r>
              <a:rPr lang="kk-KZ" sz="8800" dirty="0" smtClean="0">
                <a:latin typeface="Times New Roman" pitchFamily="18" charset="0"/>
                <a:cs typeface="Times New Roman" pitchFamily="18" charset="0"/>
              </a:rPr>
              <a:t>қалай жазамыз?</a:t>
            </a:r>
            <a:endParaRPr lang="ru-RU" sz="8800" dirty="0">
              <a:latin typeface="Times New Roman" pitchFamily="18" charset="0"/>
              <a:cs typeface="Times New Roman" pitchFamily="18" charset="0"/>
            </a:endParaRPr>
          </a:p>
        </p:txBody>
      </p:sp>
    </p:spTree>
  </p:cSld>
  <p:clrMapOvr>
    <a:masterClrMapping/>
  </p:clrMapOvr>
  <p:transition spd="med">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4143388"/>
          </a:xfrm>
        </p:spPr>
        <p:txBody>
          <a:bodyPr>
            <a:noAutofit/>
          </a:bodyPr>
          <a:lstStyle/>
          <a:p>
            <a:r>
              <a:rPr lang="kk-KZ" sz="5400" b="1" dirty="0" smtClean="0">
                <a:latin typeface="Times New Roman" pitchFamily="18" charset="0"/>
                <a:cs typeface="Times New Roman" pitchFamily="18" charset="0"/>
              </a:rPr>
              <a:t>Ғылыми жоба </a:t>
            </a:r>
            <a:r>
              <a:rPr lang="kk-KZ" sz="5400" dirty="0" smtClean="0">
                <a:latin typeface="Times New Roman" pitchFamily="18" charset="0"/>
                <a:cs typeface="Times New Roman" pitchFamily="18" charset="0"/>
              </a:rPr>
              <a:t>жазу барысында кітап, журнал, газет немесе интернет материалдарын пайдаланғанда “плагиат” болмас үшін қалай өңдейміз?</a:t>
            </a:r>
            <a:endParaRPr lang="ru-RU" sz="5400" dirty="0">
              <a:latin typeface="Times New Roman" pitchFamily="18" charset="0"/>
              <a:cs typeface="Times New Roman" pitchFamily="18" charset="0"/>
            </a:endParaRPr>
          </a:p>
        </p:txBody>
      </p:sp>
    </p:spTree>
  </p:cSld>
  <p:clrMapOvr>
    <a:masterClrMapping/>
  </p:clrMapOvr>
  <p:transition spd="med">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6000792"/>
          </a:xfrm>
        </p:spPr>
        <p:txBody>
          <a:bodyPr>
            <a:normAutofit fontScale="90000"/>
          </a:bodyPr>
          <a:lstStyle/>
          <a:p>
            <a:pPr lvl="0"/>
            <a:r>
              <a:rPr lang="kk-KZ" sz="2200" dirty="0" smtClean="0">
                <a:latin typeface="Times New Roman" pitchFamily="18" charset="0"/>
                <a:cs typeface="Times New Roman" pitchFamily="18" charset="0"/>
              </a:rPr>
              <a:t/>
            </a:r>
            <a:br>
              <a:rPr lang="kk-KZ" sz="2200" dirty="0" smtClean="0">
                <a:latin typeface="Times New Roman" pitchFamily="18" charset="0"/>
                <a:cs typeface="Times New Roman" pitchFamily="18" charset="0"/>
              </a:rPr>
            </a:br>
            <a:r>
              <a:rPr lang="kk-KZ" sz="2200" dirty="0" smtClean="0">
                <a:latin typeface="Times New Roman" pitchFamily="18" charset="0"/>
                <a:cs typeface="Times New Roman" pitchFamily="18" charset="0"/>
              </a:rPr>
              <a:t/>
            </a:r>
            <a:br>
              <a:rPr lang="kk-KZ" sz="2200" dirty="0" smtClean="0">
                <a:latin typeface="Times New Roman" pitchFamily="18" charset="0"/>
                <a:cs typeface="Times New Roman" pitchFamily="18" charset="0"/>
              </a:rPr>
            </a:br>
            <a:r>
              <a:rPr lang="kk-KZ" sz="2200" dirty="0" smtClean="0">
                <a:latin typeface="Times New Roman" pitchFamily="18" charset="0"/>
                <a:cs typeface="Times New Roman" pitchFamily="18" charset="0"/>
              </a:rPr>
              <a:t/>
            </a:r>
            <a:br>
              <a:rPr lang="kk-KZ" sz="2200" dirty="0" smtClean="0">
                <a:latin typeface="Times New Roman" pitchFamily="18" charset="0"/>
                <a:cs typeface="Times New Roman" pitchFamily="18" charset="0"/>
              </a:rPr>
            </a:br>
            <a:r>
              <a:rPr lang="kk-KZ" sz="2200" dirty="0" smtClean="0">
                <a:latin typeface="Times New Roman" pitchFamily="18" charset="0"/>
                <a:cs typeface="Times New Roman" pitchFamily="18" charset="0"/>
              </a:rPr>
              <a:t/>
            </a:r>
            <a:br>
              <a:rPr lang="kk-KZ" sz="2200" dirty="0" smtClean="0">
                <a:latin typeface="Times New Roman" pitchFamily="18" charset="0"/>
                <a:cs typeface="Times New Roman" pitchFamily="18" charset="0"/>
              </a:rPr>
            </a:br>
            <a:r>
              <a:rPr lang="kk-KZ" sz="2200" dirty="0" smtClean="0">
                <a:latin typeface="Times New Roman" pitchFamily="18" charset="0"/>
                <a:cs typeface="Times New Roman" pitchFamily="18" charset="0"/>
              </a:rPr>
              <a:t>Амантайұлы Е. Ресейлік қазақтар Отанға неге оралғылары келмейді?.  </a:t>
            </a:r>
            <a:br>
              <a:rPr lang="kk-KZ" sz="2200" dirty="0" smtClean="0">
                <a:latin typeface="Times New Roman" pitchFamily="18" charset="0"/>
                <a:cs typeface="Times New Roman" pitchFamily="18" charset="0"/>
              </a:rPr>
            </a:br>
            <a:r>
              <a:rPr lang="kk-KZ" sz="2200" dirty="0" smtClean="0">
                <a:latin typeface="Times New Roman" pitchFamily="18" charset="0"/>
                <a:cs typeface="Times New Roman" pitchFamily="18" charset="0"/>
              </a:rPr>
              <a:t> http: //www.alashainasy.kz/society/10376/ </a:t>
            </a:r>
            <a:br>
              <a:rPr lang="kk-KZ" sz="2200" dirty="0" smtClean="0">
                <a:latin typeface="Times New Roman" pitchFamily="18" charset="0"/>
                <a:cs typeface="Times New Roman" pitchFamily="18" charset="0"/>
              </a:rPr>
            </a:br>
            <a:r>
              <a:rPr lang="kk-KZ" sz="2200" dirty="0" smtClean="0">
                <a:latin typeface="Times New Roman" pitchFamily="18" charset="0"/>
                <a:cs typeface="Times New Roman" pitchFamily="18" charset="0"/>
              </a:rPr>
              <a:t/>
            </a:r>
            <a:br>
              <a:rPr lang="kk-KZ" sz="2200" dirty="0" smtClean="0">
                <a:latin typeface="Times New Roman" pitchFamily="18" charset="0"/>
                <a:cs typeface="Times New Roman" pitchFamily="18" charset="0"/>
              </a:rPr>
            </a:br>
            <a:r>
              <a:rPr lang="kk-KZ" sz="2200" dirty="0" smtClean="0">
                <a:solidFill>
                  <a:srgbClr val="C00000"/>
                </a:solidFill>
                <a:latin typeface="Times New Roman" pitchFamily="18" charset="0"/>
                <a:cs typeface="Times New Roman" pitchFamily="18" charset="0"/>
              </a:rPr>
              <a:t>Жалпы Ресейдегі қазақтардың біліміне сипаттама жасар болсақ, олардың білім дәрежелерінің төмендігін байқауға болады. Мысалы: Башқұртстандағы қазақтардың 38% жуығының ғана жоғары білімдері бар</a:t>
            </a:r>
            <a:r>
              <a:rPr lang="kk-KZ" sz="2200" dirty="0" smtClean="0">
                <a:solidFill>
                  <a:schemeClr val="tx1">
                    <a:lumMod val="95000"/>
                    <a:lumOff val="5000"/>
                  </a:schemeClr>
                </a:solidFill>
                <a:latin typeface="Times New Roman" pitchFamily="18" charset="0"/>
                <a:cs typeface="Times New Roman" pitchFamily="18" charset="0"/>
              </a:rPr>
              <a:t>[26]</a:t>
            </a:r>
            <a:r>
              <a:rPr lang="kk-KZ" sz="2200" dirty="0" smtClean="0">
                <a:solidFill>
                  <a:srgbClr val="002060"/>
                </a:solidFill>
                <a:latin typeface="Times New Roman" pitchFamily="18" charset="0"/>
                <a:cs typeface="Times New Roman" pitchFamily="18" charset="0"/>
              </a:rPr>
              <a:t/>
            </a:r>
            <a:br>
              <a:rPr lang="kk-KZ" sz="2200" dirty="0" smtClean="0">
                <a:solidFill>
                  <a:srgbClr val="002060"/>
                </a:solidFill>
                <a:latin typeface="Times New Roman" pitchFamily="18" charset="0"/>
                <a:cs typeface="Times New Roman" pitchFamily="18" charset="0"/>
              </a:rPr>
            </a:br>
            <a:r>
              <a:rPr lang="kk-KZ" sz="2200" b="1" dirty="0" smtClean="0">
                <a:solidFill>
                  <a:srgbClr val="002060"/>
                </a:solidFill>
                <a:latin typeface="Times New Roman" pitchFamily="18" charset="0"/>
                <a:cs typeface="Times New Roman" pitchFamily="18" charset="0"/>
              </a:rPr>
              <a:t> </a:t>
            </a:r>
            <a:r>
              <a:rPr lang="kk-KZ" sz="2200" b="1" dirty="0" smtClean="0">
                <a:solidFill>
                  <a:schemeClr val="bg1"/>
                </a:solidFill>
                <a:latin typeface="Times New Roman" pitchFamily="18" charset="0"/>
                <a:cs typeface="Times New Roman" pitchFamily="18" charset="0"/>
              </a:rPr>
              <a:t>Осы текст плагиат болмас үшін төмендегіше мазмұнын сақтай отырып </a:t>
            </a:r>
            <a:br>
              <a:rPr lang="kk-KZ" sz="2200" b="1" dirty="0" smtClean="0">
                <a:solidFill>
                  <a:schemeClr val="bg1"/>
                </a:solidFill>
                <a:latin typeface="Times New Roman" pitchFamily="18" charset="0"/>
                <a:cs typeface="Times New Roman" pitchFamily="18" charset="0"/>
              </a:rPr>
            </a:br>
            <a:r>
              <a:rPr lang="kk-KZ" sz="2200" b="1" dirty="0" smtClean="0">
                <a:solidFill>
                  <a:schemeClr val="bg1"/>
                </a:solidFill>
                <a:latin typeface="Times New Roman" pitchFamily="18" charset="0"/>
                <a:cs typeface="Times New Roman" pitchFamily="18" charset="0"/>
              </a:rPr>
              <a:t>сөздерін өзгертеміз</a:t>
            </a:r>
            <a:br>
              <a:rPr lang="kk-KZ" sz="2200" b="1" dirty="0" smtClean="0">
                <a:solidFill>
                  <a:schemeClr val="bg1"/>
                </a:solidFill>
                <a:latin typeface="Times New Roman" pitchFamily="18" charset="0"/>
                <a:cs typeface="Times New Roman" pitchFamily="18" charset="0"/>
              </a:rPr>
            </a:br>
            <a:r>
              <a:rPr lang="kk-KZ" sz="2200" dirty="0" smtClean="0">
                <a:solidFill>
                  <a:schemeClr val="bg1"/>
                </a:solidFill>
                <a:latin typeface="Times New Roman" pitchFamily="18" charset="0"/>
                <a:cs typeface="Times New Roman" pitchFamily="18" charset="0"/>
              </a:rPr>
              <a:t/>
            </a:r>
            <a:br>
              <a:rPr lang="kk-KZ" sz="2200" dirty="0" smtClean="0">
                <a:solidFill>
                  <a:schemeClr val="bg1"/>
                </a:solidFill>
                <a:latin typeface="Times New Roman" pitchFamily="18" charset="0"/>
                <a:cs typeface="Times New Roman" pitchFamily="18" charset="0"/>
              </a:rPr>
            </a:br>
            <a:r>
              <a:rPr lang="kk-KZ" sz="2200" dirty="0" smtClean="0">
                <a:solidFill>
                  <a:schemeClr val="bg1"/>
                </a:solidFill>
                <a:latin typeface="Times New Roman" pitchFamily="18" charset="0"/>
                <a:cs typeface="Times New Roman" pitchFamily="18" charset="0"/>
              </a:rPr>
              <a:t>Алаш айнасы порталының тілшісі Е. Амантайұлының зерттеуі бойынша Ресейдегі қазақтардың білімдері төмен екенін білуге болады, мысалы Башқұртстанда тұратын қазақ ұлтының 38% ға жуығы ғана жоғары білімді екен [26]</a:t>
            </a:r>
            <a:br>
              <a:rPr lang="kk-KZ" sz="2200" dirty="0" smtClean="0">
                <a:solidFill>
                  <a:schemeClr val="bg1"/>
                </a:solidFill>
                <a:latin typeface="Times New Roman" pitchFamily="18" charset="0"/>
                <a:cs typeface="Times New Roman" pitchFamily="18" charset="0"/>
              </a:rPr>
            </a:br>
            <a:r>
              <a:rPr lang="en-US" sz="2200" dirty="0" smtClean="0">
                <a:solidFill>
                  <a:schemeClr val="bg1"/>
                </a:solidFill>
                <a:latin typeface="Times New Roman" pitchFamily="18" charset="0"/>
                <a:cs typeface="Times New Roman" pitchFamily="18" charset="0"/>
              </a:rPr>
              <a:t/>
            </a:r>
            <a:br>
              <a:rPr lang="en-US" sz="2200" dirty="0" smtClean="0">
                <a:solidFill>
                  <a:schemeClr val="bg1"/>
                </a:solidFill>
                <a:latin typeface="Times New Roman" pitchFamily="18" charset="0"/>
                <a:cs typeface="Times New Roman" pitchFamily="18" charset="0"/>
              </a:rPr>
            </a:br>
            <a:r>
              <a:rPr lang="kk-KZ" sz="2200" dirty="0" smtClean="0">
                <a:solidFill>
                  <a:schemeClr val="bg1"/>
                </a:solidFill>
                <a:latin typeface="Times New Roman" pitchFamily="18" charset="0"/>
                <a:cs typeface="Times New Roman" pitchFamily="18" charset="0"/>
              </a:rPr>
              <a:t>интернеттен  </a:t>
            </a:r>
            <a:r>
              <a:rPr lang="en-US" sz="2200" b="1" dirty="0" err="1" smtClean="0">
                <a:solidFill>
                  <a:schemeClr val="bg1"/>
                </a:solidFill>
                <a:latin typeface="Times New Roman" pitchFamily="18" charset="0"/>
                <a:cs typeface="Times New Roman" pitchFamily="18" charset="0"/>
              </a:rPr>
              <a:t>etxt</a:t>
            </a:r>
            <a:r>
              <a:rPr lang="en-US" sz="2200" b="1" dirty="0" smtClean="0">
                <a:solidFill>
                  <a:schemeClr val="bg1"/>
                </a:solidFill>
                <a:latin typeface="Times New Roman" pitchFamily="18" charset="0"/>
                <a:cs typeface="Times New Roman" pitchFamily="18" charset="0"/>
              </a:rPr>
              <a:t> </a:t>
            </a:r>
            <a:r>
              <a:rPr lang="kk-KZ" sz="2200" b="1" dirty="0" smtClean="0">
                <a:solidFill>
                  <a:schemeClr val="bg1"/>
                </a:solidFill>
                <a:latin typeface="Times New Roman" pitchFamily="18" charset="0"/>
                <a:cs typeface="Times New Roman" pitchFamily="18" charset="0"/>
              </a:rPr>
              <a:t>антиплагиат </a:t>
            </a:r>
            <a:r>
              <a:rPr lang="kk-KZ" sz="2200" dirty="0" smtClean="0">
                <a:solidFill>
                  <a:schemeClr val="bg1"/>
                </a:solidFill>
                <a:latin typeface="Times New Roman" pitchFamily="18" charset="0"/>
                <a:cs typeface="Times New Roman" pitchFamily="18" charset="0"/>
              </a:rPr>
              <a:t>алып текстті салып тексеруге болады</a:t>
            </a:r>
            <a:r>
              <a:rPr lang="kk-KZ" sz="2200" dirty="0" smtClean="0">
                <a:solidFill>
                  <a:srgbClr val="002060"/>
                </a:solidFill>
                <a:latin typeface="Times New Roman" pitchFamily="18" charset="0"/>
                <a:cs typeface="Times New Roman" pitchFamily="18" charset="0"/>
              </a:rPr>
              <a:t/>
            </a:r>
            <a:br>
              <a:rPr lang="kk-KZ" sz="2200" dirty="0" smtClean="0">
                <a:solidFill>
                  <a:srgbClr val="002060"/>
                </a:solidFill>
                <a:latin typeface="Times New Roman" pitchFamily="18" charset="0"/>
                <a:cs typeface="Times New Roman" pitchFamily="18" charset="0"/>
              </a:rPr>
            </a:br>
            <a:r>
              <a:rPr lang="ru-RU" sz="2700" dirty="0" smtClean="0">
                <a:latin typeface="Times New Roman" pitchFamily="18" charset="0"/>
                <a:cs typeface="Times New Roman" pitchFamily="18" charset="0"/>
              </a:rPr>
              <a:t/>
            </a:r>
            <a:br>
              <a:rPr lang="ru-RU" sz="2700" dirty="0" smtClean="0">
                <a:latin typeface="Times New Roman" pitchFamily="18" charset="0"/>
                <a:cs typeface="Times New Roman" pitchFamily="18" charset="0"/>
              </a:rPr>
            </a:br>
            <a:r>
              <a:rPr lang="ru-RU" sz="2700" dirty="0" smtClean="0">
                <a:latin typeface="Times New Roman" pitchFamily="18" charset="0"/>
                <a:cs typeface="Times New Roman" pitchFamily="18" charset="0"/>
              </a:rPr>
              <a:t/>
            </a:r>
            <a:br>
              <a:rPr lang="ru-RU" sz="27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spTree>
  </p:cSld>
  <p:clrMapOvr>
    <a:masterClrMapping/>
  </p:clrMapOvr>
  <p:transition spd="med">
    <p:pull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857232"/>
            <a:ext cx="8229600" cy="6143668"/>
          </a:xfrm>
        </p:spPr>
        <p:txBody>
          <a:bodyPr>
            <a:noAutofit/>
          </a:bodyPr>
          <a:lstStyle/>
          <a:p>
            <a:r>
              <a:rPr lang="kk-KZ" b="1" dirty="0" smtClean="0">
                <a:latin typeface="Times New Roman" pitchFamily="18" charset="0"/>
                <a:cs typeface="Times New Roman" pitchFamily="18" charset="0"/>
              </a:rPr>
              <a:t>Қорытындыны қалай жазамыз ?</a:t>
            </a:r>
            <a:r>
              <a:rPr lang="kk-KZ" dirty="0" smtClean="0">
                <a:latin typeface="Times New Roman" pitchFamily="18" charset="0"/>
                <a:cs typeface="Times New Roman" pitchFamily="18" charset="0"/>
              </a:rPr>
              <a:t/>
            </a:r>
            <a:br>
              <a:rPr lang="kk-KZ" dirty="0" smtClean="0">
                <a:latin typeface="Times New Roman" pitchFamily="18" charset="0"/>
                <a:cs typeface="Times New Roman" pitchFamily="18" charset="0"/>
              </a:rPr>
            </a:br>
            <a:r>
              <a:rPr lang="kk-KZ" dirty="0" smtClean="0">
                <a:latin typeface="Times New Roman" pitchFamily="18" charset="0"/>
                <a:cs typeface="Times New Roman" pitchFamily="18" charset="0"/>
              </a:rPr>
              <a:t/>
            </a:r>
            <a:br>
              <a:rPr lang="kk-KZ" dirty="0" smtClean="0">
                <a:latin typeface="Times New Roman" pitchFamily="18" charset="0"/>
                <a:cs typeface="Times New Roman" pitchFamily="18" charset="0"/>
              </a:rPr>
            </a:br>
            <a:r>
              <a:rPr lang="kk-KZ" dirty="0" smtClean="0">
                <a:latin typeface="Times New Roman" pitchFamily="18" charset="0"/>
                <a:cs typeface="Times New Roman" pitchFamily="18" charset="0"/>
              </a:rPr>
              <a:t>Қорыта келе, зерттелді, аталып өтті, болып қала бермек, қанағаттанарлық деуге болады, жақсы деуге болады, зерттеп өттім, атап өттім,  ерекшеліктері айқындалды деген сияқты т.б сөздерді қолдану арқылы сөздер түйінделіп отырады (1-2 бет)</a:t>
            </a:r>
            <a:r>
              <a:rPr lang="kk-KZ" dirty="0" smtClean="0"/>
              <a:t/>
            </a:r>
            <a:br>
              <a:rPr lang="kk-KZ" dirty="0" smtClean="0"/>
            </a:br>
            <a:r>
              <a:rPr lang="kk-KZ" dirty="0" smtClean="0"/>
              <a:t/>
            </a:r>
            <a:br>
              <a:rPr lang="kk-KZ" dirty="0" smtClean="0"/>
            </a:br>
            <a:endParaRPr lang="ru-RU" dirty="0"/>
          </a:p>
        </p:txBody>
      </p:sp>
    </p:spTree>
  </p:cSld>
  <p:clrMapOvr>
    <a:masterClrMapping/>
  </p:clrMapOvr>
  <p:transition spd="med">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5214958"/>
          </a:xfrm>
        </p:spPr>
        <p:txBody>
          <a:bodyPr>
            <a:normAutofit fontScale="90000"/>
          </a:bodyPr>
          <a:lstStyle/>
          <a:p>
            <a:r>
              <a:rPr lang="kk-KZ" b="1" dirty="0" smtClean="0">
                <a:latin typeface="Times New Roman" pitchFamily="18" charset="0"/>
                <a:cs typeface="Times New Roman" pitchFamily="18" charset="0"/>
              </a:rPr>
              <a:t>Пайдаланылған әдебиеттер тізімі</a:t>
            </a:r>
            <a:r>
              <a:rPr lang="kk-KZ" dirty="0" smtClean="0">
                <a:latin typeface="Times New Roman" pitchFamily="18" charset="0"/>
                <a:cs typeface="Times New Roman" pitchFamily="18" charset="0"/>
              </a:rPr>
              <a:t/>
            </a:r>
            <a:br>
              <a:rPr lang="kk-KZ" dirty="0" smtClean="0">
                <a:latin typeface="Times New Roman" pitchFamily="18" charset="0"/>
                <a:cs typeface="Times New Roman" pitchFamily="18" charset="0"/>
              </a:rPr>
            </a:br>
            <a:r>
              <a:rPr lang="kk-KZ" dirty="0" smtClean="0">
                <a:latin typeface="Times New Roman" pitchFamily="18" charset="0"/>
                <a:cs typeface="Times New Roman" pitchFamily="18" charset="0"/>
              </a:rPr>
              <a:t/>
            </a:r>
            <a:br>
              <a:rPr lang="kk-KZ" dirty="0" smtClean="0">
                <a:latin typeface="Times New Roman" pitchFamily="18" charset="0"/>
                <a:cs typeface="Times New Roman" pitchFamily="18" charset="0"/>
              </a:rPr>
            </a:br>
            <a:r>
              <a:rPr lang="kk-KZ" sz="2200" dirty="0" smtClean="0">
                <a:latin typeface="Times New Roman" pitchFamily="18" charset="0"/>
                <a:cs typeface="Times New Roman" pitchFamily="18" charset="0"/>
              </a:rPr>
              <a:t>1. Арғынбаев Ә. Қазақстан Республикасында қазақ диаспорасының ғылыми-зерттеу мәселелері. Ғылым академиясы. Фәлсәфә институты. Алматы 1992. – 23 б.</a:t>
            </a:r>
            <a:r>
              <a:rPr lang="ru-RU" sz="2200" dirty="0" smtClean="0">
                <a:latin typeface="Times New Roman" pitchFamily="18" charset="0"/>
                <a:cs typeface="Times New Roman" pitchFamily="18" charset="0"/>
              </a:rPr>
              <a:t/>
            </a:r>
            <a:br>
              <a:rPr lang="ru-RU" sz="2200" dirty="0" smtClean="0">
                <a:latin typeface="Times New Roman" pitchFamily="18" charset="0"/>
                <a:cs typeface="Times New Roman" pitchFamily="18" charset="0"/>
              </a:rPr>
            </a:br>
            <a:r>
              <a:rPr lang="ru-RU" sz="2200" dirty="0" smtClean="0">
                <a:latin typeface="Times New Roman" pitchFamily="18" charset="0"/>
                <a:cs typeface="Times New Roman" pitchFamily="18" charset="0"/>
              </a:rPr>
              <a:t>2. </a:t>
            </a:r>
            <a:r>
              <a:rPr lang="kk-KZ" sz="2200" dirty="0" smtClean="0">
                <a:latin typeface="Times New Roman" pitchFamily="18" charset="0"/>
                <a:cs typeface="Times New Roman" pitchFamily="18" charset="0"/>
              </a:rPr>
              <a:t>Жеменей И. Тәуелсіздік және шетел қазақтары</a:t>
            </a:r>
            <a:r>
              <a:rPr lang="kk-KZ" sz="2200" b="1" dirty="0" smtClean="0">
                <a:latin typeface="Times New Roman" pitchFamily="18" charset="0"/>
                <a:cs typeface="Times New Roman" pitchFamily="18" charset="0"/>
              </a:rPr>
              <a:t>, </a:t>
            </a:r>
            <a:r>
              <a:rPr lang="kk-KZ" sz="2200" dirty="0" smtClean="0">
                <a:latin typeface="Times New Roman" pitchFamily="18" charset="0"/>
                <a:cs typeface="Times New Roman" pitchFamily="18" charset="0"/>
              </a:rPr>
              <a:t>Қазақ әдебиеті № 19 (3235)13-19 .05, 2011.-6,8 б.</a:t>
            </a:r>
            <a:br>
              <a:rPr lang="kk-KZ" sz="2200" dirty="0" smtClean="0">
                <a:latin typeface="Times New Roman" pitchFamily="18" charset="0"/>
                <a:cs typeface="Times New Roman" pitchFamily="18" charset="0"/>
              </a:rPr>
            </a:br>
            <a:r>
              <a:rPr lang="kk-KZ" sz="2200" dirty="0" smtClean="0">
                <a:latin typeface="Times New Roman" pitchFamily="18" charset="0"/>
                <a:cs typeface="Times New Roman" pitchFamily="18" charset="0"/>
              </a:rPr>
              <a:t>3. Дынникова И. Түркиядағы Ескишехирде Қазақ мәдениеті және қазақ тілін үйрету орталығы ашылады </a:t>
            </a:r>
            <a:r>
              <a:rPr lang="kk-KZ" sz="2200" u="sng" dirty="0" smtClean="0">
                <a:latin typeface="Times New Roman" pitchFamily="18" charset="0"/>
                <a:cs typeface="Times New Roman" pitchFamily="18" charset="0"/>
                <a:hlinkClick r:id="rId2"/>
              </a:rPr>
              <a:t>http://www.inform.kz/kaz/article/2612566</a:t>
            </a:r>
            <a:r>
              <a:rPr lang="ru-RU" dirty="0" smtClean="0"/>
              <a:t/>
            </a:r>
            <a:br>
              <a:rPr lang="ru-RU" dirty="0" smtClean="0"/>
            </a:br>
            <a:r>
              <a:rPr lang="ru-RU" dirty="0" smtClean="0"/>
              <a:t/>
            </a:r>
            <a:br>
              <a:rPr lang="ru-RU" dirty="0" smtClean="0"/>
            </a:br>
            <a:r>
              <a:rPr lang="kk-KZ" dirty="0" smtClean="0"/>
              <a:t/>
            </a:r>
            <a:br>
              <a:rPr lang="kk-KZ" dirty="0" smtClean="0"/>
            </a:br>
            <a:endParaRPr lang="ru-RU" dirty="0"/>
          </a:p>
        </p:txBody>
      </p:sp>
    </p:spTree>
  </p:cSld>
  <p:clrMapOvr>
    <a:masterClrMapping/>
  </p:clrMapOvr>
  <p:transition spd="med">
    <p:pull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356"/>
            <a:ext cx="8229600" cy="1498492"/>
          </a:xfrm>
        </p:spPr>
        <p:txBody>
          <a:bodyPr>
            <a:normAutofit fontScale="90000"/>
          </a:bodyPr>
          <a:lstStyle/>
          <a:p>
            <a:r>
              <a:rPr lang="ru-RU" dirty="0" err="1" smtClean="0"/>
              <a:t>Мекте</a:t>
            </a:r>
            <a:r>
              <a:rPr lang="kk-KZ" dirty="0" smtClean="0"/>
              <a:t>біміздегі ғылыми жобалардың  алғашқы жетістіктері</a:t>
            </a:r>
            <a:endParaRPr lang="ru-RU" dirty="0"/>
          </a:p>
        </p:txBody>
      </p:sp>
      <p:pic>
        <p:nvPicPr>
          <p:cNvPr id="1026" name="Picture 2" descr="C:\Users\User\Desktop\Screenshot_20200203-153524.jpg"/>
          <p:cNvPicPr>
            <a:picLocks noChangeAspect="1" noChangeArrowheads="1"/>
          </p:cNvPicPr>
          <p:nvPr/>
        </p:nvPicPr>
        <p:blipFill>
          <a:blip r:embed="rId2"/>
          <a:srcRect/>
          <a:stretch>
            <a:fillRect/>
          </a:stretch>
        </p:blipFill>
        <p:spPr bwMode="auto">
          <a:xfrm>
            <a:off x="1071538" y="2285992"/>
            <a:ext cx="3594125" cy="4253644"/>
          </a:xfrm>
          <a:prstGeom prst="rect">
            <a:avLst/>
          </a:prstGeom>
          <a:noFill/>
        </p:spPr>
      </p:pic>
      <p:pic>
        <p:nvPicPr>
          <p:cNvPr id="1027" name="Picture 3" descr="C:\Users\User\Desktop\Screenshot_20200203-153526 (1).jpg"/>
          <p:cNvPicPr>
            <a:picLocks noChangeAspect="1" noChangeArrowheads="1"/>
          </p:cNvPicPr>
          <p:nvPr/>
        </p:nvPicPr>
        <p:blipFill>
          <a:blip r:embed="rId3"/>
          <a:srcRect/>
          <a:stretch>
            <a:fillRect/>
          </a:stretch>
        </p:blipFill>
        <p:spPr bwMode="auto">
          <a:xfrm>
            <a:off x="5072066" y="2285992"/>
            <a:ext cx="3793269" cy="4402132"/>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8229600" cy="1069848"/>
          </a:xfrm>
        </p:spPr>
        <p:txBody>
          <a:bodyPr>
            <a:normAutofit/>
          </a:bodyPr>
          <a:lstStyle/>
          <a:p>
            <a:r>
              <a:rPr lang="kk-KZ" dirty="0" smtClean="0"/>
              <a:t>Белботаев Ғалымбек</a:t>
            </a:r>
            <a:endParaRPr lang="ru-RU" dirty="0"/>
          </a:p>
        </p:txBody>
      </p:sp>
      <p:pic>
        <p:nvPicPr>
          <p:cNvPr id="2050" name="Picture 2" descr="C:\Users\User\Desktop\Screenshot_20200203-153513.jpg"/>
          <p:cNvPicPr>
            <a:picLocks noChangeAspect="1" noChangeArrowheads="1"/>
          </p:cNvPicPr>
          <p:nvPr/>
        </p:nvPicPr>
        <p:blipFill>
          <a:blip r:embed="rId2"/>
          <a:srcRect t="27959" r="-1234"/>
          <a:stretch>
            <a:fillRect/>
          </a:stretch>
        </p:blipFill>
        <p:spPr bwMode="auto">
          <a:xfrm>
            <a:off x="0" y="857232"/>
            <a:ext cx="4429156" cy="3865552"/>
          </a:xfrm>
          <a:prstGeom prst="rect">
            <a:avLst/>
          </a:prstGeom>
          <a:noFill/>
        </p:spPr>
      </p:pic>
      <p:pic>
        <p:nvPicPr>
          <p:cNvPr id="3073" name="Picture 1" descr="C:\Users\User\Desktop\20200205_094200.jpg"/>
          <p:cNvPicPr>
            <a:picLocks noChangeAspect="1" noChangeArrowheads="1"/>
          </p:cNvPicPr>
          <p:nvPr/>
        </p:nvPicPr>
        <p:blipFill>
          <a:blip r:embed="rId3" cstate="print"/>
          <a:srcRect l="30189" t="4193" r="4402" b="14515"/>
          <a:stretch>
            <a:fillRect/>
          </a:stretch>
        </p:blipFill>
        <p:spPr bwMode="auto">
          <a:xfrm>
            <a:off x="4315629" y="1714488"/>
            <a:ext cx="4828371" cy="450057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4786330"/>
          </a:xfrm>
        </p:spPr>
        <p:txBody>
          <a:bodyPr>
            <a:normAutofit fontScale="90000"/>
          </a:bodyPr>
          <a:lstStyle/>
          <a:p>
            <a:pPr lvl="0"/>
            <a:r>
              <a:rPr lang="kk-KZ" sz="2200" dirty="0" smtClean="0">
                <a:latin typeface="Times New Roman" pitchFamily="18" charset="0"/>
                <a:cs typeface="Times New Roman" pitchFamily="18" charset="0"/>
              </a:rPr>
              <a:t/>
            </a:r>
            <a:br>
              <a:rPr lang="kk-KZ" sz="2200" dirty="0" smtClean="0">
                <a:latin typeface="Times New Roman" pitchFamily="18" charset="0"/>
                <a:cs typeface="Times New Roman" pitchFamily="18" charset="0"/>
              </a:rPr>
            </a:br>
            <a:r>
              <a:rPr lang="kk-KZ" sz="2200" dirty="0" smtClean="0">
                <a:latin typeface="Times New Roman" pitchFamily="18" charset="0"/>
                <a:cs typeface="Times New Roman" pitchFamily="18" charset="0"/>
              </a:rPr>
              <a:t/>
            </a:r>
            <a:br>
              <a:rPr lang="kk-KZ" sz="2200" dirty="0" smtClean="0">
                <a:latin typeface="Times New Roman" pitchFamily="18" charset="0"/>
                <a:cs typeface="Times New Roman" pitchFamily="18" charset="0"/>
              </a:rPr>
            </a:br>
            <a:r>
              <a:rPr lang="kk-KZ" sz="2200" dirty="0" smtClean="0">
                <a:latin typeface="Times New Roman" pitchFamily="18" charset="0"/>
                <a:cs typeface="Times New Roman" pitchFamily="18" charset="0"/>
              </a:rPr>
              <a:t/>
            </a:r>
            <a:br>
              <a:rPr lang="kk-KZ" sz="2200" dirty="0" smtClean="0">
                <a:latin typeface="Times New Roman" pitchFamily="18" charset="0"/>
                <a:cs typeface="Times New Roman" pitchFamily="18" charset="0"/>
              </a:rPr>
            </a:br>
            <a:r>
              <a:rPr lang="kk-KZ" sz="2200" dirty="0" smtClean="0">
                <a:latin typeface="Times New Roman" pitchFamily="18" charset="0"/>
                <a:cs typeface="Times New Roman" pitchFamily="18" charset="0"/>
              </a:rPr>
              <a:t/>
            </a:r>
            <a:br>
              <a:rPr lang="kk-KZ" sz="2200" dirty="0" smtClean="0">
                <a:latin typeface="Times New Roman" pitchFamily="18" charset="0"/>
                <a:cs typeface="Times New Roman" pitchFamily="18" charset="0"/>
              </a:rPr>
            </a:br>
            <a:r>
              <a:rPr lang="kk-KZ" sz="2200" dirty="0" smtClean="0">
                <a:latin typeface="Times New Roman" pitchFamily="18" charset="0"/>
                <a:cs typeface="Times New Roman" pitchFamily="18" charset="0"/>
              </a:rPr>
              <a:t/>
            </a:r>
            <a:br>
              <a:rPr lang="kk-KZ" sz="2200" dirty="0" smtClean="0">
                <a:latin typeface="Times New Roman" pitchFamily="18" charset="0"/>
                <a:cs typeface="Times New Roman" pitchFamily="18" charset="0"/>
              </a:rPr>
            </a:br>
            <a:r>
              <a:rPr lang="kk-KZ" sz="3100" dirty="0" smtClean="0">
                <a:latin typeface="Times New Roman" pitchFamily="18" charset="0"/>
                <a:cs typeface="Times New Roman" pitchFamily="18" charset="0"/>
              </a:rPr>
              <a:t>1. Оқушының ғылыми жобаға бейімділігін қалай анықтаймыз?</a:t>
            </a:r>
            <a:br>
              <a:rPr lang="kk-KZ" sz="3100" dirty="0" smtClean="0">
                <a:latin typeface="Times New Roman" pitchFamily="18" charset="0"/>
                <a:cs typeface="Times New Roman" pitchFamily="18" charset="0"/>
              </a:rPr>
            </a:br>
            <a:r>
              <a:rPr lang="ru-RU" sz="3100" dirty="0" smtClean="0">
                <a:latin typeface="Times New Roman" pitchFamily="18" charset="0"/>
                <a:cs typeface="Times New Roman" pitchFamily="18" charset="0"/>
              </a:rPr>
              <a:t/>
            </a:r>
            <a:br>
              <a:rPr lang="ru-RU" sz="3100" dirty="0" smtClean="0">
                <a:latin typeface="Times New Roman" pitchFamily="18" charset="0"/>
                <a:cs typeface="Times New Roman" pitchFamily="18" charset="0"/>
              </a:rPr>
            </a:br>
            <a:r>
              <a:rPr lang="ru-RU" sz="3100" dirty="0" smtClean="0">
                <a:latin typeface="Times New Roman" pitchFamily="18" charset="0"/>
                <a:cs typeface="Times New Roman" pitchFamily="18" charset="0"/>
              </a:rPr>
              <a:t>2. </a:t>
            </a:r>
            <a:r>
              <a:rPr lang="kk-KZ" sz="3100" dirty="0" smtClean="0">
                <a:latin typeface="Times New Roman" pitchFamily="18" charset="0"/>
                <a:cs typeface="Times New Roman" pitchFamily="18" charset="0"/>
              </a:rPr>
              <a:t>Оқушының шығармашылығын дамыту үшін не істеуге болады?</a:t>
            </a:r>
            <a:br>
              <a:rPr lang="kk-KZ" sz="3100" dirty="0" smtClean="0">
                <a:latin typeface="Times New Roman" pitchFamily="18" charset="0"/>
                <a:cs typeface="Times New Roman" pitchFamily="18" charset="0"/>
              </a:rPr>
            </a:br>
            <a:r>
              <a:rPr lang="ru-RU" sz="3100" dirty="0" smtClean="0">
                <a:latin typeface="Times New Roman" pitchFamily="18" charset="0"/>
                <a:cs typeface="Times New Roman" pitchFamily="18" charset="0"/>
              </a:rPr>
              <a:t/>
            </a:r>
            <a:br>
              <a:rPr lang="ru-RU" sz="3100" dirty="0" smtClean="0">
                <a:latin typeface="Times New Roman" pitchFamily="18" charset="0"/>
                <a:cs typeface="Times New Roman" pitchFamily="18" charset="0"/>
              </a:rPr>
            </a:br>
            <a:r>
              <a:rPr lang="kk-KZ" sz="3100" dirty="0" smtClean="0">
                <a:latin typeface="Times New Roman" pitchFamily="18" charset="0"/>
                <a:cs typeface="Times New Roman" pitchFamily="18" charset="0"/>
              </a:rPr>
              <a:t> 3.Ғылыми жобамен айналысатын шәкірттің ұстазы қандай болуы керек?</a:t>
            </a:r>
            <a:br>
              <a:rPr lang="kk-KZ" sz="3100" dirty="0" smtClean="0">
                <a:latin typeface="Times New Roman" pitchFamily="18" charset="0"/>
                <a:cs typeface="Times New Roman" pitchFamily="18" charset="0"/>
              </a:rPr>
            </a:br>
            <a:r>
              <a:rPr lang="ru-RU" sz="3100" dirty="0" smtClean="0">
                <a:latin typeface="Times New Roman" pitchFamily="18" charset="0"/>
                <a:cs typeface="Times New Roman" pitchFamily="18" charset="0"/>
              </a:rPr>
              <a:t/>
            </a:r>
            <a:br>
              <a:rPr lang="ru-RU" sz="3100" dirty="0" smtClean="0">
                <a:latin typeface="Times New Roman" pitchFamily="18" charset="0"/>
                <a:cs typeface="Times New Roman" pitchFamily="18" charset="0"/>
              </a:rPr>
            </a:br>
            <a:r>
              <a:rPr lang="ru-RU" sz="3100" dirty="0" smtClean="0">
                <a:latin typeface="Times New Roman" pitchFamily="18" charset="0"/>
                <a:cs typeface="Times New Roman" pitchFamily="18" charset="0"/>
              </a:rPr>
              <a:t>4.</a:t>
            </a:r>
            <a:r>
              <a:rPr lang="kk-KZ" sz="3100" dirty="0" smtClean="0">
                <a:latin typeface="Times New Roman" pitchFamily="18" charset="0"/>
                <a:cs typeface="Times New Roman" pitchFamily="18" charset="0"/>
              </a:rPr>
              <a:t>Қоғамдағы адамдардың ғылыми жобаға көзқарасын қалай өзгертуге болады?</a:t>
            </a:r>
            <a:r>
              <a:rPr lang="ru-RU" sz="3100" dirty="0" smtClean="0">
                <a:latin typeface="Times New Roman" pitchFamily="18" charset="0"/>
                <a:cs typeface="Times New Roman" pitchFamily="18" charset="0"/>
              </a:rPr>
              <a:t/>
            </a:r>
            <a:br>
              <a:rPr lang="ru-RU" sz="3100" dirty="0" smtClean="0">
                <a:latin typeface="Times New Roman" pitchFamily="18" charset="0"/>
                <a:cs typeface="Times New Roman" pitchFamily="18" charset="0"/>
              </a:rPr>
            </a:br>
            <a:r>
              <a:rPr lang="kk-KZ" sz="3100" dirty="0" smtClean="0">
                <a:latin typeface="Times New Roman" pitchFamily="18" charset="0"/>
                <a:cs typeface="Times New Roman" pitchFamily="18" charset="0"/>
              </a:rPr>
              <a:t> </a:t>
            </a:r>
            <a:r>
              <a:rPr lang="ru-RU" sz="3100" dirty="0" smtClean="0">
                <a:latin typeface="Times New Roman" pitchFamily="18" charset="0"/>
                <a:cs typeface="Times New Roman" pitchFamily="18" charset="0"/>
              </a:rPr>
              <a:t/>
            </a:r>
            <a:br>
              <a:rPr lang="ru-RU" sz="3100" dirty="0" smtClean="0">
                <a:latin typeface="Times New Roman" pitchFamily="18" charset="0"/>
                <a:cs typeface="Times New Roman" pitchFamily="18" charset="0"/>
              </a:rPr>
            </a:br>
            <a:r>
              <a:rPr lang="ru-RU" dirty="0" smtClean="0"/>
              <a:t/>
            </a:r>
            <a:br>
              <a:rPr lang="ru-RU" dirty="0" smtClean="0"/>
            </a:br>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6357958"/>
          </a:xfrm>
        </p:spPr>
        <p:txBody>
          <a:bodyPr>
            <a:normAutofit fontScale="90000"/>
          </a:bodyPr>
          <a:lstStyle/>
          <a:p>
            <a:r>
              <a:rPr lang="kk-KZ" sz="2000" b="1" dirty="0" smtClean="0"/>
              <a:t/>
            </a:r>
            <a:br>
              <a:rPr lang="kk-KZ" sz="2000" b="1" dirty="0" smtClean="0"/>
            </a:br>
            <a:r>
              <a:rPr lang="kk-KZ" sz="2000" b="1" dirty="0" smtClean="0"/>
              <a:t/>
            </a:r>
            <a:br>
              <a:rPr lang="kk-KZ" sz="2000" b="1" dirty="0" smtClean="0"/>
            </a:br>
            <a:r>
              <a:rPr lang="kk-KZ" sz="2000" b="1" dirty="0" smtClean="0"/>
              <a:t/>
            </a:r>
            <a:br>
              <a:rPr lang="kk-KZ" sz="2000" b="1" dirty="0" smtClean="0"/>
            </a:br>
            <a:r>
              <a:rPr lang="kk-KZ" sz="2000" b="1" dirty="0" smtClean="0"/>
              <a:t/>
            </a:r>
            <a:br>
              <a:rPr lang="kk-KZ" sz="2000" b="1" dirty="0" smtClean="0"/>
            </a:br>
            <a:r>
              <a:rPr lang="kk-KZ" sz="2000" b="1" dirty="0" smtClean="0"/>
              <a:t/>
            </a:r>
            <a:br>
              <a:rPr lang="kk-KZ" sz="2000" b="1" dirty="0" smtClean="0"/>
            </a:br>
            <a:r>
              <a:rPr lang="kk-KZ" sz="2000" b="1" dirty="0" smtClean="0"/>
              <a:t/>
            </a:r>
            <a:br>
              <a:rPr lang="kk-KZ" sz="2000" b="1" dirty="0" smtClean="0"/>
            </a:br>
            <a:r>
              <a:rPr lang="kk-KZ" sz="2000" b="1" dirty="0" smtClean="0"/>
              <a:t/>
            </a:r>
            <a:br>
              <a:rPr lang="kk-KZ" sz="2000" b="1" dirty="0" smtClean="0"/>
            </a:br>
            <a:r>
              <a:rPr lang="kk-KZ" sz="2000" b="1" dirty="0" smtClean="0"/>
              <a:t/>
            </a:r>
            <a:br>
              <a:rPr lang="kk-KZ" sz="2000" b="1" dirty="0" smtClean="0"/>
            </a:br>
            <a:r>
              <a:rPr lang="kk-KZ" sz="2000" b="1" dirty="0" smtClean="0"/>
              <a:t/>
            </a:r>
            <a:br>
              <a:rPr lang="kk-KZ" sz="2000" b="1" dirty="0" smtClean="0"/>
            </a:br>
            <a:r>
              <a:rPr lang="kk-KZ" sz="2000" b="1" dirty="0" smtClean="0"/>
              <a:t/>
            </a:r>
            <a:br>
              <a:rPr lang="kk-KZ" sz="2000" b="1" dirty="0" smtClean="0"/>
            </a:br>
            <a:r>
              <a:rPr lang="kk-KZ" sz="2000" b="1" dirty="0" smtClean="0"/>
              <a:t/>
            </a:r>
            <a:br>
              <a:rPr lang="kk-KZ" sz="2000" b="1" dirty="0" smtClean="0"/>
            </a:br>
            <a:r>
              <a:rPr lang="kk-KZ" sz="2000" b="1" dirty="0" smtClean="0"/>
              <a:t/>
            </a:r>
            <a:br>
              <a:rPr lang="kk-KZ" sz="2000" b="1" dirty="0" smtClean="0"/>
            </a:br>
            <a:r>
              <a:rPr lang="kk-KZ" sz="2000" b="1" dirty="0" smtClean="0"/>
              <a:t/>
            </a:r>
            <a:br>
              <a:rPr lang="kk-KZ" sz="2000" b="1" dirty="0" smtClean="0"/>
            </a:br>
            <a:r>
              <a:rPr lang="kk-KZ" sz="2000" b="1" dirty="0" smtClean="0"/>
              <a:t/>
            </a:r>
            <a:br>
              <a:rPr lang="kk-KZ" sz="2000" b="1" dirty="0" smtClean="0"/>
            </a:br>
            <a:r>
              <a:rPr lang="kk-KZ" sz="2000" b="1" dirty="0" smtClean="0"/>
              <a:t/>
            </a:r>
            <a:br>
              <a:rPr lang="kk-KZ" sz="2000" b="1" dirty="0" smtClean="0"/>
            </a:br>
            <a:r>
              <a:rPr lang="kk-KZ" sz="2000" b="1" dirty="0" smtClean="0"/>
              <a:t/>
            </a:r>
            <a:br>
              <a:rPr lang="kk-KZ" sz="2000" b="1" dirty="0" smtClean="0"/>
            </a:br>
            <a:r>
              <a:rPr lang="kk-KZ" sz="2000" b="1" dirty="0" smtClean="0"/>
              <a:t/>
            </a:r>
            <a:br>
              <a:rPr lang="kk-KZ" sz="2000" b="1" dirty="0" smtClean="0"/>
            </a:br>
            <a:r>
              <a:rPr lang="kk-KZ" sz="2000" b="1" dirty="0" smtClean="0"/>
              <a:t/>
            </a:r>
            <a:br>
              <a:rPr lang="kk-KZ" sz="2000" b="1" dirty="0" smtClean="0"/>
            </a:br>
            <a:r>
              <a:rPr lang="kk-KZ" sz="2000" b="1" dirty="0" smtClean="0"/>
              <a:t/>
            </a:r>
            <a:br>
              <a:rPr lang="kk-KZ" sz="2000" b="1" dirty="0" smtClean="0"/>
            </a:br>
            <a:r>
              <a:rPr lang="kk-KZ" sz="2000" b="1" dirty="0" smtClean="0"/>
              <a:t/>
            </a:r>
            <a:br>
              <a:rPr lang="kk-KZ" sz="2000" b="1" dirty="0" smtClean="0"/>
            </a:br>
            <a:r>
              <a:rPr lang="ru-RU" sz="2200" dirty="0" smtClean="0"/>
              <a:t/>
            </a:r>
            <a:br>
              <a:rPr lang="ru-RU" sz="2200" dirty="0" smtClean="0"/>
            </a:br>
            <a:endParaRPr lang="ru-RU" sz="2200" dirty="0"/>
          </a:p>
        </p:txBody>
      </p:sp>
      <p:pic>
        <p:nvPicPr>
          <p:cNvPr id="1026" name="Picture 2" descr="http://ds04.infourok.ru/uploads/ex/10a6/0001be55-468c7771/hello_html_1daeffc0.png"/>
          <p:cNvPicPr>
            <a:picLocks noChangeAspect="1" noChangeArrowheads="1"/>
          </p:cNvPicPr>
          <p:nvPr/>
        </p:nvPicPr>
        <p:blipFill>
          <a:blip r:embed="rId2"/>
          <a:srcRect/>
          <a:stretch>
            <a:fillRect/>
          </a:stretch>
        </p:blipFill>
        <p:spPr bwMode="auto">
          <a:xfrm>
            <a:off x="0" y="0"/>
            <a:ext cx="9215470" cy="68580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4638"/>
            <a:ext cx="7772400" cy="4940312"/>
          </a:xfrm>
        </p:spPr>
        <p:txBody>
          <a:bodyPr>
            <a:normAutofit fontScale="90000"/>
          </a:bodyPr>
          <a:lstStyle/>
          <a:p>
            <a:r>
              <a:rPr lang="kk-KZ" b="1" dirty="0" smtClean="0"/>
              <a:t/>
            </a:r>
            <a:br>
              <a:rPr lang="kk-KZ" b="1" dirty="0" smtClean="0"/>
            </a:br>
            <a:r>
              <a:rPr lang="kk-KZ" b="1" dirty="0" smtClean="0"/>
              <a:t/>
            </a:r>
            <a:br>
              <a:rPr lang="kk-KZ" b="1" dirty="0" smtClean="0"/>
            </a:br>
            <a:r>
              <a:rPr lang="kk-KZ" b="1" dirty="0" smtClean="0"/>
              <a:t/>
            </a:r>
            <a:br>
              <a:rPr lang="kk-KZ" b="1" dirty="0" smtClean="0"/>
            </a:br>
            <a:r>
              <a:rPr lang="kk-KZ" b="1" dirty="0" smtClean="0">
                <a:latin typeface="Times New Roman" pitchFamily="18" charset="0"/>
                <a:cs typeface="Times New Roman" pitchFamily="18" charset="0"/>
              </a:rPr>
              <a:t>Ғылыми жоба дегеніміз не?</a:t>
            </a:r>
            <a:r>
              <a:rPr lang="kk-KZ" dirty="0" smtClean="0">
                <a:latin typeface="Times New Roman" pitchFamily="18" charset="0"/>
                <a:cs typeface="Times New Roman" pitchFamily="18" charset="0"/>
              </a:rPr>
              <a:t/>
            </a:r>
            <a:br>
              <a:rPr lang="kk-KZ" dirty="0" smtClean="0">
                <a:latin typeface="Times New Roman" pitchFamily="18" charset="0"/>
                <a:cs typeface="Times New Roman" pitchFamily="18" charset="0"/>
              </a:rPr>
            </a:br>
            <a:r>
              <a:rPr lang="kk-KZ" dirty="0" smtClean="0">
                <a:latin typeface="Times New Roman" pitchFamily="18" charset="0"/>
                <a:cs typeface="Times New Roman" pitchFamily="18" charset="0"/>
              </a:rPr>
              <a:t>* Қол жеткен білімдерді кеңейту және жаңа білімдер алу.</a:t>
            </a:r>
            <a:br>
              <a:rPr lang="kk-KZ" dirty="0" smtClean="0">
                <a:latin typeface="Times New Roman" pitchFamily="18" charset="0"/>
                <a:cs typeface="Times New Roman" pitchFamily="18" charset="0"/>
              </a:rPr>
            </a:br>
            <a:r>
              <a:rPr lang="kk-KZ" dirty="0" smtClean="0">
                <a:latin typeface="Times New Roman" pitchFamily="18" charset="0"/>
                <a:cs typeface="Times New Roman" pitchFamily="18" charset="0"/>
              </a:rPr>
              <a:t>* тәжірибелер жүргізіп,  ақпараттарды талдау, зерделеу</a:t>
            </a:r>
            <a:br>
              <a:rPr lang="kk-KZ"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cSld>
  <p:clrMapOvr>
    <a:masterClrMapping/>
  </p:clrMapOvr>
  <p:transition spd="med">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74638"/>
            <a:ext cx="8643998" cy="6011882"/>
          </a:xfrm>
        </p:spPr>
        <p:txBody>
          <a:bodyPr>
            <a:normAutofit fontScale="90000"/>
          </a:bodyPr>
          <a:lstStyle/>
          <a:p>
            <a:r>
              <a:rPr lang="kk-KZ" sz="2800" b="1" dirty="0" smtClean="0"/>
              <a:t/>
            </a:r>
            <a:br>
              <a:rPr lang="kk-KZ" sz="2800" b="1" dirty="0" smtClean="0"/>
            </a:br>
            <a:r>
              <a:rPr lang="kk-KZ" sz="2800" b="1" dirty="0" smtClean="0"/>
              <a:t/>
            </a:r>
            <a:br>
              <a:rPr lang="kk-KZ" sz="2800" b="1" dirty="0" smtClean="0"/>
            </a:br>
            <a:r>
              <a:rPr lang="kk-KZ" sz="2800" b="1" dirty="0" smtClean="0"/>
              <a:t>Ғылыми жобаны қалай таңдаймыз?</a:t>
            </a:r>
            <a:r>
              <a:rPr lang="kk-KZ" sz="2800" dirty="0" smtClean="0"/>
              <a:t/>
            </a:r>
            <a:br>
              <a:rPr lang="kk-KZ" sz="2800" dirty="0" smtClean="0"/>
            </a:br>
            <a:r>
              <a:rPr lang="kk-KZ" sz="2800" dirty="0" smtClean="0"/>
              <a:t>1. Оқушыдан қандай тақырыптарға қызығатынын, нені білгісі келетіндігін сұрау, егер ойы жүйелі, қызыққан немесе ұнайтын тақырыбы көлемді, маңызды болса сол тақырып бойынша  оқушыға мәліметтер іздеуге кеңестер беру.</a:t>
            </a:r>
            <a:br>
              <a:rPr lang="kk-KZ" sz="2800" dirty="0" smtClean="0"/>
            </a:br>
            <a:r>
              <a:rPr lang="kk-KZ" sz="2800" dirty="0" smtClean="0"/>
              <a:t>2. Оқушы жүйелі тақырып айта алмаса маңызы бар  оқушының өзі қызығып іздейтіндей тақырып беру.</a:t>
            </a:r>
            <a:br>
              <a:rPr lang="kk-KZ" sz="2800" dirty="0" smtClean="0"/>
            </a:br>
            <a:r>
              <a:rPr lang="kk-KZ" sz="2800" dirty="0" smtClean="0"/>
              <a:t>3. Тақырып бергенде мысалы: Абылай хан, Қазақ хандығы немесе Абай Құнанбайұлы деп ауқымды тақырыпты ала салмай, бұл тақырыптарды былайша: Абылайханның шыққан тегі, Абай Құнанбайұлының қазақ халқының тәрбиесіне сіңірген еңбегі деген сияқты тақырыпты ерекшелендіріп түрлендіріп жазу</a:t>
            </a:r>
            <a:r>
              <a:rPr lang="kk-KZ" dirty="0" smtClean="0"/>
              <a:t/>
            </a:r>
            <a:br>
              <a:rPr lang="kk-KZ" dirty="0" smtClean="0"/>
            </a:br>
            <a:endParaRPr lang="ru-RU" dirty="0"/>
          </a:p>
        </p:txBody>
      </p:sp>
    </p:spTree>
  </p:cSld>
  <p:clrMapOvr>
    <a:masterClrMapping/>
  </p:clrMapOvr>
  <p:transition spd="med">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txBox="1">
            <a:spLocks noGrp="1"/>
          </p:cNvSpPr>
          <p:nvPr>
            <p:ph type="title"/>
          </p:nvPr>
        </p:nvSpPr>
        <p:spPr>
          <a:xfrm>
            <a:off x="457200" y="1143000"/>
            <a:ext cx="8229600" cy="5286375"/>
          </a:xfrm>
          <a:prstGeom prst="rect">
            <a:avLst/>
          </a:prstGeom>
        </p:spPr>
        <p:txBody>
          <a:bodyPr vert="horz" lIns="91440" tIns="45720" rIns="91440" bIns="45720" rtlCol="0">
            <a:normAutofit/>
          </a:bodyPr>
          <a:lstStyle/>
          <a:p>
            <a:pPr marL="0" marR="0" lvl="0" indent="0" algn="l" defTabSz="457200" rtl="0" eaLnBrk="1" fontAlgn="auto" latinLnBrk="0" hangingPunct="1">
              <a:lnSpc>
                <a:spcPct val="100000"/>
              </a:lnSpc>
              <a:spcBef>
                <a:spcPts val="1000"/>
              </a:spcBef>
              <a:spcAft>
                <a:spcPts val="0"/>
              </a:spcAft>
              <a:buClr>
                <a:schemeClr val="accent1"/>
              </a:buClr>
              <a:buSzTx/>
              <a:buFont typeface="Wingdings 3" charset="2"/>
              <a:buNone/>
              <a:tabLst/>
              <a:defRPr/>
            </a:pPr>
            <a:r>
              <a:rPr kumimoji="0" lang="ru-RU" sz="2000" b="1" i="0" u="none" strike="noStrike" kern="1200" cap="none" spc="0" normalizeH="0" baseline="0" noProof="0" dirty="0" err="1" smtClean="0">
                <a:ln>
                  <a:noFill/>
                </a:ln>
                <a:solidFill>
                  <a:schemeClr val="tx1">
                    <a:lumMod val="75000"/>
                    <a:lumOff val="25000"/>
                  </a:schemeClr>
                </a:solidFill>
                <a:effectLst/>
                <a:uLnTx/>
                <a:uFillTx/>
                <a:latin typeface="Times New Roman" pitchFamily="18" charset="0"/>
                <a:ea typeface="+mn-ea"/>
                <a:cs typeface="Times New Roman" pitchFamily="18" charset="0"/>
              </a:rPr>
              <a:t>Жұмысты рәсімдеуге қойылатын талаптар</a:t>
            </a:r>
            <a:endParaRPr kumimoji="0" lang="ru-RU" sz="2000" b="1" i="0" u="none" strike="noStrike" kern="1200" cap="none" spc="0" normalizeH="0" baseline="0" noProof="0" dirty="0" smtClean="0">
              <a:ln>
                <a:noFill/>
              </a:ln>
              <a:solidFill>
                <a:schemeClr val="tx1">
                  <a:lumMod val="75000"/>
                  <a:lumOff val="25000"/>
                </a:schemeClr>
              </a:solidFill>
              <a:effectLst/>
              <a:uLnTx/>
              <a:uFillTx/>
              <a:latin typeface="Times New Roman" pitchFamily="18" charset="0"/>
              <a:ea typeface="+mn-ea"/>
              <a:cs typeface="Times New Roman" pitchFamily="18" charset="0"/>
            </a:endParaRPr>
          </a:p>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pitchFamily="2" charset="2"/>
              <a:buChar char="v"/>
              <a:tabLst/>
              <a:defRPr/>
            </a:pPr>
            <a:r>
              <a:rPr kumimoji="0" lang="ru-RU" sz="2000" b="0" i="0" u="none" strike="noStrike" kern="1200" cap="none" spc="0" normalizeH="0" baseline="0" noProof="0" dirty="0" err="1" smtClean="0">
                <a:ln>
                  <a:noFill/>
                </a:ln>
                <a:solidFill>
                  <a:schemeClr val="tx1">
                    <a:lumMod val="75000"/>
                    <a:lumOff val="25000"/>
                  </a:schemeClr>
                </a:solidFill>
                <a:effectLst/>
                <a:uLnTx/>
                <a:uFillTx/>
                <a:latin typeface="Times New Roman" pitchFamily="18" charset="0"/>
                <a:ea typeface="+mn-ea"/>
                <a:cs typeface="Times New Roman" pitchFamily="18" charset="0"/>
              </a:rPr>
              <a:t>Ұсынылған ғылыми-зерттеу жұмысы төмендегіше көрінуі тиіс</a:t>
            </a:r>
            <a:r>
              <a:rPr kumimoji="0" lang="ru-RU" sz="2000" b="0" i="0" u="none" strike="noStrike" kern="1200" cap="none" spc="0" normalizeH="0" baseline="0" noProof="0" dirty="0" smtClean="0">
                <a:ln>
                  <a:noFill/>
                </a:ln>
                <a:solidFill>
                  <a:schemeClr val="tx1">
                    <a:lumMod val="75000"/>
                    <a:lumOff val="25000"/>
                  </a:schemeClr>
                </a:solidFill>
                <a:effectLst/>
                <a:uLnTx/>
                <a:uFillTx/>
                <a:latin typeface="Times New Roman" pitchFamily="18" charset="0"/>
                <a:ea typeface="+mn-ea"/>
                <a:cs typeface="Times New Roman" pitchFamily="18" charset="0"/>
              </a:rPr>
              <a:t>:</a:t>
            </a:r>
          </a:p>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pitchFamily="2" charset="2"/>
              <a:buChar char="v"/>
              <a:tabLst/>
              <a:defRPr/>
            </a:pPr>
            <a:r>
              <a:rPr kumimoji="0" lang="ru-RU" sz="2000" b="0" i="0" u="none" strike="noStrike" kern="1200" cap="none" spc="0" normalizeH="0" baseline="0" noProof="0" dirty="0" err="1" smtClean="0">
                <a:ln>
                  <a:noFill/>
                </a:ln>
                <a:solidFill>
                  <a:schemeClr val="tx1">
                    <a:lumMod val="75000"/>
                    <a:lumOff val="25000"/>
                  </a:schemeClr>
                </a:solidFill>
                <a:effectLst/>
                <a:uLnTx/>
                <a:uFillTx/>
                <a:latin typeface="Times New Roman" pitchFamily="18" charset="0"/>
                <a:ea typeface="+mn-ea"/>
                <a:cs typeface="Times New Roman" pitchFamily="18" charset="0"/>
              </a:rPr>
              <a:t>1.Жұмыс мәтіні компьютерде</a:t>
            </a:r>
            <a:r>
              <a:rPr kumimoji="0" lang="ru-RU" sz="2000" b="0" i="0" u="none" strike="noStrike" kern="1200" cap="none" spc="0" normalizeH="0" baseline="0" noProof="0" dirty="0" smtClean="0">
                <a:ln>
                  <a:noFill/>
                </a:ln>
                <a:solidFill>
                  <a:schemeClr val="tx1">
                    <a:lumMod val="75000"/>
                    <a:lumOff val="25000"/>
                  </a:schemeClr>
                </a:solidFill>
                <a:effectLst/>
                <a:uLnTx/>
                <a:uFillTx/>
                <a:latin typeface="Times New Roman" pitchFamily="18" charset="0"/>
                <a:ea typeface="+mn-ea"/>
                <a:cs typeface="Times New Roman" pitchFamily="18" charset="0"/>
              </a:rPr>
              <a:t> </a:t>
            </a:r>
            <a:r>
              <a:rPr kumimoji="0" lang="ru-RU" sz="2000" b="0" i="0" u="none" strike="noStrike" kern="1200" cap="none" spc="0" normalizeH="0" baseline="0" noProof="0" dirty="0" err="1" smtClean="0">
                <a:ln>
                  <a:noFill/>
                </a:ln>
                <a:solidFill>
                  <a:schemeClr val="tx1">
                    <a:lumMod val="75000"/>
                    <a:lumOff val="25000"/>
                  </a:schemeClr>
                </a:solidFill>
                <a:effectLst/>
                <a:uLnTx/>
                <a:uFillTx/>
                <a:latin typeface="Times New Roman" pitchFamily="18" charset="0"/>
                <a:ea typeface="+mn-ea"/>
                <a:cs typeface="Times New Roman" pitchFamily="18" charset="0"/>
              </a:rPr>
              <a:t>терілуі</a:t>
            </a:r>
            <a:r>
              <a:rPr kumimoji="0" lang="ru-RU" sz="2000" b="0" i="0" u="none" strike="noStrike" kern="1200" cap="none" spc="0" normalizeH="0" baseline="0" noProof="0" dirty="0" smtClean="0">
                <a:ln>
                  <a:noFill/>
                </a:ln>
                <a:solidFill>
                  <a:schemeClr val="tx1">
                    <a:lumMod val="75000"/>
                    <a:lumOff val="25000"/>
                  </a:schemeClr>
                </a:solidFill>
                <a:effectLst/>
                <a:uLnTx/>
                <a:uFillTx/>
                <a:latin typeface="Times New Roman" pitchFamily="18" charset="0"/>
                <a:ea typeface="+mn-ea"/>
                <a:cs typeface="Times New Roman" pitchFamily="18" charset="0"/>
              </a:rPr>
              <a:t> </a:t>
            </a:r>
            <a:r>
              <a:rPr kumimoji="0" lang="ru-RU" sz="2000" b="0" i="0" u="none" strike="noStrike" kern="1200" cap="none" spc="0" normalizeH="0" baseline="0" noProof="0" dirty="0" err="1" smtClean="0">
                <a:ln>
                  <a:noFill/>
                </a:ln>
                <a:solidFill>
                  <a:schemeClr val="tx1">
                    <a:lumMod val="75000"/>
                    <a:lumOff val="25000"/>
                  </a:schemeClr>
                </a:solidFill>
                <a:effectLst/>
                <a:uLnTx/>
                <a:uFillTx/>
                <a:latin typeface="Times New Roman" pitchFamily="18" charset="0"/>
                <a:ea typeface="+mn-ea"/>
                <a:cs typeface="Times New Roman" pitchFamily="18" charset="0"/>
              </a:rPr>
              <a:t>тиіс</a:t>
            </a:r>
            <a:r>
              <a:rPr kumimoji="0" lang="ru-RU" sz="2000" b="0" i="0" u="none" strike="noStrike" kern="1200" cap="none" spc="0" normalizeH="0" baseline="0" noProof="0" dirty="0" smtClean="0">
                <a:ln>
                  <a:noFill/>
                </a:ln>
                <a:solidFill>
                  <a:schemeClr val="tx1">
                    <a:lumMod val="75000"/>
                    <a:lumOff val="25000"/>
                  </a:schemeClr>
                </a:solidFill>
                <a:effectLst/>
                <a:uLnTx/>
                <a:uFillTx/>
                <a:latin typeface="Times New Roman" pitchFamily="18" charset="0"/>
                <a:ea typeface="+mn-ea"/>
                <a:cs typeface="Times New Roman" pitchFamily="18" charset="0"/>
              </a:rPr>
              <a:t>. </a:t>
            </a:r>
            <a:r>
              <a:rPr kumimoji="0" lang="ru-RU" sz="2000" b="0" i="0" u="none" strike="noStrike" kern="1200" cap="none" spc="0" normalizeH="0" baseline="0" noProof="0" dirty="0" err="1" smtClean="0">
                <a:ln>
                  <a:noFill/>
                </a:ln>
                <a:solidFill>
                  <a:schemeClr val="tx1">
                    <a:lumMod val="75000"/>
                    <a:lumOff val="25000"/>
                  </a:schemeClr>
                </a:solidFill>
                <a:effectLst/>
                <a:uLnTx/>
                <a:uFillTx/>
                <a:latin typeface="Times New Roman" pitchFamily="18" charset="0"/>
                <a:ea typeface="+mn-ea"/>
                <a:cs typeface="Times New Roman" pitchFamily="18" charset="0"/>
              </a:rPr>
              <a:t>Сондай-ақ:</a:t>
            </a:r>
            <a:endParaRPr kumimoji="0" lang="ru-RU" sz="2000" b="0" i="0" u="none" strike="noStrike" kern="1200" cap="none" spc="0" normalizeH="0" baseline="0" noProof="0" dirty="0" smtClean="0">
              <a:ln>
                <a:noFill/>
              </a:ln>
              <a:solidFill>
                <a:schemeClr val="tx1">
                  <a:lumMod val="75000"/>
                  <a:lumOff val="25000"/>
                </a:schemeClr>
              </a:solidFill>
              <a:effectLst/>
              <a:uLnTx/>
              <a:uFillTx/>
              <a:latin typeface="Times New Roman" pitchFamily="18" charset="0"/>
              <a:ea typeface="+mn-ea"/>
              <a:cs typeface="Times New Roman" pitchFamily="18" charset="0"/>
            </a:endParaRPr>
          </a:p>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pitchFamily="2" charset="2"/>
              <a:buChar char="v"/>
              <a:tabLst/>
              <a:defRPr/>
            </a:pPr>
            <a:r>
              <a:rPr kumimoji="0" lang="ru-RU" sz="2000" b="0" i="0" u="none" strike="noStrike" kern="1200" cap="none" spc="0" normalizeH="0" baseline="0" noProof="0" dirty="0" smtClean="0">
                <a:ln>
                  <a:noFill/>
                </a:ln>
                <a:solidFill>
                  <a:schemeClr val="tx1">
                    <a:lumMod val="75000"/>
                    <a:lumOff val="25000"/>
                  </a:schemeClr>
                </a:solidFill>
                <a:effectLst/>
                <a:uLnTx/>
                <a:uFillTx/>
                <a:latin typeface="Times New Roman" pitchFamily="18" charset="0"/>
                <a:ea typeface="+mn-ea"/>
                <a:cs typeface="Times New Roman" pitchFamily="18" charset="0"/>
              </a:rPr>
              <a:t>Титул </a:t>
            </a:r>
            <a:r>
              <a:rPr kumimoji="0" lang="ru-RU" sz="2000" b="0" i="0" u="none" strike="noStrike" kern="1200" cap="none" spc="0" normalizeH="0" baseline="0" noProof="0" dirty="0" err="1" smtClean="0">
                <a:ln>
                  <a:noFill/>
                </a:ln>
                <a:solidFill>
                  <a:schemeClr val="tx1">
                    <a:lumMod val="75000"/>
                    <a:lumOff val="25000"/>
                  </a:schemeClr>
                </a:solidFill>
                <a:effectLst/>
                <a:uLnTx/>
                <a:uFillTx/>
                <a:latin typeface="Times New Roman" pitchFamily="18" charset="0"/>
                <a:ea typeface="+mn-ea"/>
                <a:cs typeface="Times New Roman" pitchFamily="18" charset="0"/>
              </a:rPr>
              <a:t>беті</a:t>
            </a:r>
            <a:r>
              <a:rPr kumimoji="0" lang="ru-RU" sz="2000" b="0" i="0" u="none" strike="noStrike" kern="1200" cap="none" spc="0" normalizeH="0" baseline="0" noProof="0" dirty="0" smtClean="0">
                <a:ln>
                  <a:noFill/>
                </a:ln>
                <a:solidFill>
                  <a:schemeClr val="tx1">
                    <a:lumMod val="75000"/>
                    <a:lumOff val="25000"/>
                  </a:schemeClr>
                </a:solidFill>
                <a:effectLst/>
                <a:uLnTx/>
                <a:uFillTx/>
                <a:latin typeface="Times New Roman" pitchFamily="18" charset="0"/>
                <a:ea typeface="+mn-ea"/>
                <a:cs typeface="Times New Roman" pitchFamily="18" charset="0"/>
              </a:rPr>
              <a:t>;</a:t>
            </a:r>
          </a:p>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pitchFamily="2" charset="2"/>
              <a:buChar char="v"/>
              <a:tabLst/>
              <a:defRPr/>
            </a:pPr>
            <a:r>
              <a:rPr kumimoji="0" lang="ru-RU" sz="2000" b="0" i="0" u="none" strike="noStrike" kern="1200" cap="none" spc="0" normalizeH="0" baseline="0" noProof="0" dirty="0" err="1" smtClean="0">
                <a:ln>
                  <a:noFill/>
                </a:ln>
                <a:solidFill>
                  <a:schemeClr val="tx1">
                    <a:lumMod val="75000"/>
                    <a:lumOff val="25000"/>
                  </a:schemeClr>
                </a:solidFill>
                <a:effectLst/>
                <a:uLnTx/>
                <a:uFillTx/>
                <a:latin typeface="Times New Roman" pitchFamily="18" charset="0"/>
                <a:ea typeface="+mn-ea"/>
                <a:cs typeface="Times New Roman" pitchFamily="18" charset="0"/>
              </a:rPr>
              <a:t>Мазмұны;</a:t>
            </a:r>
            <a:endParaRPr kumimoji="0" lang="ru-RU" sz="2000" b="0" i="0" u="none" strike="noStrike" kern="1200" cap="none" spc="0" normalizeH="0" baseline="0" noProof="0" dirty="0" smtClean="0">
              <a:ln>
                <a:noFill/>
              </a:ln>
              <a:solidFill>
                <a:schemeClr val="tx1">
                  <a:lumMod val="75000"/>
                  <a:lumOff val="25000"/>
                </a:schemeClr>
              </a:solidFill>
              <a:effectLst/>
              <a:uLnTx/>
              <a:uFillTx/>
              <a:latin typeface="Times New Roman" pitchFamily="18" charset="0"/>
              <a:ea typeface="+mn-ea"/>
              <a:cs typeface="Times New Roman" pitchFamily="18" charset="0"/>
            </a:endParaRPr>
          </a:p>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pitchFamily="2" charset="2"/>
              <a:buChar char="v"/>
              <a:tabLst/>
              <a:defRPr/>
            </a:pPr>
            <a:r>
              <a:rPr kumimoji="0" lang="ru-RU" sz="2000" b="0" i="0" u="none" strike="noStrike" kern="1200" cap="none" spc="0" normalizeH="0" baseline="0" noProof="0" dirty="0" err="1" smtClean="0">
                <a:ln>
                  <a:noFill/>
                </a:ln>
                <a:solidFill>
                  <a:schemeClr val="tx1">
                    <a:lumMod val="75000"/>
                    <a:lumOff val="25000"/>
                  </a:schemeClr>
                </a:solidFill>
                <a:effectLst/>
                <a:uLnTx/>
                <a:uFillTx/>
                <a:latin typeface="Times New Roman" pitchFamily="18" charset="0"/>
                <a:ea typeface="+mn-ea"/>
                <a:cs typeface="Times New Roman" pitchFamily="18" charset="0"/>
              </a:rPr>
              <a:t>Аннотациясының болуы</a:t>
            </a:r>
            <a:r>
              <a:rPr kumimoji="0" lang="ru-RU" sz="2000" b="0" i="0" u="none" strike="noStrike" kern="1200" cap="none" spc="0" normalizeH="0" baseline="0" noProof="0" dirty="0" smtClean="0">
                <a:ln>
                  <a:noFill/>
                </a:ln>
                <a:solidFill>
                  <a:schemeClr val="tx1">
                    <a:lumMod val="75000"/>
                    <a:lumOff val="25000"/>
                  </a:schemeClr>
                </a:solidFill>
                <a:effectLst/>
                <a:uLnTx/>
                <a:uFillTx/>
                <a:latin typeface="Times New Roman" pitchFamily="18" charset="0"/>
                <a:ea typeface="+mn-ea"/>
                <a:cs typeface="Times New Roman" pitchFamily="18" charset="0"/>
              </a:rPr>
              <a:t>;</a:t>
            </a:r>
          </a:p>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pitchFamily="2" charset="2"/>
              <a:buChar char="v"/>
              <a:tabLst/>
              <a:defRPr/>
            </a:pPr>
            <a:r>
              <a:rPr kumimoji="0" lang="ru-RU" sz="2000" b="0" i="0" u="none" strike="noStrike" kern="1200" cap="none" spc="0" normalizeH="0" baseline="0" noProof="0" dirty="0" err="1" smtClean="0">
                <a:ln>
                  <a:noFill/>
                </a:ln>
                <a:solidFill>
                  <a:schemeClr val="tx1">
                    <a:lumMod val="75000"/>
                    <a:lumOff val="25000"/>
                  </a:schemeClr>
                </a:solidFill>
                <a:effectLst/>
                <a:uLnTx/>
                <a:uFillTx/>
                <a:latin typeface="Times New Roman" pitchFamily="18" charset="0"/>
                <a:ea typeface="+mn-ea"/>
                <a:cs typeface="Times New Roman" pitchFamily="18" charset="0"/>
              </a:rPr>
              <a:t>Кіріспесі</a:t>
            </a:r>
            <a:r>
              <a:rPr kumimoji="0" lang="ru-RU" sz="2000" b="0" i="0" u="none" strike="noStrike" kern="1200" cap="none" spc="0" normalizeH="0" baseline="0" noProof="0" dirty="0" smtClean="0">
                <a:ln>
                  <a:noFill/>
                </a:ln>
                <a:solidFill>
                  <a:schemeClr val="tx1">
                    <a:lumMod val="75000"/>
                    <a:lumOff val="25000"/>
                  </a:schemeClr>
                </a:solidFill>
                <a:effectLst/>
                <a:uLnTx/>
                <a:uFillTx/>
                <a:latin typeface="Times New Roman" pitchFamily="18" charset="0"/>
                <a:ea typeface="+mn-ea"/>
                <a:cs typeface="Times New Roman" pitchFamily="18" charset="0"/>
              </a:rPr>
              <a:t>;</a:t>
            </a:r>
          </a:p>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pitchFamily="2" charset="2"/>
              <a:buChar char="v"/>
              <a:tabLst/>
              <a:defRPr/>
            </a:pPr>
            <a:r>
              <a:rPr kumimoji="0" lang="ru-RU" sz="2000" b="0" i="0" u="none" strike="noStrike" kern="1200" cap="none" spc="0" normalizeH="0" baseline="0" noProof="0" dirty="0" err="1" smtClean="0">
                <a:ln>
                  <a:noFill/>
                </a:ln>
                <a:solidFill>
                  <a:schemeClr val="tx1">
                    <a:lumMod val="75000"/>
                    <a:lumOff val="25000"/>
                  </a:schemeClr>
                </a:solidFill>
                <a:effectLst/>
                <a:uLnTx/>
                <a:uFillTx/>
                <a:latin typeface="Times New Roman" pitchFamily="18" charset="0"/>
                <a:ea typeface="+mn-ea"/>
                <a:cs typeface="Times New Roman" pitchFamily="18" charset="0"/>
              </a:rPr>
              <a:t>Зерттеу</a:t>
            </a:r>
            <a:r>
              <a:rPr kumimoji="0" lang="ru-RU" sz="2000" b="0" i="0" u="none" strike="noStrike" kern="1200" cap="none" spc="0" normalizeH="0" baseline="0" noProof="0" dirty="0" smtClean="0">
                <a:ln>
                  <a:noFill/>
                </a:ln>
                <a:solidFill>
                  <a:schemeClr val="tx1">
                    <a:lumMod val="75000"/>
                    <a:lumOff val="25000"/>
                  </a:schemeClr>
                </a:solidFill>
                <a:effectLst/>
                <a:uLnTx/>
                <a:uFillTx/>
                <a:latin typeface="Times New Roman" pitchFamily="18" charset="0"/>
                <a:ea typeface="+mn-ea"/>
                <a:cs typeface="Times New Roman" pitchFamily="18" charset="0"/>
              </a:rPr>
              <a:t> </a:t>
            </a:r>
            <a:r>
              <a:rPr kumimoji="0" lang="ru-RU" sz="2000" b="0" i="0" u="none" strike="noStrike" kern="1200" cap="none" spc="0" normalizeH="0" baseline="0" noProof="0" dirty="0" err="1" smtClean="0">
                <a:ln>
                  <a:noFill/>
                </a:ln>
                <a:solidFill>
                  <a:schemeClr val="tx1">
                    <a:lumMod val="75000"/>
                    <a:lumOff val="25000"/>
                  </a:schemeClr>
                </a:solidFill>
                <a:effectLst/>
                <a:uLnTx/>
                <a:uFillTx/>
                <a:latin typeface="Times New Roman" pitchFamily="18" charset="0"/>
                <a:ea typeface="+mn-ea"/>
                <a:cs typeface="Times New Roman" pitchFamily="18" charset="0"/>
              </a:rPr>
              <a:t>бөлігі;</a:t>
            </a:r>
            <a:endParaRPr kumimoji="0" lang="ru-RU" sz="2000" b="0" i="0" u="none" strike="noStrike" kern="1200" cap="none" spc="0" normalizeH="0" baseline="0" noProof="0" dirty="0" smtClean="0">
              <a:ln>
                <a:noFill/>
              </a:ln>
              <a:solidFill>
                <a:schemeClr val="tx1">
                  <a:lumMod val="75000"/>
                  <a:lumOff val="25000"/>
                </a:schemeClr>
              </a:solidFill>
              <a:effectLst/>
              <a:uLnTx/>
              <a:uFillTx/>
              <a:latin typeface="Times New Roman" pitchFamily="18" charset="0"/>
              <a:ea typeface="+mn-ea"/>
              <a:cs typeface="Times New Roman" pitchFamily="18" charset="0"/>
            </a:endParaRPr>
          </a:p>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pitchFamily="2" charset="2"/>
              <a:buChar char="v"/>
              <a:tabLst/>
              <a:defRPr/>
            </a:pPr>
            <a:r>
              <a:rPr kumimoji="0" lang="ru-RU" sz="2000" b="0" i="0" u="none" strike="noStrike" kern="1200" cap="none" spc="0" normalizeH="0" baseline="0" noProof="0" dirty="0" err="1" smtClean="0">
                <a:ln>
                  <a:noFill/>
                </a:ln>
                <a:solidFill>
                  <a:schemeClr val="tx1">
                    <a:lumMod val="75000"/>
                    <a:lumOff val="25000"/>
                  </a:schemeClr>
                </a:solidFill>
                <a:effectLst/>
                <a:uLnTx/>
                <a:uFillTx/>
                <a:latin typeface="Times New Roman" pitchFamily="18" charset="0"/>
                <a:ea typeface="+mn-ea"/>
                <a:cs typeface="Times New Roman" pitchFamily="18" charset="0"/>
              </a:rPr>
              <a:t>Қорытынды, әдебиеттер тізімі</a:t>
            </a:r>
            <a:r>
              <a:rPr kumimoji="0" lang="ru-RU" sz="2000" b="0" i="0" u="none" strike="noStrike" kern="1200" cap="none" spc="0" normalizeH="0" baseline="0" noProof="0" dirty="0" smtClean="0">
                <a:ln>
                  <a:noFill/>
                </a:ln>
                <a:solidFill>
                  <a:schemeClr val="tx1">
                    <a:lumMod val="75000"/>
                    <a:lumOff val="25000"/>
                  </a:schemeClr>
                </a:solidFill>
                <a:effectLst/>
                <a:uLnTx/>
                <a:uFillTx/>
                <a:latin typeface="Times New Roman" pitchFamily="18" charset="0"/>
                <a:ea typeface="+mn-ea"/>
                <a:cs typeface="Times New Roman" pitchFamily="18" charset="0"/>
              </a:rPr>
              <a:t> </a:t>
            </a:r>
            <a:r>
              <a:rPr kumimoji="0" lang="ru-RU" sz="2000" b="0" i="0" u="none" strike="noStrike" kern="1200" cap="none" spc="0" normalizeH="0" baseline="0" noProof="0" dirty="0" err="1" smtClean="0">
                <a:ln>
                  <a:noFill/>
                </a:ln>
                <a:solidFill>
                  <a:schemeClr val="tx1">
                    <a:lumMod val="75000"/>
                    <a:lumOff val="25000"/>
                  </a:schemeClr>
                </a:solidFill>
                <a:effectLst/>
                <a:uLnTx/>
                <a:uFillTx/>
                <a:latin typeface="Times New Roman" pitchFamily="18" charset="0"/>
                <a:ea typeface="+mn-ea"/>
                <a:cs typeface="Times New Roman" pitchFamily="18" charset="0"/>
              </a:rPr>
              <a:t>болуы</a:t>
            </a:r>
            <a:r>
              <a:rPr kumimoji="0" lang="ru-RU" sz="2000" b="0" i="0" u="none" strike="noStrike" kern="1200" cap="none" spc="0" normalizeH="0" baseline="0" noProof="0" dirty="0" smtClean="0">
                <a:ln>
                  <a:noFill/>
                </a:ln>
                <a:solidFill>
                  <a:schemeClr val="tx1">
                    <a:lumMod val="75000"/>
                    <a:lumOff val="25000"/>
                  </a:schemeClr>
                </a:solidFill>
                <a:effectLst/>
                <a:uLnTx/>
                <a:uFillTx/>
                <a:latin typeface="Times New Roman" pitchFamily="18" charset="0"/>
                <a:ea typeface="+mn-ea"/>
                <a:cs typeface="Times New Roman" pitchFamily="18" charset="0"/>
              </a:rPr>
              <a:t> </a:t>
            </a:r>
            <a:r>
              <a:rPr kumimoji="0" lang="ru-RU" sz="2000" b="0" i="0" u="none" strike="noStrike" kern="1200" cap="none" spc="0" normalizeH="0" baseline="0" noProof="0" dirty="0" err="1" smtClean="0">
                <a:ln>
                  <a:noFill/>
                </a:ln>
                <a:solidFill>
                  <a:schemeClr val="tx1">
                    <a:lumMod val="75000"/>
                    <a:lumOff val="25000"/>
                  </a:schemeClr>
                </a:solidFill>
                <a:effectLst/>
                <a:uLnTx/>
                <a:uFillTx/>
                <a:latin typeface="Times New Roman" pitchFamily="18" charset="0"/>
                <a:ea typeface="+mn-ea"/>
                <a:cs typeface="Times New Roman" pitchFamily="18" charset="0"/>
              </a:rPr>
              <a:t>қажет.</a:t>
            </a:r>
            <a:endParaRPr kumimoji="0" lang="ru-RU" sz="2000" b="0" i="0" u="none" strike="noStrike" kern="1200" cap="none" spc="0" normalizeH="0" baseline="0" noProof="0" dirty="0" smtClean="0">
              <a:ln>
                <a:noFill/>
              </a:ln>
              <a:solidFill>
                <a:schemeClr val="tx1">
                  <a:lumMod val="75000"/>
                  <a:lumOff val="25000"/>
                </a:schemeClr>
              </a:solidFill>
              <a:effectLst/>
              <a:uLnTx/>
              <a:uFillTx/>
              <a:latin typeface="Times New Roman" pitchFamily="18" charset="0"/>
              <a:ea typeface="+mn-ea"/>
              <a:cs typeface="Times New Roman" pitchFamily="18" charset="0"/>
            </a:endParaRPr>
          </a:p>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pitchFamily="2" charset="2"/>
              <a:buChar char="v"/>
              <a:tabLst/>
              <a:defRPr/>
            </a:pPr>
            <a:r>
              <a:rPr kumimoji="0" lang="ru-RU" sz="2000" b="0" i="0" u="none" strike="noStrike" kern="1200" cap="none" spc="0" normalizeH="0" baseline="0" noProof="0" dirty="0" smtClean="0">
                <a:ln>
                  <a:noFill/>
                </a:ln>
                <a:solidFill>
                  <a:schemeClr val="tx1">
                    <a:lumMod val="75000"/>
                    <a:lumOff val="25000"/>
                  </a:schemeClr>
                </a:solidFill>
                <a:effectLst/>
                <a:uLnTx/>
                <a:uFillTx/>
                <a:latin typeface="Times New Roman" pitchFamily="18" charset="0"/>
                <a:ea typeface="+mn-ea"/>
                <a:cs typeface="Times New Roman" pitchFamily="18" charset="0"/>
              </a:rPr>
              <a:t>2.Титул </a:t>
            </a:r>
            <a:r>
              <a:rPr kumimoji="0" lang="ru-RU" sz="2000" b="0" i="0" u="none" strike="noStrike" kern="1200" cap="none" spc="0" normalizeH="0" baseline="0" noProof="0" dirty="0" err="1" smtClean="0">
                <a:ln>
                  <a:noFill/>
                </a:ln>
                <a:solidFill>
                  <a:schemeClr val="tx1">
                    <a:lumMod val="75000"/>
                    <a:lumOff val="25000"/>
                  </a:schemeClr>
                </a:solidFill>
                <a:effectLst/>
                <a:uLnTx/>
                <a:uFillTx/>
                <a:latin typeface="Times New Roman" pitchFamily="18" charset="0"/>
                <a:ea typeface="+mn-ea"/>
                <a:cs typeface="Times New Roman" pitchFamily="18" charset="0"/>
              </a:rPr>
              <a:t>бетінде</a:t>
            </a:r>
            <a:r>
              <a:rPr kumimoji="0" lang="ru-RU" sz="2000" b="0" i="0" u="none" strike="noStrike" kern="1200" cap="none" spc="0" normalizeH="0" baseline="0" noProof="0" dirty="0" smtClean="0">
                <a:ln>
                  <a:noFill/>
                </a:ln>
                <a:solidFill>
                  <a:schemeClr val="tx1">
                    <a:lumMod val="75000"/>
                    <a:lumOff val="25000"/>
                  </a:schemeClr>
                </a:solidFill>
                <a:effectLst/>
                <a:uLnTx/>
                <a:uFillTx/>
                <a:latin typeface="Times New Roman" pitchFamily="18" charset="0"/>
                <a:ea typeface="+mn-ea"/>
                <a:cs typeface="Times New Roman" pitchFamily="18" charset="0"/>
              </a:rPr>
              <a:t> </a:t>
            </a:r>
            <a:r>
              <a:rPr kumimoji="0" lang="ru-RU" sz="2000" b="0" i="0" u="none" strike="noStrike" kern="1200" cap="none" spc="0" normalizeH="0" baseline="0" noProof="0" dirty="0" err="1" smtClean="0">
                <a:ln>
                  <a:noFill/>
                </a:ln>
                <a:solidFill>
                  <a:schemeClr val="tx1">
                    <a:lumMod val="75000"/>
                    <a:lumOff val="25000"/>
                  </a:schemeClr>
                </a:solidFill>
                <a:effectLst/>
                <a:uLnTx/>
                <a:uFillTx/>
                <a:latin typeface="Times New Roman" pitchFamily="18" charset="0"/>
                <a:ea typeface="+mn-ea"/>
                <a:cs typeface="Times New Roman" pitchFamily="18" charset="0"/>
              </a:rPr>
              <a:t>зерттеу</a:t>
            </a:r>
            <a:r>
              <a:rPr kumimoji="0" lang="ru-RU" sz="2000" b="0" i="0" u="none" strike="noStrike" kern="1200" cap="none" spc="0" normalizeH="0" baseline="0" noProof="0" dirty="0" smtClean="0">
                <a:ln>
                  <a:noFill/>
                </a:ln>
                <a:solidFill>
                  <a:schemeClr val="tx1">
                    <a:lumMod val="75000"/>
                    <a:lumOff val="25000"/>
                  </a:schemeClr>
                </a:solidFill>
                <a:effectLst/>
                <a:uLnTx/>
                <a:uFillTx/>
                <a:latin typeface="Times New Roman" pitchFamily="18" charset="0"/>
                <a:ea typeface="+mn-ea"/>
                <a:cs typeface="Times New Roman" pitchFamily="18" charset="0"/>
              </a:rPr>
              <a:t> </a:t>
            </a:r>
            <a:r>
              <a:rPr kumimoji="0" lang="ru-RU" sz="2000" b="0" i="0" u="none" strike="noStrike" kern="1200" cap="none" spc="0" normalizeH="0" baseline="0" noProof="0" dirty="0" err="1" smtClean="0">
                <a:ln>
                  <a:noFill/>
                </a:ln>
                <a:solidFill>
                  <a:schemeClr val="tx1">
                    <a:lumMod val="75000"/>
                    <a:lumOff val="25000"/>
                  </a:schemeClr>
                </a:solidFill>
                <a:effectLst/>
                <a:uLnTx/>
                <a:uFillTx/>
                <a:latin typeface="Times New Roman" pitchFamily="18" charset="0"/>
                <a:ea typeface="+mn-ea"/>
                <a:cs typeface="Times New Roman" pitchFamily="18" charset="0"/>
              </a:rPr>
              <a:t>жұмысы орындалған мекеменің толық атауы</a:t>
            </a:r>
            <a:r>
              <a:rPr kumimoji="0" lang="ru-RU" sz="2000" b="0" i="0" u="none" strike="noStrike" kern="1200" cap="none" spc="0" normalizeH="0" baseline="0" noProof="0" dirty="0" smtClean="0">
                <a:ln>
                  <a:noFill/>
                </a:ln>
                <a:solidFill>
                  <a:schemeClr val="tx1">
                    <a:lumMod val="75000"/>
                    <a:lumOff val="25000"/>
                  </a:schemeClr>
                </a:solidFill>
                <a:effectLst/>
                <a:uLnTx/>
                <a:uFillTx/>
                <a:latin typeface="Times New Roman" pitchFamily="18" charset="0"/>
                <a:ea typeface="+mn-ea"/>
                <a:cs typeface="Times New Roman" pitchFamily="18" charset="0"/>
              </a:rPr>
              <a:t>;</a:t>
            </a:r>
          </a:p>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pitchFamily="2" charset="2"/>
              <a:buChar char="v"/>
              <a:tabLst/>
              <a:defRPr/>
            </a:pPr>
            <a:r>
              <a:rPr kumimoji="0" lang="ru-RU" sz="2000" b="0" i="0" u="none" strike="noStrike" kern="1200" cap="none" spc="0" normalizeH="0" baseline="0" noProof="0" dirty="0" err="1" smtClean="0">
                <a:ln>
                  <a:noFill/>
                </a:ln>
                <a:solidFill>
                  <a:schemeClr val="tx1">
                    <a:lumMod val="75000"/>
                    <a:lumOff val="25000"/>
                  </a:schemeClr>
                </a:solidFill>
                <a:effectLst/>
                <a:uLnTx/>
                <a:uFillTx/>
                <a:latin typeface="Times New Roman" pitchFamily="18" charset="0"/>
                <a:ea typeface="+mn-ea"/>
                <a:cs typeface="Times New Roman" pitchFamily="18" charset="0"/>
              </a:rPr>
              <a:t>Автордың және жетекшінің аты-жөні</a:t>
            </a:r>
            <a:endParaRPr kumimoji="0" lang="ru-RU" sz="2000" b="0" i="0" u="none" strike="noStrike" kern="1200" cap="none" spc="0" normalizeH="0" baseline="0" noProof="0" dirty="0" smtClean="0">
              <a:ln>
                <a:noFill/>
              </a:ln>
              <a:solidFill>
                <a:schemeClr val="tx1">
                  <a:lumMod val="75000"/>
                  <a:lumOff val="25000"/>
                </a:schemeClr>
              </a:solidFill>
              <a:effectLst/>
              <a:uLnTx/>
              <a:uFillTx/>
              <a:latin typeface="Times New Roman" pitchFamily="18" charset="0"/>
              <a:ea typeface="+mn-ea"/>
              <a:cs typeface="Times New Roman" pitchFamily="18" charset="0"/>
            </a:endParaRPr>
          </a:p>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pitchFamily="2" charset="2"/>
              <a:buChar char="v"/>
              <a:tabLst/>
              <a:defRPr/>
            </a:pPr>
            <a:r>
              <a:rPr kumimoji="0" lang="ru-RU" sz="2000" b="0" i="0" u="none" strike="noStrike" kern="1200" cap="none" spc="0" normalizeH="0" baseline="0" noProof="0" dirty="0" err="1" smtClean="0">
                <a:ln>
                  <a:noFill/>
                </a:ln>
                <a:solidFill>
                  <a:schemeClr val="tx1">
                    <a:lumMod val="75000"/>
                    <a:lumOff val="25000"/>
                  </a:schemeClr>
                </a:solidFill>
                <a:effectLst/>
                <a:uLnTx/>
                <a:uFillTx/>
                <a:latin typeface="Times New Roman" pitchFamily="18" charset="0"/>
                <a:ea typeface="+mn-ea"/>
                <a:cs typeface="Times New Roman" pitchFamily="18" charset="0"/>
              </a:rPr>
              <a:t>Қаласы, жылы</a:t>
            </a:r>
            <a:r>
              <a:rPr kumimoji="0" lang="ru-RU" sz="2000" b="0" i="0" u="none" strike="noStrike" kern="1200" cap="none" spc="0" normalizeH="0" baseline="0" noProof="0" dirty="0" smtClean="0">
                <a:ln>
                  <a:noFill/>
                </a:ln>
                <a:solidFill>
                  <a:schemeClr val="tx1">
                    <a:lumMod val="75000"/>
                    <a:lumOff val="25000"/>
                  </a:schemeClr>
                </a:solidFill>
                <a:effectLst/>
                <a:uLnTx/>
                <a:uFillTx/>
                <a:latin typeface="Times New Roman" pitchFamily="18" charset="0"/>
                <a:ea typeface="+mn-ea"/>
                <a:cs typeface="Times New Roman" pitchFamily="18" charset="0"/>
              </a:rPr>
              <a:t> </a:t>
            </a:r>
            <a:r>
              <a:rPr kumimoji="0" lang="ru-RU" sz="2000" b="0" i="0" u="none" strike="noStrike" kern="1200" cap="none" spc="0" normalizeH="0" baseline="0" noProof="0" dirty="0" err="1" smtClean="0">
                <a:ln>
                  <a:noFill/>
                </a:ln>
                <a:solidFill>
                  <a:schemeClr val="tx1">
                    <a:lumMod val="75000"/>
                    <a:lumOff val="25000"/>
                  </a:schemeClr>
                </a:solidFill>
                <a:effectLst/>
                <a:uLnTx/>
                <a:uFillTx/>
                <a:latin typeface="Times New Roman" pitchFamily="18" charset="0"/>
                <a:ea typeface="+mn-ea"/>
                <a:cs typeface="Times New Roman" pitchFamily="18" charset="0"/>
              </a:rPr>
              <a:t>көрсетіледі.</a:t>
            </a:r>
            <a:endParaRPr kumimoji="0" lang="ru-RU" sz="2000" b="0" i="0" u="none" strike="noStrike" kern="1200" cap="none" spc="0" normalizeH="0" baseline="0" noProof="0" dirty="0">
              <a:ln>
                <a:noFill/>
              </a:ln>
              <a:solidFill>
                <a:schemeClr val="tx1">
                  <a:lumMod val="75000"/>
                  <a:lumOff val="25000"/>
                </a:schemeClr>
              </a:solidFill>
              <a:effectLst/>
              <a:uLnTx/>
              <a:uFillTx/>
              <a:latin typeface="Times New Roman" pitchFamily="18" charset="0"/>
              <a:ea typeface="+mn-ea"/>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4638"/>
            <a:ext cx="7772400" cy="5654692"/>
          </a:xfrm>
        </p:spPr>
        <p:txBody>
          <a:bodyPr>
            <a:normAutofit fontScale="90000"/>
          </a:bodyPr>
          <a:lstStyle/>
          <a:p>
            <a:pPr algn="ctr"/>
            <a:r>
              <a:rPr lang="kk-KZ" sz="6000" b="1" dirty="0" smtClean="0"/>
              <a:t>Жоспар қалай жазылады?</a:t>
            </a:r>
            <a:r>
              <a:rPr lang="kk-KZ" sz="6000" dirty="0" smtClean="0"/>
              <a:t/>
            </a:r>
            <a:br>
              <a:rPr lang="kk-KZ" sz="6000" dirty="0" smtClean="0"/>
            </a:br>
            <a:r>
              <a:rPr lang="kk-KZ" sz="6000" dirty="0" smtClean="0"/>
              <a:t>Тақырыпқа байланысты материалдар тауып, соған қарай бөлімдер құру</a:t>
            </a:r>
            <a:r>
              <a:rPr lang="kk-KZ" dirty="0" smtClean="0"/>
              <a:t/>
            </a:r>
            <a:br>
              <a:rPr lang="kk-KZ" dirty="0" smtClean="0"/>
            </a:br>
            <a:endParaRPr lang="ru-RU" dirty="0"/>
          </a:p>
        </p:txBody>
      </p:sp>
    </p:spTree>
  </p:cSld>
  <p:clrMapOvr>
    <a:masterClrMapping/>
  </p:clrMapOvr>
  <p:transition spd="med">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4638"/>
            <a:ext cx="7772400" cy="5869006"/>
          </a:xfrm>
        </p:spPr>
        <p:txBody>
          <a:bodyPr>
            <a:normAutofit fontScale="90000"/>
          </a:bodyPr>
          <a:lstStyle/>
          <a:p>
            <a:r>
              <a:rPr lang="kk-KZ" sz="2800" dirty="0" smtClean="0">
                <a:latin typeface="Times New Roman" pitchFamily="18" charset="0"/>
                <a:cs typeface="Times New Roman" pitchFamily="18" charset="0"/>
              </a:rPr>
              <a:t>                                      Мазмұны </a:t>
            </a:r>
            <a:br>
              <a:rPr lang="kk-KZ" sz="2800" dirty="0" smtClean="0">
                <a:latin typeface="Times New Roman" pitchFamily="18" charset="0"/>
                <a:cs typeface="Times New Roman" pitchFamily="18" charset="0"/>
              </a:rPr>
            </a:br>
            <a:r>
              <a:rPr lang="kk-KZ" sz="2800" dirty="0" smtClean="0">
                <a:latin typeface="Times New Roman" pitchFamily="18" charset="0"/>
                <a:cs typeface="Times New Roman" pitchFamily="18" charset="0"/>
              </a:rPr>
              <a:t>Кіріспе................................................................................3</a:t>
            </a:r>
            <a:br>
              <a:rPr lang="kk-KZ" sz="2800" dirty="0" smtClean="0">
                <a:latin typeface="Times New Roman" pitchFamily="18" charset="0"/>
                <a:cs typeface="Times New Roman" pitchFamily="18" charset="0"/>
              </a:rPr>
            </a:br>
            <a:r>
              <a:rPr lang="kk-KZ" sz="2800" dirty="0" smtClean="0">
                <a:latin typeface="Times New Roman" pitchFamily="18" charset="0"/>
                <a:cs typeface="Times New Roman" pitchFamily="18" charset="0"/>
              </a:rPr>
              <a:t>І негізгі бөлім</a:t>
            </a:r>
            <a:br>
              <a:rPr lang="kk-KZ" sz="2800" dirty="0" smtClean="0">
                <a:latin typeface="Times New Roman" pitchFamily="18" charset="0"/>
                <a:cs typeface="Times New Roman" pitchFamily="18" charset="0"/>
              </a:rPr>
            </a:br>
            <a:r>
              <a:rPr lang="kk-KZ" sz="2800" dirty="0" smtClean="0">
                <a:latin typeface="Times New Roman" pitchFamily="18" charset="0"/>
                <a:cs typeface="Times New Roman" pitchFamily="18" charset="0"/>
              </a:rPr>
              <a:t>1.1 .......................................................................................</a:t>
            </a:r>
            <a:br>
              <a:rPr lang="kk-KZ" sz="2800" dirty="0" smtClean="0">
                <a:latin typeface="Times New Roman" pitchFamily="18" charset="0"/>
                <a:cs typeface="Times New Roman" pitchFamily="18" charset="0"/>
              </a:rPr>
            </a:br>
            <a:r>
              <a:rPr lang="kk-KZ" sz="2800" dirty="0" smtClean="0">
                <a:latin typeface="Times New Roman" pitchFamily="18" charset="0"/>
                <a:cs typeface="Times New Roman" pitchFamily="18" charset="0"/>
              </a:rPr>
              <a:t>1.2........................................................................................</a:t>
            </a:r>
            <a:br>
              <a:rPr lang="kk-KZ" sz="2800" dirty="0" smtClean="0">
                <a:latin typeface="Times New Roman" pitchFamily="18" charset="0"/>
                <a:cs typeface="Times New Roman" pitchFamily="18" charset="0"/>
              </a:rPr>
            </a:br>
            <a:r>
              <a:rPr lang="kk-KZ" sz="2800" dirty="0" smtClean="0">
                <a:latin typeface="Times New Roman" pitchFamily="18" charset="0"/>
                <a:cs typeface="Times New Roman" pitchFamily="18" charset="0"/>
              </a:rPr>
              <a:t>1.3........................................................................................</a:t>
            </a:r>
            <a:br>
              <a:rPr lang="kk-KZ" sz="2800" dirty="0" smtClean="0">
                <a:latin typeface="Times New Roman" pitchFamily="18" charset="0"/>
                <a:cs typeface="Times New Roman" pitchFamily="18" charset="0"/>
              </a:rPr>
            </a:br>
            <a:r>
              <a:rPr lang="kk-KZ" sz="2800" dirty="0" smtClean="0">
                <a:latin typeface="Times New Roman" pitchFamily="18" charset="0"/>
                <a:cs typeface="Times New Roman" pitchFamily="18" charset="0"/>
              </a:rPr>
              <a:t>ІІ бөлім</a:t>
            </a:r>
            <a:br>
              <a:rPr lang="kk-KZ" sz="2800" dirty="0" smtClean="0">
                <a:latin typeface="Times New Roman" pitchFamily="18" charset="0"/>
                <a:cs typeface="Times New Roman" pitchFamily="18" charset="0"/>
              </a:rPr>
            </a:br>
            <a:r>
              <a:rPr lang="kk-KZ" sz="2800" dirty="0" smtClean="0">
                <a:latin typeface="Times New Roman" pitchFamily="18" charset="0"/>
                <a:cs typeface="Times New Roman" pitchFamily="18" charset="0"/>
              </a:rPr>
              <a:t>2.1........................................................................................</a:t>
            </a:r>
            <a:br>
              <a:rPr lang="kk-KZ" sz="2800" dirty="0" smtClean="0">
                <a:latin typeface="Times New Roman" pitchFamily="18" charset="0"/>
                <a:cs typeface="Times New Roman" pitchFamily="18" charset="0"/>
              </a:rPr>
            </a:br>
            <a:r>
              <a:rPr lang="kk-KZ" sz="2800" dirty="0" smtClean="0">
                <a:latin typeface="Times New Roman" pitchFamily="18" charset="0"/>
                <a:cs typeface="Times New Roman" pitchFamily="18" charset="0"/>
              </a:rPr>
              <a:t>2.2.........................................................................................</a:t>
            </a:r>
            <a:br>
              <a:rPr lang="kk-KZ" sz="2800" dirty="0" smtClean="0">
                <a:latin typeface="Times New Roman" pitchFamily="18" charset="0"/>
                <a:cs typeface="Times New Roman" pitchFamily="18" charset="0"/>
              </a:rPr>
            </a:br>
            <a:r>
              <a:rPr lang="kk-KZ" sz="2800" dirty="0" smtClean="0">
                <a:latin typeface="Times New Roman" pitchFamily="18" charset="0"/>
                <a:cs typeface="Times New Roman" pitchFamily="18" charset="0"/>
              </a:rPr>
              <a:t>2.3.........................................................................................</a:t>
            </a:r>
            <a:br>
              <a:rPr lang="kk-KZ" sz="2800" dirty="0" smtClean="0">
                <a:latin typeface="Times New Roman" pitchFamily="18" charset="0"/>
                <a:cs typeface="Times New Roman" pitchFamily="18" charset="0"/>
              </a:rPr>
            </a:br>
            <a:r>
              <a:rPr lang="kk-KZ" sz="2800" dirty="0" smtClean="0">
                <a:latin typeface="Times New Roman" pitchFamily="18" charset="0"/>
                <a:cs typeface="Times New Roman" pitchFamily="18" charset="0"/>
              </a:rPr>
              <a:t>Қорытынды.........................................................................</a:t>
            </a:r>
            <a:br>
              <a:rPr lang="kk-KZ" sz="2800" dirty="0" smtClean="0">
                <a:latin typeface="Times New Roman" pitchFamily="18" charset="0"/>
                <a:cs typeface="Times New Roman" pitchFamily="18" charset="0"/>
              </a:rPr>
            </a:br>
            <a:r>
              <a:rPr lang="kk-KZ" sz="2800" dirty="0" smtClean="0">
                <a:latin typeface="Times New Roman" pitchFamily="18" charset="0"/>
                <a:cs typeface="Times New Roman" pitchFamily="18" charset="0"/>
              </a:rPr>
              <a:t>Пайдаланылған әдебиеттер тізімі.....................................</a:t>
            </a:r>
            <a:r>
              <a:rPr lang="kk-KZ" dirty="0" smtClean="0"/>
              <a:t/>
            </a:r>
            <a:br>
              <a:rPr lang="kk-KZ" dirty="0" smtClean="0"/>
            </a:br>
            <a:r>
              <a:rPr lang="kk-KZ" dirty="0" smtClean="0"/>
              <a:t/>
            </a:r>
            <a:br>
              <a:rPr lang="kk-KZ" dirty="0" smtClean="0"/>
            </a:br>
            <a:endParaRPr lang="ru-RU" dirty="0"/>
          </a:p>
        </p:txBody>
      </p:sp>
    </p:spTree>
  </p:cSld>
  <p:clrMapOvr>
    <a:masterClrMapping/>
  </p:clrMapOvr>
  <p:transition spd="med">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229600" cy="5929354"/>
          </a:xfrm>
        </p:spPr>
        <p:txBody>
          <a:bodyPr>
            <a:normAutofit/>
          </a:bodyPr>
          <a:lstStyle/>
          <a:p>
            <a:r>
              <a:rPr lang="kk-KZ" sz="2800" dirty="0" smtClean="0">
                <a:latin typeface="Times New Roman" pitchFamily="18" charset="0"/>
                <a:cs typeface="Times New Roman" pitchFamily="18" charset="0"/>
              </a:rPr>
              <a:t>АННОТАЦИЯ (РЕЗЮМЕ, АБСТРАКТ)</a:t>
            </a:r>
            <a:br>
              <a:rPr lang="kk-KZ" sz="2800" dirty="0" smtClean="0">
                <a:latin typeface="Times New Roman" pitchFamily="18" charset="0"/>
                <a:cs typeface="Times New Roman" pitchFamily="18" charset="0"/>
              </a:rPr>
            </a:br>
            <a:r>
              <a:rPr lang="kk-KZ" sz="2800" dirty="0" smtClean="0">
                <a:latin typeface="Times New Roman" pitchFamily="18" charset="0"/>
                <a:cs typeface="Times New Roman" pitchFamily="18" charset="0"/>
              </a:rPr>
              <a:t>(</a:t>
            </a:r>
            <a:r>
              <a:rPr lang="kk-KZ" sz="2800" b="1" dirty="0" smtClean="0">
                <a:latin typeface="Times New Roman" pitchFamily="18" charset="0"/>
                <a:cs typeface="Times New Roman" pitchFamily="18" charset="0"/>
              </a:rPr>
              <a:t>БҰҒАН НЕ ЖАЗАМЫЗ?)</a:t>
            </a:r>
            <a:br>
              <a:rPr lang="kk-KZ" sz="2800" b="1" dirty="0" smtClean="0">
                <a:latin typeface="Times New Roman" pitchFamily="18" charset="0"/>
                <a:cs typeface="Times New Roman" pitchFamily="18" charset="0"/>
              </a:rPr>
            </a:br>
            <a:r>
              <a:rPr lang="kk-KZ" sz="2800" b="1" dirty="0" smtClean="0">
                <a:latin typeface="Times New Roman" pitchFamily="18" charset="0"/>
                <a:cs typeface="Times New Roman" pitchFamily="18" charset="0"/>
              </a:rPr>
              <a:t/>
            </a:r>
            <a:br>
              <a:rPr lang="kk-KZ" sz="2800" b="1" dirty="0" smtClean="0">
                <a:latin typeface="Times New Roman" pitchFamily="18" charset="0"/>
                <a:cs typeface="Times New Roman" pitchFamily="18" charset="0"/>
              </a:rPr>
            </a:br>
            <a:r>
              <a:rPr lang="kk-KZ" sz="2800" dirty="0" smtClean="0">
                <a:latin typeface="Times New Roman" pitchFamily="18" charset="0"/>
                <a:cs typeface="Times New Roman" pitchFamily="18" charset="0"/>
              </a:rPr>
              <a:t>Ғылыми жоба компьютердің жазбасында ** парақтан, оның ішінде ** кесте, * * суреттер, ** пайдаланылған әдебиеттерден құралған</a:t>
            </a:r>
            <a:r>
              <a:rPr lang="kk-KZ" sz="2800" b="1" dirty="0" smtClean="0">
                <a:latin typeface="Times New Roman" pitchFamily="18" charset="0"/>
                <a:cs typeface="Times New Roman" pitchFamily="18" charset="0"/>
              </a:rPr>
              <a:t/>
            </a:r>
            <a:br>
              <a:rPr lang="kk-KZ" sz="2800" b="1" dirty="0" smtClean="0">
                <a:latin typeface="Times New Roman" pitchFamily="18" charset="0"/>
                <a:cs typeface="Times New Roman" pitchFamily="18" charset="0"/>
              </a:rPr>
            </a:br>
            <a:r>
              <a:rPr lang="kk-KZ" sz="2800" b="1" dirty="0" smtClean="0">
                <a:latin typeface="Times New Roman" pitchFamily="18" charset="0"/>
                <a:cs typeface="Times New Roman" pitchFamily="18" charset="0"/>
              </a:rPr>
              <a:t>Негізгі сөздер:</a:t>
            </a:r>
            <a:br>
              <a:rPr lang="kk-KZ" sz="2800" b="1" dirty="0" smtClean="0">
                <a:latin typeface="Times New Roman" pitchFamily="18" charset="0"/>
                <a:cs typeface="Times New Roman" pitchFamily="18" charset="0"/>
              </a:rPr>
            </a:br>
            <a:r>
              <a:rPr lang="kk-KZ" sz="2800" b="1" dirty="0" smtClean="0">
                <a:latin typeface="Times New Roman" pitchFamily="18" charset="0"/>
                <a:cs typeface="Times New Roman" pitchFamily="18" charset="0"/>
              </a:rPr>
              <a:t>Негізгі зерттеу көзі: </a:t>
            </a:r>
            <a:br>
              <a:rPr lang="kk-KZ" sz="2800" b="1" dirty="0" smtClean="0">
                <a:latin typeface="Times New Roman" pitchFamily="18" charset="0"/>
                <a:cs typeface="Times New Roman" pitchFamily="18" charset="0"/>
              </a:rPr>
            </a:br>
            <a:r>
              <a:rPr lang="kk-KZ" sz="2800" b="1" dirty="0" smtClean="0">
                <a:latin typeface="Times New Roman" pitchFamily="18" charset="0"/>
                <a:cs typeface="Times New Roman" pitchFamily="18" charset="0"/>
              </a:rPr>
              <a:t>Ғылыми-зерттеу жұмысының нәтижесі:</a:t>
            </a:r>
            <a:endParaRPr lang="ru-RU" sz="2800" b="1" dirty="0">
              <a:latin typeface="Times New Roman" pitchFamily="18" charset="0"/>
              <a:cs typeface="Times New Roman" pitchFamily="18" charset="0"/>
            </a:endParaRPr>
          </a:p>
        </p:txBody>
      </p:sp>
    </p:spTree>
  </p:cSld>
  <p:clrMapOvr>
    <a:masterClrMapping/>
  </p:clrMapOvr>
  <p:transition spd="med">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5786478"/>
          </a:xfrm>
        </p:spPr>
        <p:txBody>
          <a:bodyPr>
            <a:normAutofit/>
          </a:bodyPr>
          <a:lstStyle/>
          <a:p>
            <a:r>
              <a:rPr lang="kk-KZ" sz="2800" b="1" dirty="0" smtClean="0">
                <a:latin typeface="Times New Roman" pitchFamily="18" charset="0"/>
                <a:cs typeface="Times New Roman" pitchFamily="18" charset="0"/>
              </a:rPr>
              <a:t>КІРІСПЕ </a:t>
            </a:r>
            <a:br>
              <a:rPr lang="kk-KZ" sz="2800" b="1" dirty="0" smtClean="0">
                <a:latin typeface="Times New Roman" pitchFamily="18" charset="0"/>
                <a:cs typeface="Times New Roman" pitchFamily="18" charset="0"/>
              </a:rPr>
            </a:br>
            <a:r>
              <a:rPr lang="kk-KZ" sz="2800" b="1" dirty="0" smtClean="0">
                <a:latin typeface="Times New Roman" pitchFamily="18" charset="0"/>
                <a:cs typeface="Times New Roman" pitchFamily="18" charset="0"/>
              </a:rPr>
              <a:t>Кіріспеге не жазамыз?</a:t>
            </a:r>
            <a:r>
              <a:rPr lang="kk-KZ" sz="2800" dirty="0" smtClean="0">
                <a:latin typeface="Times New Roman" pitchFamily="18" charset="0"/>
                <a:cs typeface="Times New Roman" pitchFamily="18" charset="0"/>
              </a:rPr>
              <a:t/>
            </a:r>
            <a:br>
              <a:rPr lang="kk-KZ" sz="2800" dirty="0" smtClean="0">
                <a:latin typeface="Times New Roman" pitchFamily="18" charset="0"/>
                <a:cs typeface="Times New Roman" pitchFamily="18" charset="0"/>
              </a:rPr>
            </a:br>
            <a:r>
              <a:rPr lang="kk-KZ" sz="2800" dirty="0" smtClean="0">
                <a:latin typeface="Times New Roman" pitchFamily="18" charset="0"/>
                <a:cs typeface="Times New Roman" pitchFamily="18" charset="0"/>
              </a:rPr>
              <a:t> Тақырыптың өзектілігі:</a:t>
            </a:r>
            <a:br>
              <a:rPr lang="kk-KZ" sz="2800" dirty="0" smtClean="0">
                <a:latin typeface="Times New Roman" pitchFamily="18" charset="0"/>
                <a:cs typeface="Times New Roman" pitchFamily="18" charset="0"/>
              </a:rPr>
            </a:br>
            <a:r>
              <a:rPr lang="kk-KZ" sz="2800" dirty="0" smtClean="0">
                <a:latin typeface="Times New Roman" pitchFamily="18" charset="0"/>
                <a:cs typeface="Times New Roman" pitchFamily="18" charset="0"/>
              </a:rPr>
              <a:t>Тақырыптың мақcaты мен мiндeттерi: </a:t>
            </a:r>
            <a:br>
              <a:rPr lang="kk-KZ" sz="2800" dirty="0" smtClean="0">
                <a:latin typeface="Times New Roman" pitchFamily="18" charset="0"/>
                <a:cs typeface="Times New Roman" pitchFamily="18" charset="0"/>
              </a:rPr>
            </a:br>
            <a:r>
              <a:rPr lang="kk-KZ" sz="2800" dirty="0" smtClean="0">
                <a:latin typeface="Times New Roman" pitchFamily="18" charset="0"/>
                <a:cs typeface="Times New Roman" pitchFamily="18" charset="0"/>
              </a:rPr>
              <a:t>- немесе 1</a:t>
            </a:r>
            <a:br>
              <a:rPr lang="kk-KZ" sz="2800" dirty="0" smtClean="0">
                <a:latin typeface="Times New Roman" pitchFamily="18" charset="0"/>
                <a:cs typeface="Times New Roman" pitchFamily="18" charset="0"/>
              </a:rPr>
            </a:br>
            <a:r>
              <a:rPr lang="kk-KZ" sz="2800" dirty="0" smtClean="0">
                <a:latin typeface="Times New Roman" pitchFamily="18" charset="0"/>
                <a:cs typeface="Times New Roman" pitchFamily="18" charset="0"/>
              </a:rPr>
              <a:t>-немесе 2</a:t>
            </a:r>
            <a:br>
              <a:rPr lang="kk-KZ" sz="2800" dirty="0" smtClean="0">
                <a:latin typeface="Times New Roman" pitchFamily="18" charset="0"/>
                <a:cs typeface="Times New Roman" pitchFamily="18" charset="0"/>
              </a:rPr>
            </a:br>
            <a:r>
              <a:rPr lang="kk-KZ" sz="2800" dirty="0" smtClean="0">
                <a:latin typeface="Times New Roman" pitchFamily="18" charset="0"/>
                <a:cs typeface="Times New Roman" pitchFamily="18" charset="0"/>
              </a:rPr>
              <a:t>- немесе3</a:t>
            </a:r>
            <a:r>
              <a:rPr lang="ru-RU" sz="2800" dirty="0" smtClean="0">
                <a:latin typeface="Times New Roman" pitchFamily="18" charset="0"/>
                <a:cs typeface="Times New Roman" pitchFamily="18" charset="0"/>
              </a:rPr>
              <a:t/>
            </a:r>
            <a:br>
              <a:rPr lang="ru-RU" sz="2800" dirty="0" smtClean="0">
                <a:latin typeface="Times New Roman" pitchFamily="18" charset="0"/>
                <a:cs typeface="Times New Roman" pitchFamily="18" charset="0"/>
              </a:rPr>
            </a:br>
            <a:r>
              <a:rPr lang="ru-RU" sz="2800" dirty="0" err="1" smtClean="0">
                <a:latin typeface="Times New Roman" pitchFamily="18" charset="0"/>
                <a:cs typeface="Times New Roman" pitchFamily="18" charset="0"/>
              </a:rPr>
              <a:t>Ғылыми</a:t>
            </a:r>
            <a:r>
              <a:rPr lang="ru-RU" sz="2800" dirty="0" smtClean="0">
                <a:latin typeface="Times New Roman" pitchFamily="18" charset="0"/>
                <a:cs typeface="Times New Roman" pitchFamily="18" charset="0"/>
              </a:rPr>
              <a:t> </a:t>
            </a:r>
            <a:r>
              <a:rPr lang="kk-KZ" sz="2800" dirty="0" smtClean="0">
                <a:latin typeface="Times New Roman" pitchFamily="18" charset="0"/>
                <a:cs typeface="Times New Roman" pitchFamily="18" charset="0"/>
              </a:rPr>
              <a:t>жобаның нeгізгі ныcаны: </a:t>
            </a:r>
            <a:br>
              <a:rPr lang="kk-KZ" sz="2800" dirty="0" smtClean="0">
                <a:latin typeface="Times New Roman" pitchFamily="18" charset="0"/>
                <a:cs typeface="Times New Roman" pitchFamily="18" charset="0"/>
              </a:rPr>
            </a:br>
            <a:r>
              <a:rPr lang="kk-KZ" sz="2800" dirty="0" smtClean="0">
                <a:latin typeface="Times New Roman" pitchFamily="18" charset="0"/>
                <a:cs typeface="Times New Roman" pitchFamily="18" charset="0"/>
              </a:rPr>
              <a:t> Ғылыми жобаның зeрттeлу деңгейі; </a:t>
            </a:r>
            <a:br>
              <a:rPr lang="kk-KZ" sz="2800" dirty="0" smtClean="0">
                <a:latin typeface="Times New Roman" pitchFamily="18" charset="0"/>
                <a:cs typeface="Times New Roman" pitchFamily="18" charset="0"/>
              </a:rPr>
            </a:br>
            <a:r>
              <a:rPr lang="kk-KZ" sz="2800" dirty="0" smtClean="0">
                <a:latin typeface="Times New Roman" pitchFamily="18" charset="0"/>
                <a:cs typeface="Times New Roman" pitchFamily="18" charset="0"/>
              </a:rPr>
              <a:t>Ғылыми жобаның методологиялық негізі: </a:t>
            </a:r>
            <a:br>
              <a:rPr lang="kk-KZ" sz="2800" dirty="0" smtClean="0">
                <a:latin typeface="Times New Roman" pitchFamily="18" charset="0"/>
                <a:cs typeface="Times New Roman" pitchFamily="18" charset="0"/>
              </a:rPr>
            </a:br>
            <a:r>
              <a:rPr lang="kk-KZ" sz="2800" dirty="0" smtClean="0">
                <a:latin typeface="Times New Roman" pitchFamily="18" charset="0"/>
                <a:cs typeface="Times New Roman" pitchFamily="18" charset="0"/>
              </a:rPr>
              <a:t>Ғылыми жобаның ғылыми жаңалығы: </a:t>
            </a:r>
            <a:br>
              <a:rPr lang="kk-KZ" sz="2800" dirty="0" smtClean="0">
                <a:latin typeface="Times New Roman" pitchFamily="18" charset="0"/>
                <a:cs typeface="Times New Roman" pitchFamily="18" charset="0"/>
              </a:rPr>
            </a:br>
            <a:r>
              <a:rPr lang="kk-KZ" sz="2800" dirty="0" smtClean="0">
                <a:latin typeface="Times New Roman" pitchFamily="18" charset="0"/>
                <a:cs typeface="Times New Roman" pitchFamily="18" charset="0"/>
              </a:rPr>
              <a:t>2 беттен аспауы тиіс</a:t>
            </a:r>
            <a:endParaRPr lang="ru-RU" sz="2800" dirty="0">
              <a:latin typeface="Times New Roman" pitchFamily="18" charset="0"/>
              <a:cs typeface="Times New Roman" pitchFamily="18" charset="0"/>
            </a:endParaRPr>
          </a:p>
        </p:txBody>
      </p:sp>
    </p:spTree>
  </p:cSld>
  <p:clrMapOvr>
    <a:masterClrMapping/>
  </p:clrMapOvr>
  <p:transition spd="med">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5143520"/>
          </a:xfrm>
        </p:spPr>
        <p:txBody>
          <a:bodyPr>
            <a:normAutofit/>
          </a:bodyPr>
          <a:lstStyle/>
          <a:p>
            <a:r>
              <a:rPr lang="kk-KZ" sz="4800" dirty="0" smtClean="0">
                <a:latin typeface="Times New Roman" pitchFamily="18" charset="0"/>
                <a:cs typeface="Times New Roman" pitchFamily="18" charset="0"/>
              </a:rPr>
              <a:t>Әр бөлім жаңа парақтан басталады,</a:t>
            </a:r>
            <a:br>
              <a:rPr lang="kk-KZ" sz="4800" dirty="0" smtClean="0">
                <a:latin typeface="Times New Roman" pitchFamily="18" charset="0"/>
                <a:cs typeface="Times New Roman" pitchFamily="18" charset="0"/>
              </a:rPr>
            </a:br>
            <a:r>
              <a:rPr lang="kk-KZ" sz="4800" dirty="0" smtClean="0">
                <a:latin typeface="Times New Roman" pitchFamily="18" charset="0"/>
                <a:cs typeface="Times New Roman" pitchFamily="18" charset="0"/>
              </a:rPr>
              <a:t>бөлімшелер (1.1    1.2) алдыңғы бөлімше біткен жерден жалғасып кетеді </a:t>
            </a:r>
            <a:endParaRPr lang="ru-RU" sz="4800" dirty="0">
              <a:latin typeface="Times New Roman" pitchFamily="18" charset="0"/>
              <a:cs typeface="Times New Roman" pitchFamily="18" charset="0"/>
            </a:endParaRPr>
          </a:p>
        </p:txBody>
      </p:sp>
    </p:spTree>
  </p:cSld>
  <p:clrMapOvr>
    <a:masterClrMapping/>
  </p:clrMapOvr>
  <p:transition spd="med">
    <p:dissolv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ородская">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Городская">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Городская">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507</TotalTime>
  <Words>119</Words>
  <PresentationFormat>Экран (4:3)</PresentationFormat>
  <Paragraphs>28</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Городская</vt:lpstr>
      <vt:lpstr> Сапалы ғылыми жобаны қалай жазамыз?</vt:lpstr>
      <vt:lpstr>   Ғылыми жоба дегеніміз не? * Қол жеткен білімдерді кеңейту және жаңа білімдер алу. * тәжірибелер жүргізіп,  ақпараттарды талдау, зерделеу </vt:lpstr>
      <vt:lpstr>  Ғылыми жобаны қалай таңдаймыз? 1. Оқушыдан қандай тақырыптарға қызығатынын, нені білгісі келетіндігін сұрау, егер ойы жүйелі, қызыққан немесе ұнайтын тақырыбы көлемді, маңызды болса сол тақырып бойынша  оқушыға мәліметтер іздеуге кеңестер беру. 2. Оқушы жүйелі тақырып айта алмаса маңызы бар  оқушының өзі қызығып іздейтіндей тақырып беру. 3. Тақырып бергенде мысалы: Абылай хан, Қазақ хандығы немесе Абай Құнанбайұлы деп ауқымды тақырыпты ала салмай, бұл тақырыптарды былайша: Абылайханның шыққан тегі, Абай Құнанбайұлының қазақ халқының тәрбиесіне сіңірген еңбегі деген сияқты тақырыпты ерекшелендіріп түрлендіріп жазу </vt:lpstr>
      <vt:lpstr>Жұмысты рәсімдеуге қойылатын талаптар Ұсынылған ғылыми-зерттеу жұмысы төмендегіше көрінуі тиіс: 1.Жұмыс мәтіні компьютерде терілуі тиіс. Сондай-ақ: Титул беті; Мазмұны; Аннотациясының болуы; Кіріспесі; Зерттеу бөлігі; Қорытынды, әдебиеттер тізімі болуы қажет. 2.Титул бетінде зерттеу жұмысы орындалған мекеменің толық атауы; Автордың және жетекшінің аты-жөні Қаласы, жылы көрсетіледі.</vt:lpstr>
      <vt:lpstr>Жоспар қалай жазылады? Тақырыпқа байланысты материалдар тауып, соған қарай бөлімдер құру </vt:lpstr>
      <vt:lpstr>                                      Мазмұны  Кіріспе................................................................................3 І негізгі бөлім 1.1 ....................................................................................... 1.2........................................................................................ 1.3........................................................................................ ІІ бөлім 2.1........................................................................................ 2.2......................................................................................... 2.3......................................................................................... Қорытынды......................................................................... Пайдаланылған әдебиеттер тізімі.....................................  </vt:lpstr>
      <vt:lpstr>АННОТАЦИЯ (РЕЗЮМЕ, АБСТРАКТ) (БҰҒАН НЕ ЖАЗАМЫЗ?)  Ғылыми жоба компьютердің жазбасында ** парақтан, оның ішінде ** кесте, * * суреттер, ** пайдаланылған әдебиеттерден құралған Негізгі сөздер: Негізгі зерттеу көзі:  Ғылыми-зерттеу жұмысының нәтижесі:</vt:lpstr>
      <vt:lpstr>КІРІСПЕ  Кіріспеге не жазамыз?  Тақырыптың өзектілігі: Тақырыптың мақcaты мен мiндeттерi:  - немесе 1 -немесе 2 - немесе3 Ғылыми жобаның нeгізгі ныcаны:   Ғылыми жобаның зeрттeлу деңгейі;  Ғылыми жобаның методологиялық негізі:  Ғылыми жобаның ғылыми жаңалығы:  2 беттен аспауы тиіс</vt:lpstr>
      <vt:lpstr>Әр бөлім жаңа парақтан басталады, бөлімшелер (1.1    1.2) алдыңғы бөлімше біткен жерден жалғасып кетеді </vt:lpstr>
      <vt:lpstr>Ғылыми жоба жазу барысында кітап, журнал, газет немесе интернет материалдарын пайдаланғанда “плагиат” болмас үшін қалай өңдейміз?</vt:lpstr>
      <vt:lpstr>    Амантайұлы Е. Ресейлік қазақтар Отанға неге оралғылары келмейді?.    http: //www.alashainasy.kz/society/10376/   Жалпы Ресейдегі қазақтардың біліміне сипаттама жасар болсақ, олардың білім дәрежелерінің төмендігін байқауға болады. Мысалы: Башқұртстандағы қазақтардың 38% жуығының ғана жоғары білімдері бар[26]  Осы текст плагиат болмас үшін төмендегіше мазмұнын сақтай отырып  сөздерін өзгертеміз  Алаш айнасы порталының тілшісі Е. Амантайұлының зерттеуі бойынша Ресейдегі қазақтардың білімдері төмен екенін білуге болады, мысалы Башқұртстанда тұратын қазақ ұлтының 38% ға жуығы ғана жоғары білімді екен [26]  интернеттен  etxt антиплагиат алып текстті салып тексеруге болады     </vt:lpstr>
      <vt:lpstr>Қорытындыны қалай жазамыз ?  Қорыта келе, зерттелді, аталып өтті, болып қала бермек, қанағаттанарлық деуге болады, жақсы деуге болады, зерттеп өттім, атап өттім,  ерекшеліктері айқындалды деген сияқты т.б сөздерді қолдану арқылы сөздер түйінделіп отырады (1-2 бет)  </vt:lpstr>
      <vt:lpstr>Пайдаланылған әдебиеттер тізімі  1. Арғынбаев Ә. Қазақстан Республикасында қазақ диаспорасының ғылыми-зерттеу мәселелері. Ғылым академиясы. Фәлсәфә институты. Алматы 1992. – 23 б. 2. Жеменей И. Тәуелсіздік және шетел қазақтары, Қазақ әдебиеті № 19 (3235)13-19 .05, 2011.-6,8 б. 3. Дынникова И. Түркиядағы Ескишехирде Қазақ мәдениеті және қазақ тілін үйрету орталығы ашылады http://www.inform.kz/kaz/article/2612566   </vt:lpstr>
      <vt:lpstr>Мектебіміздегі ғылыми жобалардың  алғашқы жетістіктері</vt:lpstr>
      <vt:lpstr>Белботаев Ғалымбек</vt:lpstr>
      <vt:lpstr>     1. Оқушының ғылыми жобаға бейімділігін қалай анықтаймыз?  2. Оқушының шығармашылығын дамыту үшін не істеуге болады?   3.Ғылыми жобамен айналысатын шәкірттің ұстазы қандай болуы керек?  4.Қоғамдағы адамдардың ғылыми жобаға көзқарасын қалай өзгертуге болады?    </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Сапалы ғылыми жұмыс қалай жазамыз?</dc:title>
  <dc:creator>User</dc:creator>
  <cp:lastModifiedBy>Пользователь Windows</cp:lastModifiedBy>
  <cp:revision>54</cp:revision>
  <dcterms:created xsi:type="dcterms:W3CDTF">2019-02-15T09:16:10Z</dcterms:created>
  <dcterms:modified xsi:type="dcterms:W3CDTF">2020-02-05T20:49:13Z</dcterms:modified>
</cp:coreProperties>
</file>