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56" r:id="rId2"/>
    <p:sldId id="261" r:id="rId3"/>
    <p:sldId id="263" r:id="rId4"/>
    <p:sldId id="264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FDCE"/>
    <a:srgbClr val="03ED51"/>
    <a:srgbClr val="8EFC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48"/>
      </p:cViewPr>
      <p:guideLst>
        <p:guide orient="horz" pos="2160"/>
        <p:guide pos="2880"/>
      </p:guideLst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F0B0A0-C803-43B7-B154-BB4AA2CC78CB}" type="datetimeFigureOut">
              <a:rPr lang="ru-RU" smtClean="0"/>
              <a:t>14.06.2019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316BB0-FFA3-48A4-93DA-56B4DFACCC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206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4FF028-DF40-4F9B-A36F-26E8BCE6FC56}" type="datetimeFigureOut">
              <a:rPr lang="ru-RU" smtClean="0"/>
              <a:pPr/>
              <a:t>14.06.2019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C703D-C683-4FE0-A3F4-04953D3DB8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4FF028-DF40-4F9B-A36F-26E8BCE6FC56}" type="datetimeFigureOut">
              <a:rPr lang="ru-RU" smtClean="0"/>
              <a:pPr/>
              <a:t>14.06.2019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C703D-C683-4FE0-A3F4-04953D3DB8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4FF028-DF40-4F9B-A36F-26E8BCE6FC56}" type="datetimeFigureOut">
              <a:rPr lang="ru-RU" smtClean="0"/>
              <a:pPr/>
              <a:t>14.06.2019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C703D-C683-4FE0-A3F4-04953D3DB8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4FF028-DF40-4F9B-A36F-26E8BCE6FC56}" type="datetimeFigureOut">
              <a:rPr lang="ru-RU" smtClean="0"/>
              <a:pPr/>
              <a:t>14.06.2019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C703D-C683-4FE0-A3F4-04953D3DB8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4FF028-DF40-4F9B-A36F-26E8BCE6FC56}" type="datetimeFigureOut">
              <a:rPr lang="ru-RU" smtClean="0"/>
              <a:pPr/>
              <a:t>14.06.2019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C703D-C683-4FE0-A3F4-04953D3DB8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4FF028-DF40-4F9B-A36F-26E8BCE6FC56}" type="datetimeFigureOut">
              <a:rPr lang="ru-RU" smtClean="0"/>
              <a:pPr/>
              <a:t>14.06.2019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C703D-C683-4FE0-A3F4-04953D3DB8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4FF028-DF40-4F9B-A36F-26E8BCE6FC56}" type="datetimeFigureOut">
              <a:rPr lang="ru-RU" smtClean="0"/>
              <a:pPr/>
              <a:t>14.06.2019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C703D-C683-4FE0-A3F4-04953D3DB8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4FF028-DF40-4F9B-A36F-26E8BCE6FC56}" type="datetimeFigureOut">
              <a:rPr lang="ru-RU" smtClean="0"/>
              <a:pPr/>
              <a:t>14.06.2019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C703D-C683-4FE0-A3F4-04953D3DB8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4FF028-DF40-4F9B-A36F-26E8BCE6FC56}" type="datetimeFigureOut">
              <a:rPr lang="ru-RU" smtClean="0"/>
              <a:pPr/>
              <a:t>14.06.2019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C703D-C683-4FE0-A3F4-04953D3DB8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4FF028-DF40-4F9B-A36F-26E8BCE6FC56}" type="datetimeFigureOut">
              <a:rPr lang="ru-RU" smtClean="0"/>
              <a:pPr/>
              <a:t>14.06.2019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C703D-C683-4FE0-A3F4-04953D3DB8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4FF028-DF40-4F9B-A36F-26E8BCE6FC56}" type="datetimeFigureOut">
              <a:rPr lang="ru-RU" smtClean="0"/>
              <a:pPr/>
              <a:t>14.06.2019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C703D-C683-4FE0-A3F4-04953D3DB8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64FF028-DF40-4F9B-A36F-26E8BCE6FC56}" type="datetimeFigureOut">
              <a:rPr lang="ru-RU" smtClean="0"/>
              <a:pPr/>
              <a:t>14.06.2019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07C703D-C683-4FE0-A3F4-04953D3DB8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23528" y="116632"/>
            <a:ext cx="8568952" cy="864096"/>
          </a:xfrm>
          <a:prstGeom prst="roundRect">
            <a:avLst/>
          </a:prstGeom>
          <a:solidFill>
            <a:srgbClr val="B1FDCE"/>
          </a:solidFill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Түркістан облысы, Түркістан қаласы</a:t>
            </a:r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М.Әбенова   атындағы жалпы орта мектебі КММ биология пәнінің мұғалімі </a:t>
            </a:r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Юсупова Райхан Изатуллақызы</a:t>
            </a:r>
            <a:endParaRPr lang="ru-RU" sz="1600" b="1" dirty="0"/>
          </a:p>
        </p:txBody>
      </p:sp>
      <p:sp>
        <p:nvSpPr>
          <p:cNvPr id="11" name="Выноска со стрелкой вправо 10"/>
          <p:cNvSpPr/>
          <p:nvPr/>
        </p:nvSpPr>
        <p:spPr>
          <a:xfrm>
            <a:off x="4067944" y="4221088"/>
            <a:ext cx="792088" cy="2448272"/>
          </a:xfrm>
          <a:prstGeom prst="rightArrow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Сабақ мақсаты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Нашивка 13"/>
          <p:cNvSpPr/>
          <p:nvPr/>
        </p:nvSpPr>
        <p:spPr>
          <a:xfrm>
            <a:off x="4499992" y="3789041"/>
            <a:ext cx="4644008" cy="997999"/>
          </a:xfrm>
          <a:prstGeom prst="chevron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Тірі ағзалардың көбею формаларын білу</a:t>
            </a:r>
            <a:r>
              <a:rPr lang="kk-KZ" sz="2400" dirty="0" smtClean="0"/>
              <a:t>.</a:t>
            </a:r>
            <a:endParaRPr lang="ru-RU" sz="2400" dirty="0"/>
          </a:p>
          <a:p>
            <a:pPr algn="ctr"/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Нашивка 14"/>
          <p:cNvSpPr/>
          <p:nvPr/>
        </p:nvSpPr>
        <p:spPr>
          <a:xfrm>
            <a:off x="4860032" y="4787041"/>
            <a:ext cx="4283968" cy="802200"/>
          </a:xfrm>
          <a:prstGeom prst="chevr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k-KZ" sz="2400" b="1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kk-KZ" sz="20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Жынысты және жыныссыз көбею түрлерін ажырату</a:t>
            </a:r>
            <a:r>
              <a:rPr lang="kk-KZ" sz="24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  <a:p>
            <a:pPr algn="ctr"/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Нашивка 15"/>
          <p:cNvSpPr/>
          <p:nvPr/>
        </p:nvSpPr>
        <p:spPr>
          <a:xfrm>
            <a:off x="4860032" y="5589241"/>
            <a:ext cx="4283968" cy="1246908"/>
          </a:xfrm>
          <a:prstGeom prst="chevr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24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Көбеюдің маңызын сипаттау.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697360" y="2852936"/>
            <a:ext cx="2952328" cy="91758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Ойлау деңгейлерінің дағдылары: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3707904" y="2996953"/>
            <a:ext cx="115212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945852" y="2996952"/>
            <a:ext cx="3848852" cy="6908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Білу,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түсіну, қолдану</a:t>
            </a:r>
            <a:r>
              <a:rPr lang="kk-KZ" sz="2000" b="1" dirty="0"/>
              <a:t>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Горизонтальный свиток 23"/>
          <p:cNvSpPr/>
          <p:nvPr/>
        </p:nvSpPr>
        <p:spPr>
          <a:xfrm>
            <a:off x="323528" y="929058"/>
            <a:ext cx="8568952" cy="156384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Ұзақ мерзімді  жоспар бөлімі: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8.4А </a:t>
            </a:r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Көбею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Сабақтың 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тақырыбы:Жануарлардың көбею формалары . Жыныссыз көбею типтері.   Жынысты көбею.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77334" y="2348881"/>
            <a:ext cx="8108897" cy="504055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k-KZ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 мақсаттары : </a:t>
            </a:r>
            <a:r>
              <a:rPr lang="kk-KZ" sz="20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8.2.1.1 жануарладың көбею тәсілдерін салыстыру</a:t>
            </a:r>
            <a:endParaRPr lang="ru-RU" sz="2000" b="1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12723" y="4531211"/>
            <a:ext cx="1661593" cy="230493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1.Тірі ағзалардың көбею формаларын біледі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3798346"/>
            <a:ext cx="3565192" cy="710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Бағалау критерийлері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674316" y="4526167"/>
            <a:ext cx="2486414" cy="23488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2.Жынысты және жыныссыз көбею түрлерін ажырата алады.</a:t>
            </a:r>
          </a:p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3.Көбеюдің маңызын сипаттай алады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84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4282" y="1598852"/>
            <a:ext cx="2143140" cy="78581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Психологиялық ахуал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00352" y="1633446"/>
            <a:ext cx="2135929" cy="75122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“Шаттық шеңбер”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441370" y="722034"/>
            <a:ext cx="2214578" cy="857256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Сәлемдесу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4536281" y="722034"/>
            <a:ext cx="4615943" cy="1122790"/>
          </a:xfrm>
          <a:prstGeom prst="chevr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Оқушыларды ынтымақтастыққа,</a:t>
            </a:r>
            <a:endParaRPr lang="kk-KZ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баырмашылдыққа, ауыз біршілікке қалыптастыру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Нашивка 9"/>
          <p:cNvSpPr/>
          <p:nvPr/>
        </p:nvSpPr>
        <p:spPr>
          <a:xfrm>
            <a:off x="4536281" y="1844824"/>
            <a:ext cx="4607719" cy="1016937"/>
          </a:xfrm>
          <a:prstGeom prst="chevr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Өткен сабақты еске түсіру.Балалардың 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ой-өрісін арттыра отырып, өз ойларын еркін айтуға қалыптастыру.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85774" y="2464587"/>
            <a:ext cx="2214578" cy="85725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Алдыңғы  білімді пысықтау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464579" y="2504571"/>
            <a:ext cx="2071702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Ашық микрофон» 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с двумя вырезанными соседними углами 14"/>
          <p:cNvSpPr/>
          <p:nvPr/>
        </p:nvSpPr>
        <p:spPr>
          <a:xfrm>
            <a:off x="223929" y="3547911"/>
            <a:ext cx="2028772" cy="1584709"/>
          </a:xfrm>
          <a:prstGeom prst="snip2Same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Сабақтың  ортасы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051719" y="-21571"/>
            <a:ext cx="4881463" cy="707886"/>
          </a:xfrm>
          <a:prstGeom prst="rect">
            <a:avLst/>
          </a:prstGeom>
          <a:solidFill>
            <a:srgbClr val="03ED51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40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Белсенді оқыту</a:t>
            </a:r>
            <a:endParaRPr lang="ru-RU" sz="40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7" name="Выгнутая вверх стрелка 16"/>
          <p:cNvSpPr/>
          <p:nvPr/>
        </p:nvSpPr>
        <p:spPr>
          <a:xfrm>
            <a:off x="2246326" y="3405035"/>
            <a:ext cx="1071570" cy="28575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Выгнутая вверх стрелка 17"/>
          <p:cNvSpPr/>
          <p:nvPr/>
        </p:nvSpPr>
        <p:spPr>
          <a:xfrm>
            <a:off x="2246326" y="4023673"/>
            <a:ext cx="1071570" cy="28575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Выгнутая вверх стрелка 18"/>
          <p:cNvSpPr/>
          <p:nvPr/>
        </p:nvSpPr>
        <p:spPr>
          <a:xfrm rot="1654143">
            <a:off x="2285984" y="5016778"/>
            <a:ext cx="1071570" cy="2972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412815" y="3218951"/>
            <a:ext cx="1714512" cy="64209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«Пазлдағы сүрет» </a:t>
            </a:r>
            <a:endParaRPr lang="ru-RU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403704" y="3861048"/>
            <a:ext cx="1714512" cy="68578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«Сәйкестенд</a:t>
            </a:r>
          </a:p>
          <a:p>
            <a:pPr algn="ctr"/>
            <a:r>
              <a:rPr lang="kk-KZ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іру  кесте» </a:t>
            </a:r>
            <a:endParaRPr lang="ru-RU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394593" y="4546838"/>
            <a:ext cx="1714512" cy="68236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«Мазайка» </a:t>
            </a:r>
            <a:endParaRPr lang="ru-RU" sz="20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136399" y="2893216"/>
            <a:ext cx="3890453" cy="85745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1400" b="1" dirty="0" smtClean="0">
                <a:latin typeface="Times New Roman" panose="02020603050405020304" pitchFamily="18" charset="0"/>
                <a:cs typeface="Times New Roman" pitchFamily="18" charset="0"/>
              </a:rPr>
              <a:t>Суреттерді құрастыру арқылы оқушылар сабақтың мазмұнын ашып </a:t>
            </a:r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құнды ой </a:t>
            </a:r>
            <a:r>
              <a:rPr lang="kk-KZ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жинақтап, ой өрісін, логикалық  </a:t>
            </a:r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kk-KZ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йларын </a:t>
            </a:r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еркін </a:t>
            </a:r>
            <a:r>
              <a:rPr lang="kk-KZ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жеткізуге</a:t>
            </a:r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қалыптасады.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127327" y="3750670"/>
            <a:ext cx="3857620" cy="79616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Оқушылар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сабақта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алған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білімдерін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пысықтап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жасауға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қалыптасады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169233" y="5165390"/>
            <a:ext cx="3857620" cy="79965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1400" b="1" dirty="0">
                <a:latin typeface="Times New Roman" pitchFamily="18" charset="0"/>
                <a:cs typeface="Times New Roman" pitchFamily="18" charset="0"/>
              </a:rPr>
              <a:t>Ынтымақта бірлікте жұмыс жасауға, білгенін жолдастарымен бөлісуге, тақырыпты ортаға салып </a:t>
            </a: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талқылауға көбеюдің түрлерін ажыратуға қалыптасады 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0" y="332372"/>
            <a:ext cx="1907704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Сабақтың басы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с одним вырезанным скругленным углом 26"/>
          <p:cNvSpPr/>
          <p:nvPr/>
        </p:nvSpPr>
        <p:spPr>
          <a:xfrm>
            <a:off x="478889" y="5763912"/>
            <a:ext cx="1889168" cy="689424"/>
          </a:xfrm>
          <a:prstGeom prst="snip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Сабақтың соңы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953852" y="6227656"/>
            <a:ext cx="5979330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kk-KZ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Кері байланыс: «АЛМА АҒАШЫ»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7362" y="4546837"/>
            <a:ext cx="1085182" cy="310923"/>
          </a:xfrm>
          <a:prstGeom prst="rect">
            <a:avLst/>
          </a:prstGeom>
        </p:spPr>
      </p:pic>
      <p:sp>
        <p:nvSpPr>
          <p:cNvPr id="30" name="Скругленный прямоугольник 29"/>
          <p:cNvSpPr/>
          <p:nvPr/>
        </p:nvSpPr>
        <p:spPr>
          <a:xfrm>
            <a:off x="5123691" y="4546838"/>
            <a:ext cx="3857620" cy="58578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Топқа бөлу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3410109" y="5229201"/>
            <a:ext cx="1714512" cy="57606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«Джигсо» </a:t>
            </a:r>
            <a:endParaRPr lang="ru-RU" sz="24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394593" y="5805266"/>
            <a:ext cx="1714512" cy="64807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/>
              <a:t>«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Жұбын тап»</a:t>
            </a:r>
            <a:endParaRPr lang="ru-RU" sz="2000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136399" y="6121248"/>
            <a:ext cx="3807498" cy="70380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Бірлесе жұмыс жасауға тапсырманы ортаға салып орындауға түйінді ойды  сараланып қорытылыды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17056" y="870427"/>
            <a:ext cx="1785950" cy="85725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“Ашық микрафон”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00232" y="882328"/>
            <a:ext cx="1500198" cy="85725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«Пазлдағы сурет» </a:t>
            </a:r>
            <a:endParaRPr lang="kk-K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759998" y="1739584"/>
            <a:ext cx="500066" cy="642942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4297973" y="1719393"/>
            <a:ext cx="500066" cy="642942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Лента лицом вверх 14"/>
          <p:cNvSpPr/>
          <p:nvPr/>
        </p:nvSpPr>
        <p:spPr>
          <a:xfrm>
            <a:off x="714348" y="0"/>
            <a:ext cx="8072494" cy="571480"/>
          </a:xfrm>
          <a:prstGeom prst="ribbon2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Саралау тәсілдері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548477" y="870427"/>
            <a:ext cx="1417035" cy="91006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«Джигсо»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Стрелка вниз 22"/>
          <p:cNvSpPr/>
          <p:nvPr/>
        </p:nvSpPr>
        <p:spPr>
          <a:xfrm>
            <a:off x="2500298" y="1714488"/>
            <a:ext cx="500066" cy="642942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000232" y="4042985"/>
            <a:ext cx="1857388" cy="262637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 суреттерді құрастыра отырыпҚұнды  </a:t>
            </a:r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ой жинақтап. Ойларын еркін жеткізуге, сұрақты нақты қоюды үйренеді</a:t>
            </a:r>
            <a:r>
              <a:rPr lang="kk-KZ" sz="1400" dirty="0"/>
              <a:t>. </a:t>
            </a:r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637479" y="842990"/>
            <a:ext cx="1654601" cy="9374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«Сәйкестендіру кестесі» </a:t>
            </a:r>
            <a:endParaRPr lang="kk-KZ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340222" y="857232"/>
            <a:ext cx="1178727" cy="85725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«Жұбын тап»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7679553" y="1719393"/>
            <a:ext cx="500066" cy="642942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5965041" y="1780488"/>
            <a:ext cx="500066" cy="642942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57158" y="2464587"/>
            <a:ext cx="1643074" cy="85725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Жіктеу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214546" y="2500306"/>
            <a:ext cx="1643074" cy="85725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Диалог және қолдау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000496" y="2500306"/>
            <a:ext cx="1571636" cy="85725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Нәтиже 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715008" y="2500306"/>
            <a:ext cx="1571636" cy="85725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Топтасу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393801" y="2464587"/>
            <a:ext cx="1571636" cy="85725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Бағалау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kk-K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олилиния 24"/>
          <p:cNvSpPr/>
          <p:nvPr/>
        </p:nvSpPr>
        <p:spPr>
          <a:xfrm>
            <a:off x="9448800" y="2628900"/>
            <a:ext cx="66675" cy="28575"/>
          </a:xfrm>
          <a:custGeom>
            <a:avLst/>
            <a:gdLst>
              <a:gd name="connsiteX0" fmla="*/ 66675 w 66675"/>
              <a:gd name="connsiteY0" fmla="*/ 28575 h 28575"/>
              <a:gd name="connsiteX1" fmla="*/ 0 w 66675"/>
              <a:gd name="connsiteY1" fmla="*/ 0 h 28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6675" h="28575">
                <a:moveTo>
                  <a:pt x="66675" y="28575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>
            <a:off x="1071538" y="3357562"/>
            <a:ext cx="500066" cy="571504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2786050" y="3357562"/>
            <a:ext cx="500066" cy="571504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4500562" y="3357562"/>
            <a:ext cx="500066" cy="571504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6286512" y="3357562"/>
            <a:ext cx="500066" cy="571504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>
            <a:off x="7929586" y="3357562"/>
            <a:ext cx="500066" cy="571504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5715008" y="4042985"/>
            <a:ext cx="1500198" cy="221455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тапсырманы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бір-біріне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көрсетіп,алға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жетелейді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7393801" y="3929066"/>
            <a:ext cx="1535916" cy="274029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1600" b="1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/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Бірлесе </a:t>
            </a:r>
            <a:r>
              <a:rPr lang="kk-KZ" sz="16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жұмыс жасауға тапсырманы ортаға салып орындауға түйінді ойды  сараланып </a:t>
            </a:r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қорытылыды</a:t>
            </a:r>
            <a:endParaRPr lang="kk-KZ" sz="1600" b="1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4000496" y="4071942"/>
            <a:ext cx="1595086" cy="221455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Оқушыларға жеке жұмысқа арналған тапсырма беріліп,күрделеніп отырады</a:t>
            </a:r>
            <a:endParaRPr lang="kk-KZ" sz="1600" b="1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428596" y="4071942"/>
            <a:ext cx="1571636" cy="221455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Кейбір </a:t>
            </a:r>
            <a:r>
              <a:rPr lang="kk-KZ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оқушылар басқаларына қарағанда </a:t>
            </a:r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 ойларын еркін жеткізеді жылдам </a:t>
            </a:r>
            <a:r>
              <a:rPr lang="kk-KZ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жауап </a:t>
            </a:r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береді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74213" y="2683947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117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82352"/>
            <a:ext cx="8640960" cy="914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Критериалды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бағалау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504" y="1204326"/>
            <a:ext cx="1584176" cy="5715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 мақсаты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907704" y="1204326"/>
            <a:ext cx="1512168" cy="5715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Бағалау критерийі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610744" y="1137704"/>
            <a:ext cx="1634480" cy="63812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372200" y="1432926"/>
            <a:ext cx="45719" cy="571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312157" y="1137704"/>
            <a:ext cx="1657339" cy="63812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Дескриптор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092280" y="1134967"/>
            <a:ext cx="1490464" cy="640859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Бағалау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0" y="2276872"/>
            <a:ext cx="1475656" cy="381642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8.2.1.1 Жануарладың көбею тәсілдерін салыстыру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1691680" y="2161710"/>
            <a:ext cx="1512168" cy="1922512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1.Тірі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ағзалардың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көбею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формаларын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біледі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1475656" y="4224536"/>
            <a:ext cx="1584175" cy="2541984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2.Жынысты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жыныссыз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көбею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түрлерін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ажырата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3275856" y="1916832"/>
            <a:ext cx="1764776" cy="2268252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 1</a:t>
            </a:r>
          </a:p>
          <a:p>
            <a:pPr algn="ctr"/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Кестеде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көбею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түрлерін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атауларына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сәйкестендіріп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шығады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авая фигурная скобка 17"/>
          <p:cNvSpPr/>
          <p:nvPr/>
        </p:nvSpPr>
        <p:spPr>
          <a:xfrm>
            <a:off x="4427984" y="4581128"/>
            <a:ext cx="155448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авая фигурная скобка 18"/>
          <p:cNvSpPr/>
          <p:nvPr/>
        </p:nvSpPr>
        <p:spPr>
          <a:xfrm>
            <a:off x="4580384" y="4733528"/>
            <a:ext cx="155448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авая фигурная скобка 19"/>
          <p:cNvSpPr/>
          <p:nvPr/>
        </p:nvSpPr>
        <p:spPr>
          <a:xfrm>
            <a:off x="4732784" y="4885928"/>
            <a:ext cx="155448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авая фигурная скобка 20"/>
          <p:cNvSpPr/>
          <p:nvPr/>
        </p:nvSpPr>
        <p:spPr>
          <a:xfrm>
            <a:off x="4885184" y="5038328"/>
            <a:ext cx="155448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3059831" y="4185084"/>
            <a:ext cx="2252326" cy="2672916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№ 2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1-топ: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Жынысты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көбею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2-топ: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Жыныссыз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көбею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3-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топ:Ұрықтану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жолдары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тақырыпшаларбойынша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толық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ақпарат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жинау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5040632" y="2060848"/>
            <a:ext cx="1763616" cy="2376264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Ағзалардың көбею формалар біледі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5314670" y="4400777"/>
            <a:ext cx="1841339" cy="242088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Жынысты және жыныссыз,ұрықтану жолдарын біледі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6804248" y="2060848"/>
            <a:ext cx="1944216" cy="2376264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Смайликтер арқылы мұғалім оқушылырды бағалайды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7156009" y="4643739"/>
            <a:ext cx="2096511" cy="208823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«Бес бармақ» әдісі арқылы мұғалім оқушылырды бағалайды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8844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1333</TotalTime>
  <Words>377</Words>
  <Application>Microsoft Office PowerPoint</Application>
  <PresentationFormat>Экран (4:3)</PresentationFormat>
  <Paragraphs>77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Солнцестояние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071</cp:lastModifiedBy>
  <cp:revision>114</cp:revision>
  <dcterms:created xsi:type="dcterms:W3CDTF">2018-08-08T07:58:42Z</dcterms:created>
  <dcterms:modified xsi:type="dcterms:W3CDTF">2019-06-14T03:00:39Z</dcterms:modified>
</cp:coreProperties>
</file>