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483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60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31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11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44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44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86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65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96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790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0C3BFE2-83B7-4B0A-B9D3-AB28331082B3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9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95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84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r>
              <a:rPr lang="kk-KZ" dirty="0" smtClean="0"/>
              <a:t>ұрыштар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 smtClean="0"/>
              <a:t>5 сынып </a:t>
            </a:r>
          </a:p>
          <a:p>
            <a:r>
              <a:rPr lang="kk-KZ" dirty="0" smtClean="0"/>
              <a:t>математика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8127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</a:t>
            </a:r>
            <a:r>
              <a:rPr lang="kk-KZ" dirty="0" smtClean="0"/>
              <a:t>қушылар келесі сұраққа жауап береміз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тік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?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градустық</a:t>
            </a:r>
            <a:r>
              <a:rPr lang="ru-RU" dirty="0"/>
              <a:t> </a:t>
            </a:r>
            <a:r>
              <a:rPr lang="ru-RU" dirty="0" err="1"/>
              <a:t>өлшемі</a:t>
            </a:r>
            <a:endParaRPr lang="ru-RU" dirty="0"/>
          </a:p>
          <a:p>
            <a:r>
              <a:rPr lang="ru-RU" dirty="0"/>
              <a:t>неге </a:t>
            </a:r>
            <a:r>
              <a:rPr lang="ru-RU" dirty="0" err="1"/>
              <a:t>тең</a:t>
            </a:r>
            <a:r>
              <a:rPr lang="ru-RU" dirty="0"/>
              <a:t>?</a:t>
            </a:r>
          </a:p>
          <a:p>
            <a:r>
              <a:rPr lang="ru-RU" dirty="0"/>
              <a:t>2.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доғал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?</a:t>
            </a:r>
          </a:p>
          <a:p>
            <a:r>
              <a:rPr lang="ru-RU" dirty="0"/>
              <a:t>3.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сүйір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 smtClean="0"/>
              <a:t>?</a:t>
            </a:r>
          </a:p>
          <a:p>
            <a:r>
              <a:rPr lang="ru-RU" dirty="0" smtClean="0"/>
              <a:t>4. </a:t>
            </a:r>
            <a:r>
              <a:rPr lang="ru-RU" dirty="0" err="1"/>
              <a:t>Бұрыштың</a:t>
            </a:r>
            <a:r>
              <a:rPr lang="ru-RU" dirty="0"/>
              <a:t> </a:t>
            </a:r>
            <a:r>
              <a:rPr lang="ru-RU" dirty="0" err="1"/>
              <a:t>өлшем</a:t>
            </a:r>
            <a:r>
              <a:rPr lang="ru-RU" dirty="0"/>
              <a:t> </a:t>
            </a:r>
            <a:r>
              <a:rPr lang="ru-RU" dirty="0" err="1"/>
              <a:t>бірлігі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?</a:t>
            </a:r>
          </a:p>
          <a:p>
            <a:r>
              <a:rPr lang="ru-RU" dirty="0" smtClean="0"/>
              <a:t>5. </a:t>
            </a:r>
            <a:r>
              <a:rPr lang="ru-RU" dirty="0"/>
              <a:t>Биссектриса </a:t>
            </a:r>
            <a:r>
              <a:rPr lang="ru-RU" dirty="0" err="1"/>
              <a:t>дегеніміз</a:t>
            </a:r>
            <a:r>
              <a:rPr lang="ru-RU" dirty="0"/>
              <a:t> не?</a:t>
            </a:r>
          </a:p>
          <a:p>
            <a:r>
              <a:rPr lang="ru-RU" dirty="0" smtClean="0"/>
              <a:t>6.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жазыңқы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025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</a:t>
            </a:r>
            <a:r>
              <a:rPr lang="kk-KZ" dirty="0" smtClean="0"/>
              <a:t>қушылар келесі сұраққа жауап береміз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</a:t>
            </a:r>
            <a:r>
              <a:rPr lang="ru-RU" dirty="0" smtClean="0"/>
              <a:t>. </a:t>
            </a:r>
            <a:r>
              <a:rPr lang="ru-RU" dirty="0" err="1"/>
              <a:t>Бұрыштың</a:t>
            </a:r>
            <a:r>
              <a:rPr lang="ru-RU" dirty="0"/>
              <a:t> </a:t>
            </a:r>
            <a:r>
              <a:rPr lang="ru-RU" dirty="0" err="1"/>
              <a:t>өлшем</a:t>
            </a:r>
            <a:r>
              <a:rPr lang="ru-RU" dirty="0"/>
              <a:t> </a:t>
            </a:r>
            <a:r>
              <a:rPr lang="ru-RU" dirty="0" err="1"/>
              <a:t>бірлігі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?</a:t>
            </a:r>
          </a:p>
          <a:p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/>
              <a:t>Биссектриса </a:t>
            </a:r>
            <a:r>
              <a:rPr lang="ru-RU" dirty="0" err="1"/>
              <a:t>дегеніміз</a:t>
            </a:r>
            <a:r>
              <a:rPr lang="ru-RU" dirty="0"/>
              <a:t> не?</a:t>
            </a:r>
          </a:p>
          <a:p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жазыңқы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28546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3297" y="3260868"/>
            <a:ext cx="10058400" cy="3335383"/>
          </a:xfrm>
        </p:spPr>
        <p:txBody>
          <a:bodyPr>
            <a:normAutofit/>
          </a:bodyPr>
          <a:lstStyle/>
          <a:p>
            <a:r>
              <a:rPr lang="en-US" sz="2500" dirty="0" smtClean="0">
                <a:solidFill>
                  <a:schemeClr val="tx1"/>
                </a:solidFill>
              </a:rPr>
              <a:t>MOK= 1</a:t>
            </a:r>
            <a:r>
              <a:rPr lang="ru-RU" sz="2500" dirty="0">
                <a:solidFill>
                  <a:schemeClr val="tx1"/>
                </a:solidFill>
              </a:rPr>
              <a:t>0</a:t>
            </a:r>
            <a:r>
              <a:rPr lang="en-US" sz="2500" dirty="0" smtClean="0">
                <a:solidFill>
                  <a:schemeClr val="tx1"/>
                </a:solidFill>
              </a:rPr>
              <a:t>0°</a:t>
            </a:r>
            <a:r>
              <a:rPr lang="kk-KZ" sz="2500" dirty="0" smtClean="0">
                <a:solidFill>
                  <a:schemeClr val="tx1"/>
                </a:solidFill>
              </a:rPr>
              <a:t>                                          Шешуі: </a:t>
            </a:r>
            <a:r>
              <a:rPr lang="ru-RU" sz="2500" dirty="0">
                <a:solidFill>
                  <a:schemeClr val="tx1"/>
                </a:solidFill>
              </a:rPr>
              <a:t>5</a:t>
            </a:r>
            <a:r>
              <a:rPr lang="en-US" sz="2500" dirty="0" smtClean="0">
                <a:solidFill>
                  <a:schemeClr val="tx1"/>
                </a:solidFill>
              </a:rPr>
              <a:t>0</a:t>
            </a:r>
            <a:r>
              <a:rPr lang="en-US" sz="2500" dirty="0">
                <a:solidFill>
                  <a:schemeClr val="tx1"/>
                </a:solidFill>
              </a:rPr>
              <a:t>° </a:t>
            </a:r>
            <a:r>
              <a:rPr lang="kk-KZ" sz="2500" dirty="0" smtClean="0">
                <a:solidFill>
                  <a:schemeClr val="tx1"/>
                </a:solidFill>
              </a:rPr>
              <a:t>+ х + х </a:t>
            </a:r>
            <a:r>
              <a:rPr lang="ru-RU" sz="2500" dirty="0" smtClean="0">
                <a:solidFill>
                  <a:schemeClr val="tx1"/>
                </a:solidFill>
              </a:rPr>
              <a:t>= </a:t>
            </a:r>
            <a:r>
              <a:rPr lang="en-US" sz="2500" dirty="0" smtClean="0">
                <a:solidFill>
                  <a:schemeClr val="tx1"/>
                </a:solidFill>
              </a:rPr>
              <a:t>1</a:t>
            </a:r>
            <a:r>
              <a:rPr lang="ru-RU" sz="2500" dirty="0" smtClean="0">
                <a:solidFill>
                  <a:schemeClr val="tx1"/>
                </a:solidFill>
              </a:rPr>
              <a:t>0</a:t>
            </a:r>
            <a:r>
              <a:rPr lang="en-US" sz="2500" dirty="0" smtClean="0">
                <a:solidFill>
                  <a:schemeClr val="tx1"/>
                </a:solidFill>
              </a:rPr>
              <a:t>0</a:t>
            </a:r>
            <a:r>
              <a:rPr lang="en-US" sz="2500" dirty="0">
                <a:solidFill>
                  <a:schemeClr val="tx1"/>
                </a:solidFill>
              </a:rPr>
              <a:t>°</a:t>
            </a:r>
            <a:r>
              <a:rPr lang="kk-KZ" sz="2500" dirty="0">
                <a:solidFill>
                  <a:schemeClr val="tx1"/>
                </a:solidFill>
              </a:rPr>
              <a:t> 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en-US" sz="2500" dirty="0" smtClean="0">
                <a:solidFill>
                  <a:schemeClr val="tx1"/>
                </a:solidFill>
              </a:rPr>
              <a:t>OD – </a:t>
            </a:r>
            <a:r>
              <a:rPr lang="kk-KZ" sz="2500" dirty="0" smtClean="0">
                <a:solidFill>
                  <a:schemeClr val="tx1"/>
                </a:solidFill>
              </a:rPr>
              <a:t>сәулесі</a:t>
            </a:r>
            <a:r>
              <a:rPr lang="ru-RU" sz="2500" dirty="0" smtClean="0">
                <a:solidFill>
                  <a:schemeClr val="tx1"/>
                </a:solidFill>
              </a:rPr>
              <a:t>                                                      </a:t>
            </a:r>
            <a:r>
              <a:rPr lang="ru-RU" sz="2500" dirty="0">
                <a:solidFill>
                  <a:schemeClr val="tx1"/>
                </a:solidFill>
              </a:rPr>
              <a:t>3</a:t>
            </a:r>
            <a:r>
              <a:rPr lang="en-US" sz="2500" dirty="0" smtClean="0">
                <a:solidFill>
                  <a:schemeClr val="tx1"/>
                </a:solidFill>
              </a:rPr>
              <a:t>0°</a:t>
            </a:r>
            <a:r>
              <a:rPr lang="ru-RU" sz="2500" dirty="0" smtClean="0">
                <a:solidFill>
                  <a:schemeClr val="tx1"/>
                </a:solidFill>
              </a:rPr>
              <a:t> + 2х= </a:t>
            </a:r>
            <a:r>
              <a:rPr lang="en-US" sz="2500" dirty="0" smtClean="0">
                <a:solidFill>
                  <a:schemeClr val="tx1"/>
                </a:solidFill>
              </a:rPr>
              <a:t>1</a:t>
            </a:r>
            <a:r>
              <a:rPr lang="ru-RU" sz="2500" dirty="0" smtClean="0">
                <a:solidFill>
                  <a:schemeClr val="tx1"/>
                </a:solidFill>
              </a:rPr>
              <a:t>0</a:t>
            </a:r>
            <a:r>
              <a:rPr lang="en-US" sz="2500" dirty="0" smtClean="0">
                <a:solidFill>
                  <a:schemeClr val="tx1"/>
                </a:solidFill>
              </a:rPr>
              <a:t>0</a:t>
            </a:r>
            <a:r>
              <a:rPr lang="en-US" sz="2500" dirty="0">
                <a:solidFill>
                  <a:schemeClr val="tx1"/>
                </a:solidFill>
              </a:rPr>
              <a:t>°</a:t>
            </a:r>
            <a:r>
              <a:rPr lang="kk-KZ" sz="2500" dirty="0">
                <a:solidFill>
                  <a:schemeClr val="tx1"/>
                </a:solidFill>
              </a:rPr>
              <a:t> </a:t>
            </a:r>
            <a:endParaRPr lang="ru-RU" sz="2500" dirty="0" smtClean="0">
              <a:solidFill>
                <a:schemeClr val="tx1"/>
              </a:solidFill>
            </a:endParaRPr>
          </a:p>
          <a:p>
            <a:r>
              <a:rPr lang="en-US" sz="2500" dirty="0" smtClean="0">
                <a:solidFill>
                  <a:schemeClr val="tx1"/>
                </a:solidFill>
              </a:rPr>
              <a:t>MOD – </a:t>
            </a:r>
            <a:r>
              <a:rPr lang="ru-RU" sz="2500" dirty="0">
                <a:solidFill>
                  <a:schemeClr val="tx1"/>
                </a:solidFill>
              </a:rPr>
              <a:t>3</a:t>
            </a:r>
            <a:r>
              <a:rPr lang="en-US" sz="2500" dirty="0" smtClean="0">
                <a:solidFill>
                  <a:schemeClr val="tx1"/>
                </a:solidFill>
              </a:rPr>
              <a:t>0°  </a:t>
            </a:r>
            <a:r>
              <a:rPr lang="kk-KZ" sz="2500" dirty="0" smtClean="0">
                <a:solidFill>
                  <a:schemeClr val="tx1"/>
                </a:solidFill>
              </a:rPr>
              <a:t>үлкен </a:t>
            </a:r>
            <a:r>
              <a:rPr lang="en-US" sz="2500" dirty="0" smtClean="0">
                <a:solidFill>
                  <a:schemeClr val="tx1"/>
                </a:solidFill>
              </a:rPr>
              <a:t>-&gt; </a:t>
            </a:r>
            <a:r>
              <a:rPr lang="ru-RU" sz="2500" dirty="0">
                <a:solidFill>
                  <a:schemeClr val="tx1"/>
                </a:solidFill>
              </a:rPr>
              <a:t>3</a:t>
            </a:r>
            <a:r>
              <a:rPr lang="en-US" sz="2500" dirty="0" smtClean="0">
                <a:solidFill>
                  <a:schemeClr val="tx1"/>
                </a:solidFill>
              </a:rPr>
              <a:t>0</a:t>
            </a:r>
            <a:r>
              <a:rPr lang="en-US" sz="2500" dirty="0">
                <a:solidFill>
                  <a:schemeClr val="tx1"/>
                </a:solidFill>
              </a:rPr>
              <a:t>° </a:t>
            </a:r>
            <a:r>
              <a:rPr lang="en-US" sz="2500" dirty="0" smtClean="0">
                <a:solidFill>
                  <a:schemeClr val="tx1"/>
                </a:solidFill>
              </a:rPr>
              <a:t>+ x</a:t>
            </a:r>
            <a:r>
              <a:rPr lang="ru-RU" sz="2500" dirty="0" smtClean="0">
                <a:solidFill>
                  <a:schemeClr val="tx1"/>
                </a:solidFill>
              </a:rPr>
              <a:t>                                   2х = </a:t>
            </a:r>
            <a:r>
              <a:rPr lang="en-US" sz="2500" dirty="0">
                <a:solidFill>
                  <a:schemeClr val="tx1"/>
                </a:solidFill>
              </a:rPr>
              <a:t>1</a:t>
            </a:r>
            <a:r>
              <a:rPr lang="ru-RU" sz="2500" dirty="0">
                <a:solidFill>
                  <a:schemeClr val="tx1"/>
                </a:solidFill>
              </a:rPr>
              <a:t>0</a:t>
            </a:r>
            <a:r>
              <a:rPr lang="en-US" sz="2500" dirty="0">
                <a:solidFill>
                  <a:schemeClr val="tx1"/>
                </a:solidFill>
              </a:rPr>
              <a:t>0</a:t>
            </a:r>
            <a:r>
              <a:rPr lang="en-US" sz="2500" dirty="0" smtClean="0">
                <a:solidFill>
                  <a:schemeClr val="tx1"/>
                </a:solidFill>
              </a:rPr>
              <a:t>°</a:t>
            </a:r>
            <a:r>
              <a:rPr lang="ru-RU" sz="2500" dirty="0" smtClean="0">
                <a:solidFill>
                  <a:schemeClr val="tx1"/>
                </a:solidFill>
              </a:rPr>
              <a:t> - </a:t>
            </a:r>
            <a:r>
              <a:rPr lang="ru-RU" sz="2500" dirty="0">
                <a:solidFill>
                  <a:schemeClr val="tx1"/>
                </a:solidFill>
              </a:rPr>
              <a:t>3</a:t>
            </a:r>
            <a:r>
              <a:rPr lang="en-US" sz="2500" dirty="0">
                <a:solidFill>
                  <a:schemeClr val="tx1"/>
                </a:solidFill>
              </a:rPr>
              <a:t>0°</a:t>
            </a:r>
            <a:r>
              <a:rPr lang="kk-KZ" sz="2500" dirty="0" smtClean="0">
                <a:solidFill>
                  <a:schemeClr val="tx1"/>
                </a:solidFill>
              </a:rPr>
              <a:t> 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en-US" sz="2500" dirty="0" smtClean="0">
                <a:solidFill>
                  <a:schemeClr val="tx1"/>
                </a:solidFill>
              </a:rPr>
              <a:t>DOK - ?  -&gt; x</a:t>
            </a:r>
            <a:r>
              <a:rPr lang="ru-RU" sz="2500" dirty="0" smtClean="0">
                <a:solidFill>
                  <a:schemeClr val="tx1"/>
                </a:solidFill>
              </a:rPr>
              <a:t>                                                                  2х= 70</a:t>
            </a:r>
            <a:r>
              <a:rPr lang="en-US" sz="2500" dirty="0" smtClean="0">
                <a:solidFill>
                  <a:schemeClr val="tx1"/>
                </a:solidFill>
              </a:rPr>
              <a:t> °</a:t>
            </a:r>
            <a:endParaRPr lang="ru-RU" sz="2500" dirty="0" smtClean="0">
              <a:solidFill>
                <a:schemeClr val="tx1"/>
              </a:solidFill>
            </a:endParaRPr>
          </a:p>
          <a:p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en-US" sz="2500" dirty="0">
                <a:solidFill>
                  <a:schemeClr val="tx1"/>
                </a:solidFill>
              </a:rPr>
              <a:t>MOD</a:t>
            </a:r>
            <a:r>
              <a:rPr lang="ru-RU" sz="2500" dirty="0" smtClean="0">
                <a:solidFill>
                  <a:schemeClr val="tx1"/>
                </a:solidFill>
              </a:rPr>
              <a:t> = 35</a:t>
            </a:r>
            <a:r>
              <a:rPr lang="en-US" sz="2500" dirty="0" smtClean="0">
                <a:solidFill>
                  <a:schemeClr val="tx1"/>
                </a:solidFill>
              </a:rPr>
              <a:t> °</a:t>
            </a:r>
            <a:r>
              <a:rPr lang="ru-RU" sz="2500" dirty="0" smtClean="0">
                <a:solidFill>
                  <a:schemeClr val="tx1"/>
                </a:solidFill>
              </a:rPr>
              <a:t>+</a:t>
            </a:r>
            <a:r>
              <a:rPr lang="ru-RU" sz="2500" dirty="0">
                <a:solidFill>
                  <a:schemeClr val="tx1"/>
                </a:solidFill>
              </a:rPr>
              <a:t> 3</a:t>
            </a:r>
            <a:r>
              <a:rPr lang="en-US" sz="2500" dirty="0">
                <a:solidFill>
                  <a:schemeClr val="tx1"/>
                </a:solidFill>
              </a:rPr>
              <a:t>0</a:t>
            </a:r>
            <a:r>
              <a:rPr lang="en-US" sz="2500" dirty="0" smtClean="0">
                <a:solidFill>
                  <a:schemeClr val="tx1"/>
                </a:solidFill>
              </a:rPr>
              <a:t>°</a:t>
            </a:r>
            <a:r>
              <a:rPr lang="ru-RU" sz="2500" dirty="0" smtClean="0">
                <a:solidFill>
                  <a:schemeClr val="tx1"/>
                </a:solidFill>
              </a:rPr>
              <a:t>=65 </a:t>
            </a:r>
            <a:r>
              <a:rPr lang="en-US" sz="2500" dirty="0">
                <a:solidFill>
                  <a:schemeClr val="tx1"/>
                </a:solidFill>
              </a:rPr>
              <a:t>° </a:t>
            </a:r>
            <a:r>
              <a:rPr lang="ru-RU" sz="2500" dirty="0" smtClean="0">
                <a:solidFill>
                  <a:schemeClr val="tx1"/>
                </a:solidFill>
              </a:rPr>
              <a:t>                                             х=70</a:t>
            </a:r>
            <a:r>
              <a:rPr lang="en-US" sz="2500" dirty="0" smtClean="0">
                <a:solidFill>
                  <a:schemeClr val="tx1"/>
                </a:solidFill>
              </a:rPr>
              <a:t> °</a:t>
            </a:r>
            <a:r>
              <a:rPr lang="ru-RU" sz="2500" dirty="0" smtClean="0">
                <a:solidFill>
                  <a:schemeClr val="tx1"/>
                </a:solidFill>
              </a:rPr>
              <a:t> : 2</a:t>
            </a:r>
          </a:p>
          <a:p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DOK</a:t>
            </a:r>
            <a:r>
              <a:rPr lang="ru-RU" sz="2500" dirty="0" smtClean="0">
                <a:solidFill>
                  <a:schemeClr val="tx1"/>
                </a:solidFill>
              </a:rPr>
              <a:t> = 35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>
                <a:solidFill>
                  <a:schemeClr val="tx1"/>
                </a:solidFill>
              </a:rPr>
              <a:t>°</a:t>
            </a:r>
            <a:r>
              <a:rPr lang="ru-RU" sz="2500" dirty="0" smtClean="0">
                <a:solidFill>
                  <a:schemeClr val="tx1"/>
                </a:solidFill>
              </a:rPr>
              <a:t>                                                                     х = 35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>
                <a:solidFill>
                  <a:schemeClr val="tx1"/>
                </a:solidFill>
              </a:rPr>
              <a:t>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43" y="274654"/>
            <a:ext cx="6659847" cy="236404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1590" y="164238"/>
            <a:ext cx="3483293" cy="2739289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>
            <a:off x="853441" y="3401645"/>
            <a:ext cx="243839" cy="174170"/>
            <a:chOff x="1776550" y="4084320"/>
            <a:chExt cx="322216" cy="195944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Группа 8"/>
          <p:cNvGrpSpPr/>
          <p:nvPr/>
        </p:nvGrpSpPr>
        <p:grpSpPr>
          <a:xfrm>
            <a:off x="853441" y="4418106"/>
            <a:ext cx="243839" cy="174170"/>
            <a:chOff x="1776550" y="4084320"/>
            <a:chExt cx="322216" cy="19594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Группа 11"/>
          <p:cNvGrpSpPr/>
          <p:nvPr/>
        </p:nvGrpSpPr>
        <p:grpSpPr>
          <a:xfrm>
            <a:off x="942409" y="5430696"/>
            <a:ext cx="243839" cy="174170"/>
            <a:chOff x="1776550" y="4084320"/>
            <a:chExt cx="322216" cy="195944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Группа 14"/>
          <p:cNvGrpSpPr/>
          <p:nvPr/>
        </p:nvGrpSpPr>
        <p:grpSpPr>
          <a:xfrm>
            <a:off x="975361" y="6012025"/>
            <a:ext cx="243839" cy="174170"/>
            <a:chOff x="1776550" y="4084320"/>
            <a:chExt cx="322216" cy="19594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>
            <a:off x="824256" y="4918594"/>
            <a:ext cx="243839" cy="174170"/>
            <a:chOff x="1776550" y="4084320"/>
            <a:chExt cx="322216" cy="195944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Прямоугольник 1"/>
          <p:cNvSpPr/>
          <p:nvPr/>
        </p:nvSpPr>
        <p:spPr>
          <a:xfrm rot="19411110">
            <a:off x="8060931" y="1004055"/>
            <a:ext cx="1384609" cy="5539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</a:rPr>
              <a:t>5</a:t>
            </a:r>
            <a:r>
              <a:rPr lang="en-US" sz="3000" b="1" dirty="0" smtClean="0">
                <a:solidFill>
                  <a:srgbClr val="C00000"/>
                </a:solidFill>
              </a:rPr>
              <a:t>0</a:t>
            </a:r>
            <a:r>
              <a:rPr lang="en-US" sz="3000" b="1" dirty="0">
                <a:solidFill>
                  <a:srgbClr val="C00000"/>
                </a:solidFill>
              </a:rPr>
              <a:t>° + x</a:t>
            </a:r>
            <a:r>
              <a:rPr lang="ru-RU" sz="30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9176145" y="1676792"/>
            <a:ext cx="36099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i="1" dirty="0">
                <a:solidFill>
                  <a:srgbClr val="C00000"/>
                </a:solidFill>
              </a:rPr>
              <a:t>x</a:t>
            </a:r>
            <a:endParaRPr lang="ru-RU" sz="3000" b="1" i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887330" y="2809742"/>
            <a:ext cx="293862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5</a:t>
            </a:r>
            <a:r>
              <a:rPr lang="en-US" sz="3000" dirty="0">
                <a:solidFill>
                  <a:srgbClr val="C00000"/>
                </a:solidFill>
              </a:rPr>
              <a:t>0° </a:t>
            </a:r>
            <a:r>
              <a:rPr lang="kk-KZ" sz="3000" dirty="0">
                <a:solidFill>
                  <a:srgbClr val="C00000"/>
                </a:solidFill>
              </a:rPr>
              <a:t>+ х + х </a:t>
            </a:r>
            <a:r>
              <a:rPr lang="ru-RU" sz="3000" dirty="0">
                <a:solidFill>
                  <a:srgbClr val="C00000"/>
                </a:solidFill>
              </a:rPr>
              <a:t>= </a:t>
            </a:r>
            <a:r>
              <a:rPr lang="en-US" sz="3000" dirty="0">
                <a:solidFill>
                  <a:srgbClr val="C00000"/>
                </a:solidFill>
              </a:rPr>
              <a:t>1</a:t>
            </a:r>
            <a:r>
              <a:rPr lang="ru-RU" sz="3000" dirty="0">
                <a:solidFill>
                  <a:srgbClr val="C00000"/>
                </a:solidFill>
              </a:rPr>
              <a:t>0</a:t>
            </a:r>
            <a:r>
              <a:rPr lang="en-US" sz="3000" dirty="0">
                <a:solidFill>
                  <a:srgbClr val="C00000"/>
                </a:solidFill>
              </a:rPr>
              <a:t>0°</a:t>
            </a:r>
            <a:r>
              <a:rPr lang="kk-KZ" sz="3000" dirty="0">
                <a:solidFill>
                  <a:srgbClr val="C00000"/>
                </a:solidFill>
              </a:rPr>
              <a:t> </a:t>
            </a:r>
            <a:endParaRPr lang="ru-RU" sz="3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463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86" y="-25758"/>
            <a:ext cx="8926286" cy="1202288"/>
          </a:xfrm>
          <a:prstGeom prst="rect">
            <a:avLst/>
          </a:prstGeom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840479" y="1798369"/>
            <a:ext cx="10058400" cy="2988783"/>
          </a:xfrm>
        </p:spPr>
        <p:txBody>
          <a:bodyPr>
            <a:normAutofit lnSpcReduction="10000"/>
          </a:bodyPr>
          <a:lstStyle/>
          <a:p>
            <a:r>
              <a:rPr lang="en-US" sz="2500" dirty="0" smtClean="0">
                <a:solidFill>
                  <a:schemeClr val="tx1"/>
                </a:solidFill>
              </a:rPr>
              <a:t>EOF= 60°</a:t>
            </a:r>
            <a:r>
              <a:rPr lang="kk-KZ" sz="2500" dirty="0" smtClean="0">
                <a:solidFill>
                  <a:schemeClr val="tx1"/>
                </a:solidFill>
              </a:rPr>
              <a:t>                                          Шешуі: 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  2</a:t>
            </a:r>
            <a:r>
              <a:rPr lang="kk-KZ" sz="2500" dirty="0" smtClean="0">
                <a:solidFill>
                  <a:schemeClr val="tx1"/>
                </a:solidFill>
              </a:rPr>
              <a:t>х + х </a:t>
            </a:r>
            <a:r>
              <a:rPr lang="ru-RU" sz="2500" dirty="0" smtClean="0">
                <a:solidFill>
                  <a:schemeClr val="tx1"/>
                </a:solidFill>
              </a:rPr>
              <a:t>= </a:t>
            </a:r>
            <a:r>
              <a:rPr lang="en-US" sz="2500" dirty="0" smtClean="0">
                <a:solidFill>
                  <a:schemeClr val="tx1"/>
                </a:solidFill>
              </a:rPr>
              <a:t>60°</a:t>
            </a:r>
            <a:r>
              <a:rPr lang="kk-KZ" sz="2500" dirty="0" smtClean="0">
                <a:solidFill>
                  <a:schemeClr val="tx1"/>
                </a:solidFill>
              </a:rPr>
              <a:t> 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en-US" sz="2500" dirty="0" smtClean="0">
                <a:solidFill>
                  <a:schemeClr val="tx1"/>
                </a:solidFill>
              </a:rPr>
              <a:t>OD – </a:t>
            </a:r>
            <a:r>
              <a:rPr lang="kk-KZ" sz="2500" dirty="0" smtClean="0">
                <a:solidFill>
                  <a:schemeClr val="tx1"/>
                </a:solidFill>
              </a:rPr>
              <a:t>сәулесі</a:t>
            </a:r>
            <a:r>
              <a:rPr lang="ru-RU" sz="2500" dirty="0" smtClean="0">
                <a:solidFill>
                  <a:schemeClr val="tx1"/>
                </a:solidFill>
              </a:rPr>
              <a:t>                                                       </a:t>
            </a:r>
            <a:r>
              <a:rPr lang="en-US" sz="2500" dirty="0" smtClean="0">
                <a:solidFill>
                  <a:schemeClr val="tx1"/>
                </a:solidFill>
              </a:rPr>
              <a:t>3</a:t>
            </a:r>
            <a:r>
              <a:rPr lang="ru-RU" sz="2500" dirty="0" smtClean="0">
                <a:solidFill>
                  <a:schemeClr val="tx1"/>
                </a:solidFill>
              </a:rPr>
              <a:t>х= </a:t>
            </a:r>
            <a:r>
              <a:rPr lang="en-US" sz="2500" dirty="0" smtClean="0">
                <a:solidFill>
                  <a:schemeClr val="tx1"/>
                </a:solidFill>
              </a:rPr>
              <a:t>60°</a:t>
            </a:r>
            <a:r>
              <a:rPr lang="kk-KZ" sz="2500" dirty="0" smtClean="0">
                <a:solidFill>
                  <a:schemeClr val="tx1"/>
                </a:solidFill>
              </a:rPr>
              <a:t> </a:t>
            </a:r>
            <a:endParaRPr lang="ru-RU" sz="2500" dirty="0" smtClean="0">
              <a:solidFill>
                <a:schemeClr val="tx1"/>
              </a:solidFill>
            </a:endParaRPr>
          </a:p>
          <a:p>
            <a:r>
              <a:rPr lang="en-US" sz="2500" dirty="0" smtClean="0">
                <a:solidFill>
                  <a:schemeClr val="tx1"/>
                </a:solidFill>
              </a:rPr>
              <a:t>DOF – 2 </a:t>
            </a:r>
            <a:r>
              <a:rPr lang="kk-KZ" sz="2500" dirty="0" smtClean="0">
                <a:solidFill>
                  <a:schemeClr val="tx1"/>
                </a:solidFill>
              </a:rPr>
              <a:t>есе</a:t>
            </a:r>
            <a:r>
              <a:rPr lang="en-US" sz="2500" dirty="0" smtClean="0">
                <a:solidFill>
                  <a:schemeClr val="tx1"/>
                </a:solidFill>
              </a:rPr>
              <a:t>  </a:t>
            </a:r>
            <a:r>
              <a:rPr lang="kk-KZ" sz="2500" dirty="0" smtClean="0">
                <a:solidFill>
                  <a:schemeClr val="tx1"/>
                </a:solidFill>
              </a:rPr>
              <a:t>үлкен </a:t>
            </a:r>
            <a:r>
              <a:rPr lang="en-US" sz="2500" dirty="0" smtClean="0">
                <a:solidFill>
                  <a:schemeClr val="tx1"/>
                </a:solidFill>
              </a:rPr>
              <a:t>-&gt; </a:t>
            </a:r>
            <a:r>
              <a:rPr lang="ru-RU" sz="2500" dirty="0" smtClean="0">
                <a:solidFill>
                  <a:schemeClr val="tx1"/>
                </a:solidFill>
              </a:rPr>
              <a:t>2</a:t>
            </a:r>
            <a:r>
              <a:rPr lang="en-US" sz="2500" dirty="0" smtClean="0">
                <a:solidFill>
                  <a:schemeClr val="tx1"/>
                </a:solidFill>
              </a:rPr>
              <a:t>x</a:t>
            </a:r>
            <a:r>
              <a:rPr lang="ru-RU" sz="2500" dirty="0">
                <a:solidFill>
                  <a:schemeClr val="tx1"/>
                </a:solidFill>
              </a:rPr>
              <a:t>                                   </a:t>
            </a:r>
            <a:r>
              <a:rPr lang="ru-RU" sz="2500" dirty="0" smtClean="0">
                <a:solidFill>
                  <a:schemeClr val="tx1"/>
                </a:solidFill>
              </a:rPr>
              <a:t>х=</a:t>
            </a:r>
            <a:r>
              <a:rPr lang="en-US" sz="2500" dirty="0" smtClean="0">
                <a:solidFill>
                  <a:schemeClr val="tx1"/>
                </a:solidFill>
              </a:rPr>
              <a:t>6</a:t>
            </a:r>
            <a:r>
              <a:rPr lang="ru-RU" sz="2500" dirty="0" smtClean="0">
                <a:solidFill>
                  <a:schemeClr val="tx1"/>
                </a:solidFill>
              </a:rPr>
              <a:t>0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>
                <a:solidFill>
                  <a:schemeClr val="tx1"/>
                </a:solidFill>
              </a:rPr>
              <a:t>°</a:t>
            </a:r>
            <a:r>
              <a:rPr lang="ru-RU" sz="2500" dirty="0">
                <a:solidFill>
                  <a:schemeClr val="tx1"/>
                </a:solidFill>
              </a:rPr>
              <a:t> : </a:t>
            </a:r>
            <a:r>
              <a:rPr lang="en-US" sz="2500" dirty="0">
                <a:solidFill>
                  <a:schemeClr val="tx1"/>
                </a:solidFill>
              </a:rPr>
              <a:t>3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en-US" sz="2500" dirty="0" smtClean="0">
                <a:solidFill>
                  <a:schemeClr val="tx1"/>
                </a:solidFill>
              </a:rPr>
              <a:t>EOD - ?  -&gt; x</a:t>
            </a:r>
            <a:r>
              <a:rPr lang="ru-RU" sz="2500" dirty="0" smtClean="0">
                <a:solidFill>
                  <a:schemeClr val="tx1"/>
                </a:solidFill>
              </a:rPr>
              <a:t>                                                           </a:t>
            </a:r>
            <a:r>
              <a:rPr lang="ru-RU" sz="2500" dirty="0">
                <a:solidFill>
                  <a:schemeClr val="tx1"/>
                </a:solidFill>
              </a:rPr>
              <a:t>х = </a:t>
            </a:r>
            <a:r>
              <a:rPr lang="en-US" sz="2500" dirty="0" smtClean="0">
                <a:solidFill>
                  <a:schemeClr val="tx1"/>
                </a:solidFill>
              </a:rPr>
              <a:t>20 </a:t>
            </a:r>
            <a:r>
              <a:rPr lang="en-US" sz="2500" dirty="0">
                <a:solidFill>
                  <a:schemeClr val="tx1"/>
                </a:solidFill>
              </a:rPr>
              <a:t>°</a:t>
            </a:r>
          </a:p>
          <a:p>
            <a:r>
              <a:rPr lang="ru-RU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DOF</a:t>
            </a:r>
            <a:r>
              <a:rPr lang="ru-RU" sz="2500" dirty="0" smtClean="0">
                <a:solidFill>
                  <a:schemeClr val="tx1"/>
                </a:solidFill>
              </a:rPr>
              <a:t> =</a:t>
            </a:r>
            <a:r>
              <a:rPr lang="en-US" sz="2500" dirty="0" smtClean="0">
                <a:solidFill>
                  <a:schemeClr val="tx1"/>
                </a:solidFill>
              </a:rPr>
              <a:t>2x= 2*</a:t>
            </a:r>
            <a:r>
              <a:rPr lang="ru-RU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20 °</a:t>
            </a:r>
            <a:r>
              <a:rPr lang="ru-RU" sz="2500" dirty="0" smtClean="0">
                <a:solidFill>
                  <a:schemeClr val="tx1"/>
                </a:solidFill>
              </a:rPr>
              <a:t>=</a:t>
            </a:r>
            <a:r>
              <a:rPr lang="en-US" sz="2500" dirty="0" smtClean="0">
                <a:solidFill>
                  <a:schemeClr val="tx1"/>
                </a:solidFill>
              </a:rPr>
              <a:t>40</a:t>
            </a:r>
            <a:r>
              <a:rPr lang="ru-RU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°</a:t>
            </a:r>
            <a:endParaRPr lang="ru-RU" sz="2500" dirty="0" smtClean="0">
              <a:solidFill>
                <a:schemeClr val="tx1"/>
              </a:solidFill>
            </a:endParaRPr>
          </a:p>
          <a:p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EOD</a:t>
            </a:r>
            <a:r>
              <a:rPr lang="ru-RU" sz="2500" dirty="0" smtClean="0">
                <a:solidFill>
                  <a:schemeClr val="tx1"/>
                </a:solidFill>
              </a:rPr>
              <a:t> = </a:t>
            </a:r>
            <a:r>
              <a:rPr lang="en-US" sz="2500" dirty="0" smtClean="0">
                <a:solidFill>
                  <a:schemeClr val="tx1"/>
                </a:solidFill>
              </a:rPr>
              <a:t>20 °</a:t>
            </a:r>
            <a:endParaRPr lang="en-US" sz="250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2" y="1603139"/>
            <a:ext cx="3137390" cy="2798611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3596640" y="1899023"/>
            <a:ext cx="243839" cy="174170"/>
            <a:chOff x="1776550" y="4084320"/>
            <a:chExt cx="322216" cy="195944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Группа 9"/>
          <p:cNvGrpSpPr/>
          <p:nvPr/>
        </p:nvGrpSpPr>
        <p:grpSpPr>
          <a:xfrm>
            <a:off x="3596640" y="2340275"/>
            <a:ext cx="243839" cy="174170"/>
            <a:chOff x="1776550" y="4084320"/>
            <a:chExt cx="322216" cy="195944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Группа 12"/>
          <p:cNvGrpSpPr/>
          <p:nvPr/>
        </p:nvGrpSpPr>
        <p:grpSpPr>
          <a:xfrm>
            <a:off x="3652656" y="2844786"/>
            <a:ext cx="243839" cy="174170"/>
            <a:chOff x="1776550" y="4084320"/>
            <a:chExt cx="322216" cy="195944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Группа 15"/>
          <p:cNvGrpSpPr/>
          <p:nvPr/>
        </p:nvGrpSpPr>
        <p:grpSpPr>
          <a:xfrm>
            <a:off x="3577785" y="3341036"/>
            <a:ext cx="243839" cy="174170"/>
            <a:chOff x="1776550" y="4084320"/>
            <a:chExt cx="322216" cy="19594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Группа 18"/>
          <p:cNvGrpSpPr/>
          <p:nvPr/>
        </p:nvGrpSpPr>
        <p:grpSpPr>
          <a:xfrm>
            <a:off x="3676181" y="3791338"/>
            <a:ext cx="243839" cy="174170"/>
            <a:chOff x="1776550" y="4084320"/>
            <a:chExt cx="322216" cy="19594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Группа 21"/>
          <p:cNvGrpSpPr/>
          <p:nvPr/>
        </p:nvGrpSpPr>
        <p:grpSpPr>
          <a:xfrm>
            <a:off x="3702149" y="4314665"/>
            <a:ext cx="243839" cy="174170"/>
            <a:chOff x="1776550" y="4084320"/>
            <a:chExt cx="322216" cy="195944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Прямоугольник 24"/>
          <p:cNvSpPr/>
          <p:nvPr/>
        </p:nvSpPr>
        <p:spPr>
          <a:xfrm rot="19411110">
            <a:off x="1181192" y="2782765"/>
            <a:ext cx="1384609" cy="5539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C00000"/>
                </a:solidFill>
              </a:rPr>
              <a:t>2</a:t>
            </a:r>
            <a:r>
              <a:rPr lang="en-US" sz="3000" b="1" dirty="0" smtClean="0">
                <a:solidFill>
                  <a:srgbClr val="C00000"/>
                </a:solidFill>
              </a:rPr>
              <a:t> </a:t>
            </a:r>
            <a:r>
              <a:rPr lang="en-US" sz="3000" b="1" dirty="0">
                <a:solidFill>
                  <a:srgbClr val="C00000"/>
                </a:solidFill>
              </a:rPr>
              <a:t>x</a:t>
            </a:r>
            <a:r>
              <a:rPr lang="ru-RU" sz="30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6" name="Прямоугольник 25"/>
          <p:cNvSpPr/>
          <p:nvPr/>
        </p:nvSpPr>
        <p:spPr>
          <a:xfrm rot="19411110">
            <a:off x="883530" y="2063276"/>
            <a:ext cx="1384609" cy="5539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</a:rPr>
              <a:t>x</a:t>
            </a:r>
            <a:r>
              <a:rPr lang="ru-RU" sz="3000" b="1" dirty="0" smtClean="0">
                <a:solidFill>
                  <a:srgbClr val="C00000"/>
                </a:solidFill>
              </a:rPr>
              <a:t> </a:t>
            </a:r>
            <a:endParaRPr lang="ru-RU" sz="3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781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9897" y="400029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Бұрыштың төбесінен басталып, оны өзара тең екі бұрышқа бөлетін сәуле  биссектриса деп аталады.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095" y="1856915"/>
            <a:ext cx="5056415" cy="38738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15481" y="3238832"/>
            <a:ext cx="7056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3</a:t>
            </a:r>
            <a:r>
              <a:rPr lang="ru-RU" sz="3000" dirty="0" smtClean="0">
                <a:solidFill>
                  <a:srgbClr val="C00000"/>
                </a:solidFill>
              </a:rPr>
              <a:t>5°</a:t>
            </a:r>
            <a:endParaRPr lang="ru-RU" sz="3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5481" y="4361976"/>
            <a:ext cx="7056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3</a:t>
            </a:r>
            <a:r>
              <a:rPr lang="ru-RU" sz="3000" dirty="0" smtClean="0">
                <a:solidFill>
                  <a:srgbClr val="C00000"/>
                </a:solidFill>
              </a:rPr>
              <a:t>5°</a:t>
            </a:r>
            <a:endParaRPr lang="ru-RU" sz="3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347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9393" y="1968314"/>
            <a:ext cx="3971109" cy="4023360"/>
          </a:xfrm>
        </p:spPr>
        <p:txBody>
          <a:bodyPr/>
          <a:lstStyle/>
          <a:p>
            <a:r>
              <a:rPr lang="kk-KZ" dirty="0" smtClean="0"/>
              <a:t>                               </a:t>
            </a:r>
          </a:p>
          <a:p>
            <a:r>
              <a:rPr lang="kk-KZ" dirty="0" smtClean="0"/>
              <a:t>Ааа                               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b="75628"/>
          <a:stretch/>
        </p:blipFill>
        <p:spPr>
          <a:xfrm>
            <a:off x="784179" y="565277"/>
            <a:ext cx="9491935" cy="81938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53244" t="21348" r="8867" b="8973"/>
          <a:stretch/>
        </p:blipFill>
        <p:spPr>
          <a:xfrm>
            <a:off x="354101" y="1551740"/>
            <a:ext cx="5607021" cy="36522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9805" y="1968314"/>
            <a:ext cx="1809750" cy="2857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9805" y="2408144"/>
            <a:ext cx="2324100" cy="2667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/>
          <a:srcRect l="54266" t="4898" b="1"/>
          <a:stretch/>
        </p:blipFill>
        <p:spPr>
          <a:xfrm>
            <a:off x="6708962" y="2806943"/>
            <a:ext cx="1062893" cy="25363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/>
          <a:srcRect l="62545" t="10784"/>
          <a:stretch/>
        </p:blipFill>
        <p:spPr>
          <a:xfrm>
            <a:off x="7867105" y="2808902"/>
            <a:ext cx="677843" cy="25493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888066" y="2395420"/>
            <a:ext cx="79380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500" b="1" dirty="0" smtClean="0">
                <a:solidFill>
                  <a:srgbClr val="C00000"/>
                </a:solidFill>
              </a:rPr>
              <a:t>80°</a:t>
            </a:r>
            <a:endParaRPr lang="ru-RU" sz="35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96851" y="3623330"/>
            <a:ext cx="39305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500" b="1" dirty="0">
                <a:solidFill>
                  <a:srgbClr val="C00000"/>
                </a:solidFill>
              </a:rPr>
              <a:t>?</a:t>
            </a:r>
            <a:endParaRPr lang="ru-RU" sz="3500" b="1" dirty="0">
              <a:solidFill>
                <a:srgbClr val="C00000"/>
              </a:solidFill>
            </a:endParaRPr>
          </a:p>
        </p:txBody>
      </p:sp>
      <p:sp>
        <p:nvSpPr>
          <p:cNvPr id="13" name="Хорда 12"/>
          <p:cNvSpPr/>
          <p:nvPr/>
        </p:nvSpPr>
        <p:spPr>
          <a:xfrm rot="6987227">
            <a:off x="2787078" y="3607293"/>
            <a:ext cx="924599" cy="1095792"/>
          </a:xfrm>
          <a:prstGeom prst="chord">
            <a:avLst/>
          </a:prstGeom>
          <a:solidFill>
            <a:srgbClr val="000000">
              <a:alpha val="63137"/>
            </a:srgb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61052" y="4787402"/>
            <a:ext cx="8815062" cy="120032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3600" dirty="0" smtClean="0">
                <a:solidFill>
                  <a:srgbClr val="C00000"/>
                </a:solidFill>
              </a:rPr>
              <a:t>АОВ</a:t>
            </a:r>
            <a:r>
              <a:rPr lang="ru-RU" sz="3600" dirty="0" smtClean="0">
                <a:solidFill>
                  <a:srgbClr val="C00000"/>
                </a:solidFill>
              </a:rPr>
              <a:t>=</a:t>
            </a:r>
            <a:r>
              <a:rPr lang="kk-KZ" sz="3600" dirty="0" smtClean="0">
                <a:solidFill>
                  <a:srgbClr val="C00000"/>
                </a:solidFill>
              </a:rPr>
              <a:t>180</a:t>
            </a:r>
            <a:r>
              <a:rPr lang="kk-KZ" sz="3600" b="1" dirty="0" smtClean="0">
                <a:solidFill>
                  <a:srgbClr val="C00000"/>
                </a:solidFill>
              </a:rPr>
              <a:t>°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kk-KZ" sz="3600" b="1" dirty="0" smtClean="0">
                <a:solidFill>
                  <a:srgbClr val="C00000"/>
                </a:solidFill>
              </a:rPr>
              <a:t>, </a:t>
            </a:r>
            <a:r>
              <a:rPr lang="kk-KZ" sz="3600" dirty="0" smtClean="0">
                <a:solidFill>
                  <a:srgbClr val="C00000"/>
                </a:solidFill>
              </a:rPr>
              <a:t>өйткені      АОВ жазыңқы бұрыш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EOD=?</a:t>
            </a:r>
            <a:endParaRPr lang="ru-RU" sz="3600" b="1" dirty="0">
              <a:solidFill>
                <a:srgbClr val="C00000"/>
              </a:solidFill>
            </a:endParaRPr>
          </a:p>
        </p:txBody>
      </p:sp>
      <p:cxnSp>
        <p:nvCxnSpPr>
          <p:cNvPr id="16" name="Прямая со стрелкой 15"/>
          <p:cNvCxnSpPr>
            <a:endCxn id="13" idx="0"/>
          </p:cNvCxnSpPr>
          <p:nvPr/>
        </p:nvCxnSpPr>
        <p:spPr>
          <a:xfrm flipV="1">
            <a:off x="2424157" y="4314122"/>
            <a:ext cx="351489" cy="499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" name="Группа 18"/>
          <p:cNvGrpSpPr/>
          <p:nvPr/>
        </p:nvGrpSpPr>
        <p:grpSpPr>
          <a:xfrm>
            <a:off x="1182756" y="5019261"/>
            <a:ext cx="278295" cy="218110"/>
            <a:chOff x="1776550" y="4084320"/>
            <a:chExt cx="322216" cy="19594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2" name="Группа 21"/>
          <p:cNvGrpSpPr/>
          <p:nvPr/>
        </p:nvGrpSpPr>
        <p:grpSpPr>
          <a:xfrm>
            <a:off x="1182756" y="5568589"/>
            <a:ext cx="278295" cy="218110"/>
            <a:chOff x="1776550" y="4084320"/>
            <a:chExt cx="322216" cy="195944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Группа 24"/>
          <p:cNvGrpSpPr/>
          <p:nvPr/>
        </p:nvGrpSpPr>
        <p:grpSpPr>
          <a:xfrm>
            <a:off x="5464109" y="5012401"/>
            <a:ext cx="278295" cy="218110"/>
            <a:chOff x="1776550" y="4084320"/>
            <a:chExt cx="322216" cy="195944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2227629" y="3516103"/>
            <a:ext cx="39305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500" b="1" dirty="0">
                <a:solidFill>
                  <a:srgbClr val="C00000"/>
                </a:solidFill>
              </a:rPr>
              <a:t>?</a:t>
            </a:r>
            <a:endParaRPr lang="ru-RU" sz="35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165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218"/>
            <a:ext cx="10972800" cy="181724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998" y="2133968"/>
            <a:ext cx="6197680" cy="3620867"/>
          </a:xfrm>
          <a:prstGeom prst="rect">
            <a:avLst/>
          </a:prstGeom>
        </p:spPr>
      </p:pic>
      <p:sp>
        <p:nvSpPr>
          <p:cNvPr id="6" name="Выгнутая вверх стрелка 5"/>
          <p:cNvSpPr/>
          <p:nvPr/>
        </p:nvSpPr>
        <p:spPr>
          <a:xfrm rot="2126349">
            <a:off x="2934850" y="4270636"/>
            <a:ext cx="1346349" cy="691945"/>
          </a:xfrm>
          <a:prstGeom prst="curvedDownArrow">
            <a:avLst>
              <a:gd name="adj1" fmla="val 25000"/>
              <a:gd name="adj2" fmla="val 50000"/>
              <a:gd name="adj3" fmla="val 39518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низ стрелка 7"/>
          <p:cNvSpPr/>
          <p:nvPr/>
        </p:nvSpPr>
        <p:spPr>
          <a:xfrm rot="8076040">
            <a:off x="1628987" y="3696704"/>
            <a:ext cx="2459943" cy="1029767"/>
          </a:xfrm>
          <a:prstGeom prst="curvedUpArrow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Дуга 8"/>
          <p:cNvSpPr/>
          <p:nvPr/>
        </p:nvSpPr>
        <p:spPr>
          <a:xfrm>
            <a:off x="1808923" y="2713383"/>
            <a:ext cx="2395330" cy="1070953"/>
          </a:xfrm>
          <a:prstGeom prst="arc">
            <a:avLst>
              <a:gd name="adj1" fmla="val 10668916"/>
              <a:gd name="adj2" fmla="val 21477275"/>
            </a:avLst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451626" y="2207526"/>
            <a:ext cx="12570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NOP=</a:t>
            </a:r>
            <a:r>
              <a:rPr lang="kk-KZ" sz="3000" dirty="0" smtClean="0">
                <a:solidFill>
                  <a:srgbClr val="C00000"/>
                </a:solidFill>
              </a:rPr>
              <a:t>?</a:t>
            </a:r>
            <a:endParaRPr lang="ru-RU" sz="30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988107">
            <a:off x="3570296" y="3966706"/>
            <a:ext cx="102143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500" b="1" dirty="0" smtClean="0">
                <a:solidFill>
                  <a:srgbClr val="0070C0"/>
                </a:solidFill>
              </a:rPr>
              <a:t>130°</a:t>
            </a:r>
            <a:endParaRPr lang="ru-RU" sz="35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19093725">
            <a:off x="1940910" y="3312067"/>
            <a:ext cx="102143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500" b="1" dirty="0" smtClean="0">
                <a:solidFill>
                  <a:srgbClr val="00B050"/>
                </a:solidFill>
              </a:rPr>
              <a:t>110°</a:t>
            </a:r>
            <a:endParaRPr lang="ru-RU" sz="3500" b="1" dirty="0">
              <a:solidFill>
                <a:srgbClr val="00B050"/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2173331" y="2408766"/>
            <a:ext cx="278295" cy="218110"/>
            <a:chOff x="1776550" y="4084320"/>
            <a:chExt cx="322216" cy="195944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5394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000" dirty="0" smtClean="0"/>
              <a:t>1186 есеп</a:t>
            </a:r>
            <a:endParaRPr lang="ru-RU" sz="3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9908" y="3088615"/>
            <a:ext cx="1469018" cy="52818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731" b="5017"/>
          <a:stretch/>
        </p:blipFill>
        <p:spPr>
          <a:xfrm>
            <a:off x="574766" y="339636"/>
            <a:ext cx="10728960" cy="22119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6720" y="3125101"/>
            <a:ext cx="15963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000" dirty="0" smtClean="0"/>
              <a:t>Жауабы:</a:t>
            </a:r>
            <a:endParaRPr lang="ru-RU" sz="3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/>
          <a:srcRect l="34446" t="21833"/>
          <a:stretch/>
        </p:blipFill>
        <p:spPr>
          <a:xfrm>
            <a:off x="3555029" y="3240380"/>
            <a:ext cx="480622" cy="3139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57897" y="3048157"/>
            <a:ext cx="75096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ВОА,     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DOE,     EOD,      KLN,      NLK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5913" y="3162829"/>
            <a:ext cx="733170" cy="40159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/>
          <a:srcRect l="31177" t="26072"/>
          <a:stretch/>
        </p:blipFill>
        <p:spPr>
          <a:xfrm>
            <a:off x="6787099" y="3257404"/>
            <a:ext cx="504588" cy="29689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4"/>
          <a:srcRect l="32625" t="25619"/>
          <a:stretch/>
        </p:blipFill>
        <p:spPr>
          <a:xfrm>
            <a:off x="8389703" y="3301980"/>
            <a:ext cx="493974" cy="29871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4"/>
          <a:srcRect l="31177" t="26072"/>
          <a:stretch/>
        </p:blipFill>
        <p:spPr>
          <a:xfrm>
            <a:off x="3473518" y="3804734"/>
            <a:ext cx="504588" cy="296894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8389703" y="121920"/>
            <a:ext cx="2583097" cy="89006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789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4092" y="4155142"/>
            <a:ext cx="10467703" cy="1523517"/>
          </a:xfrm>
        </p:spPr>
        <p:txBody>
          <a:bodyPr>
            <a:normAutofit/>
          </a:bodyPr>
          <a:lstStyle/>
          <a:p>
            <a:r>
              <a:rPr lang="en-US" sz="3000" dirty="0" smtClean="0"/>
              <a:t>PST   - </a:t>
            </a:r>
            <a:r>
              <a:rPr lang="kk-KZ" sz="3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жазыңқы </a:t>
            </a:r>
            <a:r>
              <a:rPr lang="kk-KZ" sz="3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бұрыш</a:t>
            </a:r>
            <a:endParaRPr lang="en-US" sz="30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r>
              <a:rPr lang="en-US" dirty="0" smtClean="0"/>
              <a:t>     </a:t>
            </a:r>
            <a:r>
              <a:rPr lang="en-US" sz="3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PST = 180 °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18" y="286603"/>
            <a:ext cx="10835538" cy="13457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rcRect b="31046"/>
          <a:stretch/>
        </p:blipFill>
        <p:spPr>
          <a:xfrm>
            <a:off x="2352130" y="1737360"/>
            <a:ext cx="5590086" cy="18592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03863" y="3417110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4106" y="3443236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44350" y="3418785"/>
            <a:ext cx="4203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3222172" y="4324407"/>
            <a:ext cx="243839" cy="174170"/>
            <a:chOff x="1776550" y="4084320"/>
            <a:chExt cx="322216" cy="195944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Группа 12"/>
          <p:cNvGrpSpPr/>
          <p:nvPr/>
        </p:nvGrpSpPr>
        <p:grpSpPr>
          <a:xfrm>
            <a:off x="687977" y="5484342"/>
            <a:ext cx="243839" cy="174170"/>
            <a:chOff x="1776550" y="4084320"/>
            <a:chExt cx="322216" cy="195944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3578" y="3154387"/>
            <a:ext cx="2466975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902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55772" y="2272935"/>
            <a:ext cx="5965371" cy="1915403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chemeClr val="tx1"/>
                </a:solidFill>
              </a:rPr>
              <a:t>BAC,     CAB</a:t>
            </a:r>
          </a:p>
          <a:p>
            <a:r>
              <a:rPr lang="en-US" sz="3500" dirty="0" smtClean="0">
                <a:solidFill>
                  <a:schemeClr val="tx1"/>
                </a:solidFill>
              </a:rPr>
              <a:t>CAD,     DAC</a:t>
            </a:r>
          </a:p>
          <a:p>
            <a:r>
              <a:rPr lang="en-US" sz="3500" dirty="0" smtClean="0">
                <a:solidFill>
                  <a:schemeClr val="tx1"/>
                </a:solidFill>
              </a:rPr>
              <a:t>BAD,     DAB</a:t>
            </a:r>
          </a:p>
          <a:p>
            <a:endParaRPr lang="ru-RU" sz="35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97" y="356271"/>
            <a:ext cx="11595481" cy="102839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l="2865" t="14767" r="58880" b="17768"/>
          <a:stretch/>
        </p:blipFill>
        <p:spPr>
          <a:xfrm>
            <a:off x="370096" y="1611839"/>
            <a:ext cx="4349949" cy="41891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6885" y="3872867"/>
            <a:ext cx="444352" cy="6309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3500" dirty="0" smtClean="0"/>
              <a:t>А</a:t>
            </a:r>
            <a:endParaRPr lang="ru-RU" sz="3500" dirty="0"/>
          </a:p>
        </p:txBody>
      </p:sp>
      <p:sp>
        <p:nvSpPr>
          <p:cNvPr id="7" name="TextBox 6"/>
          <p:cNvSpPr txBox="1"/>
          <p:nvPr/>
        </p:nvSpPr>
        <p:spPr>
          <a:xfrm>
            <a:off x="3239570" y="1611839"/>
            <a:ext cx="428322" cy="6309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3500" dirty="0"/>
              <a:t>В</a:t>
            </a:r>
            <a:endParaRPr lang="ru-RU" sz="3500" dirty="0"/>
          </a:p>
        </p:txBody>
      </p:sp>
      <p:sp>
        <p:nvSpPr>
          <p:cNvPr id="8" name="TextBox 7"/>
          <p:cNvSpPr txBox="1"/>
          <p:nvPr/>
        </p:nvSpPr>
        <p:spPr>
          <a:xfrm>
            <a:off x="4110428" y="2980238"/>
            <a:ext cx="423514" cy="6309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3500" dirty="0"/>
              <a:t>С</a:t>
            </a:r>
            <a:endParaRPr lang="ru-RU" sz="3500" dirty="0"/>
          </a:p>
        </p:txBody>
      </p:sp>
      <p:sp>
        <p:nvSpPr>
          <p:cNvPr id="9" name="TextBox 8"/>
          <p:cNvSpPr txBox="1"/>
          <p:nvPr/>
        </p:nvSpPr>
        <p:spPr>
          <a:xfrm>
            <a:off x="4080971" y="5070295"/>
            <a:ext cx="460382" cy="6309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500" dirty="0" smtClean="0"/>
              <a:t>D</a:t>
            </a:r>
            <a:endParaRPr lang="ru-RU" sz="3500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5124407" y="2487865"/>
            <a:ext cx="243839" cy="174170"/>
            <a:chOff x="1776550" y="4084320"/>
            <a:chExt cx="322216" cy="195944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Группа 15"/>
          <p:cNvGrpSpPr/>
          <p:nvPr/>
        </p:nvGrpSpPr>
        <p:grpSpPr>
          <a:xfrm>
            <a:off x="6496594" y="2483994"/>
            <a:ext cx="243839" cy="174170"/>
            <a:chOff x="1776550" y="4084320"/>
            <a:chExt cx="322216" cy="19594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Группа 18"/>
          <p:cNvGrpSpPr/>
          <p:nvPr/>
        </p:nvGrpSpPr>
        <p:grpSpPr>
          <a:xfrm>
            <a:off x="5129351" y="3121539"/>
            <a:ext cx="243839" cy="174170"/>
            <a:chOff x="1776550" y="4084320"/>
            <a:chExt cx="322216" cy="19594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Группа 21"/>
          <p:cNvGrpSpPr/>
          <p:nvPr/>
        </p:nvGrpSpPr>
        <p:grpSpPr>
          <a:xfrm>
            <a:off x="6552610" y="3158125"/>
            <a:ext cx="243839" cy="174170"/>
            <a:chOff x="1776550" y="4084320"/>
            <a:chExt cx="322216" cy="195944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Группа 24"/>
          <p:cNvGrpSpPr/>
          <p:nvPr/>
        </p:nvGrpSpPr>
        <p:grpSpPr>
          <a:xfrm>
            <a:off x="5129351" y="3785782"/>
            <a:ext cx="243839" cy="174170"/>
            <a:chOff x="1776550" y="4084320"/>
            <a:chExt cx="322216" cy="195944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6547665" y="3833222"/>
            <a:ext cx="243839" cy="174170"/>
            <a:chOff x="1776550" y="4084320"/>
            <a:chExt cx="322216" cy="195944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44809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>
          <a:xfrm>
            <a:off x="1097279" y="2946390"/>
            <a:ext cx="4937760" cy="292270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dirty="0" smtClean="0"/>
              <a:t>       </a:t>
            </a:r>
            <a:r>
              <a:rPr lang="en-US" sz="3500" dirty="0" smtClean="0"/>
              <a:t>EOD= 40°</a:t>
            </a:r>
          </a:p>
          <a:p>
            <a:r>
              <a:rPr lang="en-US" sz="3500" dirty="0"/>
              <a:t> </a:t>
            </a:r>
            <a:r>
              <a:rPr lang="en-US" sz="3500" dirty="0" smtClean="0"/>
              <a:t>   DOF= ?</a:t>
            </a:r>
          </a:p>
          <a:p>
            <a:r>
              <a:rPr lang="en-US" sz="3500" dirty="0"/>
              <a:t> </a:t>
            </a:r>
            <a:r>
              <a:rPr lang="en-US" sz="3500" dirty="0" smtClean="0"/>
              <a:t>   EOF=180°</a:t>
            </a:r>
            <a:r>
              <a:rPr lang="en-US" dirty="0" smtClean="0"/>
              <a:t> </a:t>
            </a:r>
            <a:r>
              <a:rPr lang="kk-KZ" dirty="0" smtClean="0"/>
              <a:t>  </a:t>
            </a:r>
            <a:r>
              <a:rPr lang="kk-KZ" sz="2500" dirty="0" smtClean="0"/>
              <a:t>жазыңқы бұрыш</a:t>
            </a:r>
            <a:endParaRPr lang="en-US" sz="2500" dirty="0" smtClean="0"/>
          </a:p>
          <a:p>
            <a:r>
              <a:rPr lang="en-US" sz="3500" dirty="0"/>
              <a:t> </a:t>
            </a:r>
            <a:r>
              <a:rPr lang="en-US" sz="3500" dirty="0" smtClean="0"/>
              <a:t>   DOF=180°– 40</a:t>
            </a:r>
            <a:r>
              <a:rPr lang="en-US" sz="3500" dirty="0"/>
              <a:t> °</a:t>
            </a:r>
            <a:r>
              <a:rPr lang="en-US" sz="3500" dirty="0" smtClean="0"/>
              <a:t> =140 </a:t>
            </a:r>
            <a:r>
              <a:rPr lang="en-US" sz="3500" dirty="0"/>
              <a:t>°</a:t>
            </a:r>
            <a:r>
              <a:rPr lang="en-US" sz="3500" dirty="0" smtClean="0"/>
              <a:t>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79" y="240166"/>
            <a:ext cx="11257373" cy="2659788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>
            <a:off x="1310053" y="3143670"/>
            <a:ext cx="243839" cy="174170"/>
            <a:chOff x="1776550" y="4084320"/>
            <a:chExt cx="322216" cy="19594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Группа 11"/>
          <p:cNvGrpSpPr/>
          <p:nvPr/>
        </p:nvGrpSpPr>
        <p:grpSpPr>
          <a:xfrm>
            <a:off x="1244150" y="3818584"/>
            <a:ext cx="243839" cy="174170"/>
            <a:chOff x="1776550" y="4084320"/>
            <a:chExt cx="322216" cy="195944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Группа 14"/>
          <p:cNvGrpSpPr/>
          <p:nvPr/>
        </p:nvGrpSpPr>
        <p:grpSpPr>
          <a:xfrm>
            <a:off x="1310053" y="4502510"/>
            <a:ext cx="243839" cy="174170"/>
            <a:chOff x="1776550" y="4084320"/>
            <a:chExt cx="322216" cy="19594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>
            <a:off x="1313820" y="5094845"/>
            <a:ext cx="243839" cy="174170"/>
            <a:chOff x="1776550" y="4084320"/>
            <a:chExt cx="322216" cy="195944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Объект 6"/>
          <p:cNvSpPr>
            <a:spLocks noGrp="1"/>
          </p:cNvSpPr>
          <p:nvPr>
            <p:ph sz="half" idx="1"/>
          </p:nvPr>
        </p:nvSpPr>
        <p:spPr>
          <a:xfrm>
            <a:off x="6126480" y="2946390"/>
            <a:ext cx="5618572" cy="292270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kk-KZ" dirty="0" smtClean="0"/>
              <a:t>       </a:t>
            </a:r>
            <a:r>
              <a:rPr lang="en-US" sz="3500" dirty="0" smtClean="0"/>
              <a:t>DON= 40°</a:t>
            </a:r>
          </a:p>
          <a:p>
            <a:r>
              <a:rPr lang="en-US" sz="3500" dirty="0" smtClean="0"/>
              <a:t>    NOK= 50</a:t>
            </a:r>
            <a:r>
              <a:rPr lang="en-US" sz="3500" dirty="0"/>
              <a:t>°</a:t>
            </a:r>
          </a:p>
          <a:p>
            <a:r>
              <a:rPr lang="en-US" sz="3500" dirty="0" smtClean="0"/>
              <a:t>    KOF= 20°</a:t>
            </a:r>
          </a:p>
          <a:p>
            <a:r>
              <a:rPr lang="en-US" sz="3500" dirty="0"/>
              <a:t> </a:t>
            </a:r>
            <a:r>
              <a:rPr lang="en-US" sz="3500" dirty="0" smtClean="0"/>
              <a:t>   DOF= ?</a:t>
            </a:r>
          </a:p>
          <a:p>
            <a:r>
              <a:rPr lang="en-US" sz="3500" dirty="0" smtClean="0"/>
              <a:t>    DOF= 40° + </a:t>
            </a:r>
            <a:r>
              <a:rPr lang="ru-RU" sz="3500" dirty="0" smtClean="0"/>
              <a:t>5</a:t>
            </a:r>
            <a:r>
              <a:rPr lang="en-US" sz="3500" dirty="0" smtClean="0"/>
              <a:t>0 °+ </a:t>
            </a:r>
            <a:r>
              <a:rPr lang="en-US" sz="3500" dirty="0"/>
              <a:t>20</a:t>
            </a:r>
            <a:r>
              <a:rPr lang="en-US" sz="3500" dirty="0" smtClean="0"/>
              <a:t>° = 1</a:t>
            </a:r>
            <a:r>
              <a:rPr lang="ru-RU" sz="3500" dirty="0"/>
              <a:t>1</a:t>
            </a:r>
            <a:r>
              <a:rPr lang="en-US" sz="3500" dirty="0" smtClean="0"/>
              <a:t>0 </a:t>
            </a:r>
            <a:r>
              <a:rPr lang="en-US" sz="3500" dirty="0"/>
              <a:t>°</a:t>
            </a:r>
            <a:r>
              <a:rPr lang="en-US" sz="3500" dirty="0" smtClean="0"/>
              <a:t> </a:t>
            </a:r>
            <a:endParaRPr lang="ru-RU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6317482" y="3094195"/>
            <a:ext cx="243839" cy="174170"/>
            <a:chOff x="1776550" y="4084320"/>
            <a:chExt cx="322216" cy="195944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Группа 24"/>
          <p:cNvGrpSpPr/>
          <p:nvPr/>
        </p:nvGrpSpPr>
        <p:grpSpPr>
          <a:xfrm>
            <a:off x="6255346" y="3659654"/>
            <a:ext cx="243839" cy="174170"/>
            <a:chOff x="1776550" y="4084320"/>
            <a:chExt cx="322216" cy="195944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6255346" y="4233571"/>
            <a:ext cx="243839" cy="174170"/>
            <a:chOff x="1776550" y="4084320"/>
            <a:chExt cx="322216" cy="195944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Группа 30"/>
          <p:cNvGrpSpPr/>
          <p:nvPr/>
        </p:nvGrpSpPr>
        <p:grpSpPr>
          <a:xfrm>
            <a:off x="6311362" y="4810865"/>
            <a:ext cx="243839" cy="174170"/>
            <a:chOff x="1776550" y="4084320"/>
            <a:chExt cx="322216" cy="195944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Группа 33"/>
          <p:cNvGrpSpPr/>
          <p:nvPr/>
        </p:nvGrpSpPr>
        <p:grpSpPr>
          <a:xfrm>
            <a:off x="6320779" y="5388648"/>
            <a:ext cx="243839" cy="174170"/>
            <a:chOff x="1776550" y="4084320"/>
            <a:chExt cx="322216" cy="195944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930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/>
          <a:srcRect l="68867"/>
          <a:stretch/>
        </p:blipFill>
        <p:spPr>
          <a:xfrm>
            <a:off x="1249680" y="1859387"/>
            <a:ext cx="2524204" cy="204125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/>
          <a:srcRect l="68867"/>
          <a:stretch/>
        </p:blipFill>
        <p:spPr>
          <a:xfrm>
            <a:off x="7282927" y="1896617"/>
            <a:ext cx="2524204" cy="2041255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043569" y="4084959"/>
            <a:ext cx="3361509" cy="1871860"/>
          </a:xfrm>
        </p:spPr>
        <p:txBody>
          <a:bodyPr>
            <a:noAutofit/>
          </a:bodyPr>
          <a:lstStyle/>
          <a:p>
            <a:r>
              <a:rPr lang="kk-KZ" sz="2500" dirty="0" smtClean="0"/>
              <a:t>1)  ОС – </a:t>
            </a:r>
            <a:r>
              <a:rPr lang="ru-RU" sz="2500" dirty="0" err="1" smtClean="0"/>
              <a:t>биссектрисасы</a:t>
            </a:r>
            <a:endParaRPr lang="ru-RU" sz="2500" dirty="0" smtClean="0"/>
          </a:p>
          <a:p>
            <a:r>
              <a:rPr lang="ru-RU" sz="2500" dirty="0" smtClean="0"/>
              <a:t>   </a:t>
            </a:r>
            <a:r>
              <a:rPr lang="ru-RU" sz="2500" i="1" dirty="0" smtClean="0"/>
              <a:t>АО</a:t>
            </a:r>
            <a:r>
              <a:rPr lang="en-US" sz="2500" i="1" dirty="0"/>
              <a:t>C </a:t>
            </a:r>
            <a:r>
              <a:rPr lang="en-US" sz="2500" dirty="0"/>
              <a:t>= </a:t>
            </a:r>
            <a:r>
              <a:rPr lang="ru-RU" sz="2500" dirty="0" smtClean="0"/>
              <a:t>35</a:t>
            </a:r>
            <a:r>
              <a:rPr lang="en-US" sz="2500" dirty="0" smtClean="0"/>
              <a:t>°. </a:t>
            </a:r>
            <a:endParaRPr lang="kk-KZ" sz="2500" dirty="0" smtClean="0"/>
          </a:p>
          <a:p>
            <a:r>
              <a:rPr lang="kk-KZ" sz="2500" i="1" dirty="0"/>
              <a:t> </a:t>
            </a:r>
            <a:r>
              <a:rPr lang="kk-KZ" sz="2500" i="1" dirty="0" smtClean="0"/>
              <a:t>  </a:t>
            </a:r>
            <a:r>
              <a:rPr lang="en-US" sz="2500" i="1" dirty="0" smtClean="0"/>
              <a:t>AOB</a:t>
            </a:r>
            <a:r>
              <a:rPr lang="kk-KZ" sz="2500" i="1" dirty="0" smtClean="0"/>
              <a:t> </a:t>
            </a:r>
            <a:r>
              <a:rPr lang="ru-RU" sz="2500" i="1" dirty="0" smtClean="0"/>
              <a:t>=?</a:t>
            </a:r>
          </a:p>
          <a:p>
            <a:r>
              <a:rPr lang="ru-RU" sz="2500" dirty="0" smtClean="0"/>
              <a:t>   </a:t>
            </a:r>
            <a:r>
              <a:rPr lang="en-US" sz="2500" i="1" dirty="0" smtClean="0"/>
              <a:t>AOB</a:t>
            </a:r>
            <a:r>
              <a:rPr lang="ru-RU" sz="2500" i="1" dirty="0" smtClean="0"/>
              <a:t> = </a:t>
            </a:r>
            <a:r>
              <a:rPr lang="ru-RU" sz="2500" dirty="0" smtClean="0"/>
              <a:t>3</a:t>
            </a:r>
            <a:r>
              <a:rPr lang="en-US" sz="2500" dirty="0" smtClean="0"/>
              <a:t>5°</a:t>
            </a:r>
            <a:r>
              <a:rPr lang="ru-RU" sz="2500" dirty="0" smtClean="0"/>
              <a:t> +  </a:t>
            </a:r>
            <a:r>
              <a:rPr lang="ru-RU" sz="2500" dirty="0"/>
              <a:t>3</a:t>
            </a:r>
            <a:r>
              <a:rPr lang="en-US" sz="2500" dirty="0" smtClean="0"/>
              <a:t>5°</a:t>
            </a:r>
            <a:r>
              <a:rPr lang="ru-RU" sz="2500" dirty="0" smtClean="0"/>
              <a:t> = 70</a:t>
            </a:r>
            <a:r>
              <a:rPr lang="en-US" sz="2500" dirty="0" smtClean="0"/>
              <a:t> </a:t>
            </a:r>
            <a:r>
              <a:rPr lang="en-US" sz="2500" dirty="0"/>
              <a:t>°</a:t>
            </a:r>
            <a:r>
              <a:rPr lang="ru-RU" sz="2500" dirty="0" smtClean="0"/>
              <a:t> </a:t>
            </a:r>
            <a:endParaRPr lang="ru-RU" sz="25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r="31079" b="49930"/>
          <a:stretch/>
        </p:blipFill>
        <p:spPr>
          <a:xfrm>
            <a:off x="85393" y="117869"/>
            <a:ext cx="6317348" cy="14048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06561" y="2917245"/>
            <a:ext cx="7056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dirty="0" smtClean="0">
                <a:solidFill>
                  <a:srgbClr val="C00000"/>
                </a:solidFill>
              </a:rPr>
              <a:t>45°</a:t>
            </a:r>
            <a:endParaRPr lang="ru-RU" sz="30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35358" y="2391254"/>
            <a:ext cx="7056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dirty="0" smtClean="0">
                <a:solidFill>
                  <a:srgbClr val="C00000"/>
                </a:solidFill>
              </a:rPr>
              <a:t>45°</a:t>
            </a:r>
            <a:endParaRPr lang="ru-RU" sz="3000" dirty="0">
              <a:solidFill>
                <a:srgbClr val="C00000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l="7967" t="48491" r="31061" b="10690"/>
          <a:stretch/>
        </p:blipFill>
        <p:spPr>
          <a:xfrm>
            <a:off x="6402741" y="313764"/>
            <a:ext cx="5899337" cy="1208906"/>
          </a:xfrm>
          <a:prstGeom prst="rect">
            <a:avLst/>
          </a:prstGeom>
        </p:spPr>
      </p:pic>
      <p:sp>
        <p:nvSpPr>
          <p:cNvPr id="13" name="Объект 5"/>
          <p:cNvSpPr txBox="1">
            <a:spLocks/>
          </p:cNvSpPr>
          <p:nvPr/>
        </p:nvSpPr>
        <p:spPr>
          <a:xfrm>
            <a:off x="831027" y="4022570"/>
            <a:ext cx="3361509" cy="187186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2500" dirty="0" smtClean="0"/>
              <a:t>1)  ОС – </a:t>
            </a:r>
            <a:r>
              <a:rPr lang="ru-RU" sz="2500" dirty="0" err="1" smtClean="0"/>
              <a:t>биссектрисасы</a:t>
            </a:r>
            <a:endParaRPr lang="ru-RU" sz="2500" dirty="0" smtClean="0"/>
          </a:p>
          <a:p>
            <a:r>
              <a:rPr lang="ru-RU" sz="2500" dirty="0" smtClean="0"/>
              <a:t>   </a:t>
            </a:r>
            <a:r>
              <a:rPr lang="ru-RU" sz="2500" i="1" dirty="0" smtClean="0"/>
              <a:t>АО</a:t>
            </a:r>
            <a:r>
              <a:rPr lang="en-US" sz="2500" i="1" dirty="0" smtClean="0"/>
              <a:t>C </a:t>
            </a:r>
            <a:r>
              <a:rPr lang="en-US" sz="2500" dirty="0" smtClean="0"/>
              <a:t>= 45°. </a:t>
            </a:r>
            <a:endParaRPr lang="kk-KZ" sz="2500" dirty="0" smtClean="0"/>
          </a:p>
          <a:p>
            <a:r>
              <a:rPr lang="kk-KZ" sz="2500" i="1" dirty="0" smtClean="0"/>
              <a:t>   </a:t>
            </a:r>
            <a:r>
              <a:rPr lang="en-US" sz="2500" i="1" dirty="0" smtClean="0"/>
              <a:t>AOB</a:t>
            </a:r>
            <a:r>
              <a:rPr lang="kk-KZ" sz="2500" i="1" dirty="0" smtClean="0"/>
              <a:t> </a:t>
            </a:r>
            <a:r>
              <a:rPr lang="ru-RU" sz="2500" i="1" dirty="0" smtClean="0"/>
              <a:t>=?</a:t>
            </a:r>
          </a:p>
          <a:p>
            <a:r>
              <a:rPr lang="ru-RU" sz="2500" dirty="0" smtClean="0"/>
              <a:t>   </a:t>
            </a:r>
            <a:r>
              <a:rPr lang="en-US" sz="2500" i="1" dirty="0" smtClean="0"/>
              <a:t>AOB</a:t>
            </a:r>
            <a:r>
              <a:rPr lang="ru-RU" sz="2500" i="1" dirty="0" smtClean="0"/>
              <a:t> = </a:t>
            </a:r>
            <a:r>
              <a:rPr lang="en-US" sz="2500" dirty="0" smtClean="0"/>
              <a:t>45°</a:t>
            </a:r>
            <a:r>
              <a:rPr lang="ru-RU" sz="2500" dirty="0" smtClean="0"/>
              <a:t> +  </a:t>
            </a:r>
            <a:r>
              <a:rPr lang="en-US" sz="2500" dirty="0" smtClean="0"/>
              <a:t>45°</a:t>
            </a:r>
            <a:r>
              <a:rPr lang="ru-RU" sz="2500" dirty="0" smtClean="0"/>
              <a:t> = 90</a:t>
            </a:r>
            <a:r>
              <a:rPr lang="en-US" sz="2500" dirty="0" smtClean="0"/>
              <a:t> °</a:t>
            </a:r>
            <a:r>
              <a:rPr lang="ru-RU" sz="2500" dirty="0" smtClean="0"/>
              <a:t> </a:t>
            </a:r>
            <a:endParaRPr lang="ru-RU" sz="2500" dirty="0"/>
          </a:p>
        </p:txBody>
      </p:sp>
      <p:sp>
        <p:nvSpPr>
          <p:cNvPr id="14" name="TextBox 13"/>
          <p:cNvSpPr txBox="1"/>
          <p:nvPr/>
        </p:nvSpPr>
        <p:spPr>
          <a:xfrm>
            <a:off x="8018681" y="3036713"/>
            <a:ext cx="7056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3</a:t>
            </a:r>
            <a:r>
              <a:rPr lang="ru-RU" sz="3000" dirty="0" smtClean="0">
                <a:solidFill>
                  <a:srgbClr val="C00000"/>
                </a:solidFill>
              </a:rPr>
              <a:t>5°</a:t>
            </a:r>
            <a:endParaRPr lang="ru-RU" sz="30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52399" y="2394063"/>
            <a:ext cx="7056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3</a:t>
            </a:r>
            <a:r>
              <a:rPr lang="ru-RU" sz="3000" dirty="0" smtClean="0">
                <a:solidFill>
                  <a:srgbClr val="C00000"/>
                </a:solidFill>
              </a:rPr>
              <a:t>5°</a:t>
            </a:r>
            <a:endParaRPr lang="ru-RU" sz="3000" dirty="0">
              <a:solidFill>
                <a:srgbClr val="C00000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831027" y="4681805"/>
            <a:ext cx="243839" cy="174170"/>
            <a:chOff x="1776550" y="4084320"/>
            <a:chExt cx="322216" cy="19594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Группа 18"/>
          <p:cNvGrpSpPr/>
          <p:nvPr/>
        </p:nvGrpSpPr>
        <p:grpSpPr>
          <a:xfrm>
            <a:off x="831027" y="5197161"/>
            <a:ext cx="243839" cy="174170"/>
            <a:chOff x="1776550" y="4084320"/>
            <a:chExt cx="322216" cy="19594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Группа 21"/>
          <p:cNvGrpSpPr/>
          <p:nvPr/>
        </p:nvGrpSpPr>
        <p:grpSpPr>
          <a:xfrm>
            <a:off x="798075" y="5751827"/>
            <a:ext cx="243839" cy="174170"/>
            <a:chOff x="1776550" y="4084320"/>
            <a:chExt cx="322216" cy="195944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Группа 24"/>
          <p:cNvGrpSpPr/>
          <p:nvPr/>
        </p:nvGrpSpPr>
        <p:grpSpPr>
          <a:xfrm>
            <a:off x="7020504" y="4733951"/>
            <a:ext cx="243839" cy="174170"/>
            <a:chOff x="1776550" y="4084320"/>
            <a:chExt cx="322216" cy="195944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7010618" y="5254429"/>
            <a:ext cx="243839" cy="174170"/>
            <a:chOff x="1776550" y="4084320"/>
            <a:chExt cx="322216" cy="195944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Группа 30"/>
          <p:cNvGrpSpPr/>
          <p:nvPr/>
        </p:nvGrpSpPr>
        <p:grpSpPr>
          <a:xfrm>
            <a:off x="7010618" y="5807345"/>
            <a:ext cx="243839" cy="174170"/>
            <a:chOff x="1776550" y="4084320"/>
            <a:chExt cx="322216" cy="195944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1776550" y="4084320"/>
              <a:ext cx="235130" cy="1915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H="1">
              <a:off x="1776552" y="4275909"/>
              <a:ext cx="322214" cy="43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3933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3060"/>
            <a:ext cx="10058400" cy="1450757"/>
          </a:xfrm>
        </p:spPr>
        <p:txBody>
          <a:bodyPr>
            <a:normAutofit/>
          </a:bodyPr>
          <a:lstStyle/>
          <a:p>
            <a:r>
              <a:rPr lang="ru-RU" sz="6000" b="1" i="1" dirty="0">
                <a:solidFill>
                  <a:srgbClr val="C00000"/>
                </a:solidFill>
                <a:latin typeface="SchoolBookKza-BoldItalic"/>
              </a:rPr>
              <a:t>т</a:t>
            </a:r>
            <a:r>
              <a:rPr lang="en-US" sz="6000" b="1" i="1" dirty="0" err="1">
                <a:solidFill>
                  <a:srgbClr val="C00000"/>
                </a:solidFill>
                <a:latin typeface="SchoolBookKza-BoldItalic"/>
              </a:rPr>
              <a:t>i</a:t>
            </a:r>
            <a:r>
              <a:rPr lang="ru-RU" sz="6000" b="1" i="1" dirty="0">
                <a:solidFill>
                  <a:srgbClr val="C00000"/>
                </a:solidFill>
                <a:latin typeface="SchoolBookKza-BoldItalic"/>
              </a:rPr>
              <a:t>к </a:t>
            </a:r>
            <a:r>
              <a:rPr lang="ru-RU" sz="6000" b="1" i="1" dirty="0" err="1">
                <a:solidFill>
                  <a:srgbClr val="C00000"/>
                </a:solidFill>
                <a:latin typeface="SchoolBookKza-BoldItalic"/>
              </a:rPr>
              <a:t>бұрыш</a:t>
            </a:r>
            <a:endParaRPr lang="ru-RU" sz="5500" dirty="0">
              <a:solidFill>
                <a:srgbClr val="C0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55" y="1818866"/>
            <a:ext cx="11329750" cy="79370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737620"/>
            <a:ext cx="9065623" cy="336456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7980" y="2737620"/>
            <a:ext cx="3238500" cy="23717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149737" y="2737620"/>
            <a:ext cx="2795452" cy="24439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84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3060"/>
            <a:ext cx="10058400" cy="1450757"/>
          </a:xfrm>
        </p:spPr>
        <p:txBody>
          <a:bodyPr>
            <a:normAutofit/>
          </a:bodyPr>
          <a:lstStyle/>
          <a:p>
            <a:r>
              <a:rPr lang="ru-RU" sz="5500" b="1" i="1" dirty="0" err="1">
                <a:solidFill>
                  <a:srgbClr val="C00000"/>
                </a:solidFill>
              </a:rPr>
              <a:t>сүй</a:t>
            </a:r>
            <a:r>
              <a:rPr lang="en-US" sz="5500" b="1" i="1" dirty="0" err="1">
                <a:solidFill>
                  <a:srgbClr val="C00000"/>
                </a:solidFill>
              </a:rPr>
              <a:t>i</a:t>
            </a:r>
            <a:r>
              <a:rPr lang="ru-RU" sz="5500" b="1" i="1" dirty="0">
                <a:solidFill>
                  <a:srgbClr val="C00000"/>
                </a:solidFill>
              </a:rPr>
              <a:t>р </a:t>
            </a:r>
            <a:r>
              <a:rPr lang="ru-RU" sz="5500" b="1" i="1" dirty="0" err="1">
                <a:solidFill>
                  <a:srgbClr val="C00000"/>
                </a:solidFill>
              </a:rPr>
              <a:t>бұрыш</a:t>
            </a:r>
            <a:endParaRPr lang="ru-RU" sz="5500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518" y="1940514"/>
            <a:ext cx="11310669" cy="11249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3764" y="3381238"/>
            <a:ext cx="8396684" cy="193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302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3060"/>
            <a:ext cx="10058400" cy="1450757"/>
          </a:xfrm>
        </p:spPr>
        <p:txBody>
          <a:bodyPr>
            <a:normAutofit/>
          </a:bodyPr>
          <a:lstStyle/>
          <a:p>
            <a:r>
              <a:rPr lang="ru-RU" sz="6000" b="1" i="1" dirty="0" err="1">
                <a:solidFill>
                  <a:srgbClr val="C00000"/>
                </a:solidFill>
                <a:latin typeface="SchoolBookKza-BoldItalic"/>
              </a:rPr>
              <a:t>доғал</a:t>
            </a:r>
            <a:r>
              <a:rPr lang="ru-RU" sz="6000" b="1" i="1" dirty="0">
                <a:solidFill>
                  <a:srgbClr val="C00000"/>
                </a:solidFill>
                <a:latin typeface="SchoolBookKza-BoldItalic"/>
              </a:rPr>
              <a:t> </a:t>
            </a:r>
            <a:r>
              <a:rPr lang="ru-RU" sz="6000" b="1" i="1" dirty="0" err="1">
                <a:solidFill>
                  <a:srgbClr val="C00000"/>
                </a:solidFill>
                <a:latin typeface="SchoolBookKza-BoldItalic"/>
              </a:rPr>
              <a:t>бұрыш</a:t>
            </a:r>
            <a:endParaRPr lang="ru-RU" sz="5500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08" y="1693817"/>
            <a:ext cx="10908731" cy="92746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1165" y="2621280"/>
            <a:ext cx="6084298" cy="333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00725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395</TotalTime>
  <Words>475</Words>
  <Application>Microsoft Office PowerPoint</Application>
  <PresentationFormat>Широкоэкранный</PresentationFormat>
  <Paragraphs>84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Calibri Light</vt:lpstr>
      <vt:lpstr>SchoolBookKza-BoldItalic</vt:lpstr>
      <vt:lpstr>Times New Roman</vt:lpstr>
      <vt:lpstr>Ретро</vt:lpstr>
      <vt:lpstr>Бұрыштар</vt:lpstr>
      <vt:lpstr>1186 есеп</vt:lpstr>
      <vt:lpstr>Презентация PowerPoint</vt:lpstr>
      <vt:lpstr>Презентация PowerPoint</vt:lpstr>
      <vt:lpstr>Презентация PowerPoint</vt:lpstr>
      <vt:lpstr>Презентация PowerPoint</vt:lpstr>
      <vt:lpstr>тiк бұрыш</vt:lpstr>
      <vt:lpstr>сүйiр бұрыш</vt:lpstr>
      <vt:lpstr>доғал бұрыш</vt:lpstr>
      <vt:lpstr>Оқушылар келесі сұраққа жауап береміз</vt:lpstr>
      <vt:lpstr>Оқушылар келесі сұраққа жауап береміз</vt:lpstr>
      <vt:lpstr>Презентация PowerPoint</vt:lpstr>
      <vt:lpstr>Презентация PowerPoint</vt:lpstr>
      <vt:lpstr>Бұрыштың төбесінен басталып, оны өзара тең екі бұрышқа бөлетін сәуле  биссектриса деп аталады.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User-005</dc:creator>
  <cp:lastModifiedBy>User-005</cp:lastModifiedBy>
  <cp:revision>30</cp:revision>
  <dcterms:created xsi:type="dcterms:W3CDTF">2020-04-21T04:25:43Z</dcterms:created>
  <dcterms:modified xsi:type="dcterms:W3CDTF">2021-11-28T15:57:58Z</dcterms:modified>
</cp:coreProperties>
</file>