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63" r:id="rId3"/>
    <p:sldId id="262" r:id="rId4"/>
    <p:sldId id="260" r:id="rId5"/>
    <p:sldId id="264" r:id="rId6"/>
    <p:sldId id="265" r:id="rId7"/>
    <p:sldId id="266" r:id="rId8"/>
    <p:sldId id="267" r:id="rId9"/>
    <p:sldId id="268" r:id="rId10"/>
    <p:sldId id="269" r:id="rId11"/>
    <p:sldId id="270" r:id="rId12"/>
    <p:sldId id="271" r:id="rId13"/>
    <p:sldId id="272" r:id="rId14"/>
    <p:sldId id="273" r:id="rId15"/>
  </p:sldIdLst>
  <p:sldSz cx="9144000" cy="6858000" type="screen4x3"/>
  <p:notesSz cx="6858000" cy="9144000"/>
  <p:custDataLst>
    <p:tags r:id="rId18"/>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666699"/>
    <a:srgbClr val="04374A"/>
    <a:srgbClr val="E590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604" autoAdjust="0"/>
  </p:normalViewPr>
  <p:slideViewPr>
    <p:cSldViewPr>
      <p:cViewPr varScale="1">
        <p:scale>
          <a:sx n="68" d="100"/>
          <a:sy n="68" d="100"/>
        </p:scale>
        <p:origin x="136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49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86663A1-BE93-4F19-BCAE-33E954C20B2B}" type="datetimeFigureOut">
              <a:rPr lang="ru-RU" smtClean="0"/>
              <a:t>20.10.2021</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0DF26E-F902-4582-B614-0C9EE35F2135}" type="slidenum">
              <a:rPr lang="ru-RU" smtClean="0"/>
              <a:t>‹#›</a:t>
            </a:fld>
            <a:endParaRPr lang="ru-RU"/>
          </a:p>
        </p:txBody>
      </p:sp>
    </p:spTree>
    <p:extLst>
      <p:ext uri="{BB962C8B-B14F-4D97-AF65-F5344CB8AC3E}">
        <p14:creationId xmlns:p14="http://schemas.microsoft.com/office/powerpoint/2010/main" val="4043283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C0431-2448-4DC3-AF70-2785FBE2C445}" type="datetimeFigureOut">
              <a:rPr lang="ru-RU" smtClean="0"/>
              <a:t>20.10.2021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4341FE-AE5C-47F1-8FD8-47C4A673A802}" type="slidenum">
              <a:rPr lang="ru-RU" smtClean="0"/>
              <a:t>‹#›</a:t>
            </a:fld>
            <a:endParaRPr lang="ru-RU"/>
          </a:p>
        </p:txBody>
      </p:sp>
    </p:spTree>
    <p:extLst>
      <p:ext uri="{BB962C8B-B14F-4D97-AF65-F5344CB8AC3E}">
        <p14:creationId xmlns:p14="http://schemas.microsoft.com/office/powerpoint/2010/main" val="2026119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presentation-creation.ru/powerpoint-templates.htm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dirty="0" smtClean="0"/>
              <a:t>Оригинальные шаблоны для презентаций: </a:t>
            </a:r>
            <a:r>
              <a:rPr lang="ru-RU" sz="1200" dirty="0" smtClean="0">
                <a:hlinkClick r:id="rId3"/>
              </a:rPr>
              <a:t>https://presentation-creation.ru/powerpoint-templates.html</a:t>
            </a:r>
            <a:r>
              <a:rPr lang="en-US" sz="1200" dirty="0" smtClean="0"/>
              <a:t> </a:t>
            </a:r>
            <a:endParaRPr lang="ru-RU" sz="1200" dirty="0" smtClean="0"/>
          </a:p>
          <a:p>
            <a:r>
              <a:rPr lang="ru-RU" sz="1200" smtClean="0"/>
              <a:t>Бесплатно и без регистрации.</a:t>
            </a:r>
          </a:p>
          <a:p>
            <a:endParaRPr lang="ru-RU"/>
          </a:p>
        </p:txBody>
      </p:sp>
      <p:sp>
        <p:nvSpPr>
          <p:cNvPr id="4" name="Номер слайда 3"/>
          <p:cNvSpPr>
            <a:spLocks noGrp="1"/>
          </p:cNvSpPr>
          <p:nvPr>
            <p:ph type="sldNum" sz="quarter" idx="10"/>
          </p:nvPr>
        </p:nvSpPr>
        <p:spPr/>
        <p:txBody>
          <a:bodyPr/>
          <a:lstStyle/>
          <a:p>
            <a:fld id="{D74341FE-AE5C-47F1-8FD8-47C4A673A802}" type="slidenum">
              <a:rPr lang="ru-RU" smtClean="0"/>
              <a:t>1</a:t>
            </a:fld>
            <a:endParaRPr lang="ru-RU"/>
          </a:p>
        </p:txBody>
      </p:sp>
    </p:spTree>
    <p:extLst>
      <p:ext uri="{BB962C8B-B14F-4D97-AF65-F5344CB8AC3E}">
        <p14:creationId xmlns:p14="http://schemas.microsoft.com/office/powerpoint/2010/main" val="4221614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t>2</a:t>
            </a:fld>
            <a:endParaRPr lang="ru-RU"/>
          </a:p>
        </p:txBody>
      </p:sp>
    </p:spTree>
    <p:extLst>
      <p:ext uri="{BB962C8B-B14F-4D97-AF65-F5344CB8AC3E}">
        <p14:creationId xmlns:p14="http://schemas.microsoft.com/office/powerpoint/2010/main" val="88141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74341FE-AE5C-47F1-8FD8-47C4A673A802}" type="slidenum">
              <a:rPr lang="ru-RU" smtClean="0"/>
              <a:t>8</a:t>
            </a:fld>
            <a:endParaRPr lang="ru-RU"/>
          </a:p>
        </p:txBody>
      </p:sp>
    </p:spTree>
    <p:extLst>
      <p:ext uri="{BB962C8B-B14F-4D97-AF65-F5344CB8AC3E}">
        <p14:creationId xmlns:p14="http://schemas.microsoft.com/office/powerpoint/2010/main" val="39425427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2420888"/>
            <a:ext cx="6480720" cy="1102022"/>
          </a:xfrm>
        </p:spPr>
        <p:txBody>
          <a:bodyPr/>
          <a:lstStyle>
            <a:lvl1pPr>
              <a:defRPr b="1">
                <a:solidFill>
                  <a:schemeClr val="bg2">
                    <a:lumMod val="50000"/>
                  </a:schemeClr>
                </a:solidFill>
                <a:effectLst>
                  <a:outerShdw blurRad="38100" dist="38100" dir="2700000" algn="tl">
                    <a:srgbClr val="000000">
                      <a:alpha val="43137"/>
                    </a:srgbClr>
                  </a:outerShdw>
                </a:effectLst>
              </a:defRPr>
            </a:lvl1pPr>
          </a:lstStyle>
          <a:p>
            <a:r>
              <a:rPr lang="ru-RU" dirty="0" smtClean="0"/>
              <a:t>Образец заголовка</a:t>
            </a:r>
            <a:endParaRPr lang="ru-RU" dirty="0"/>
          </a:p>
        </p:txBody>
      </p:sp>
      <p:sp>
        <p:nvSpPr>
          <p:cNvPr id="4" name="Дата 3"/>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5" name="Нижний колонтитул 4"/>
          <p:cNvSpPr>
            <a:spLocks noGrp="1"/>
          </p:cNvSpPr>
          <p:nvPr>
            <p:ph type="ftr" sz="quarter" idx="11"/>
          </p:nvPr>
        </p:nvSpPr>
        <p:spPr/>
        <p:txBody>
          <a:bodyPr/>
          <a:lstStyle>
            <a:lvl1pPr>
              <a:defRPr>
                <a:solidFill>
                  <a:schemeClr val="bg2">
                    <a:lumMod val="50000"/>
                  </a:schemeClr>
                </a:solidFill>
              </a:defRPr>
            </a:lvl1pPr>
          </a:lstStyle>
          <a:p>
            <a:endParaRPr lang="ru-RU" dirty="0"/>
          </a:p>
        </p:txBody>
      </p:sp>
      <p:sp>
        <p:nvSpPr>
          <p:cNvPr id="6" name="Номер слайда 5"/>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515642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bg2">
                    <a:lumMod val="50000"/>
                  </a:schemeClr>
                </a:solidFill>
              </a:defRPr>
            </a:lvl1pPr>
          </a:lstStyle>
          <a:p>
            <a:r>
              <a:rPr lang="ru-RU" dirty="0" smtClean="0"/>
              <a:t>Образец заголовка</a:t>
            </a:r>
            <a:endParaRPr lang="ru-RU" dirty="0"/>
          </a:p>
        </p:txBody>
      </p:sp>
      <p:sp>
        <p:nvSpPr>
          <p:cNvPr id="3" name="Вертикальный текст 2"/>
          <p:cNvSpPr>
            <a:spLocks noGrp="1"/>
          </p:cNvSpPr>
          <p:nvPr>
            <p:ph type="body" orient="vert" idx="1"/>
          </p:nvPr>
        </p:nvSpPr>
        <p:spPr/>
        <p:txBody>
          <a:bodyPr vert="eaVert"/>
          <a:lstStyle>
            <a:lvl1pPr>
              <a:defRPr>
                <a:solidFill>
                  <a:schemeClr val="bg2">
                    <a:lumMod val="50000"/>
                  </a:schemeClr>
                </a:solidFill>
              </a:defRPr>
            </a:lvl1pPr>
            <a:lvl2pPr>
              <a:defRPr>
                <a:solidFill>
                  <a:schemeClr val="bg2">
                    <a:lumMod val="50000"/>
                  </a:schemeClr>
                </a:solidFill>
              </a:defRPr>
            </a:lvl2pPr>
            <a:lvl3pPr>
              <a:defRPr>
                <a:solidFill>
                  <a:schemeClr val="bg2">
                    <a:lumMod val="50000"/>
                  </a:schemeClr>
                </a:solidFill>
              </a:defRPr>
            </a:lvl3pPr>
            <a:lvl4pPr>
              <a:defRPr>
                <a:solidFill>
                  <a:schemeClr val="bg2">
                    <a:lumMod val="50000"/>
                  </a:schemeClr>
                </a:solidFill>
              </a:defRPr>
            </a:lvl4pPr>
            <a:lvl5pPr>
              <a:defRPr>
                <a:solidFill>
                  <a:schemeClr val="bg2">
                    <a:lumMod val="50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5" name="Нижний колонтитул 4"/>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1078804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defRPr>
                <a:solidFill>
                  <a:schemeClr val="bg2">
                    <a:lumMod val="50000"/>
                  </a:schemeClr>
                </a:solidFill>
              </a:defRPr>
            </a:lvl1p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lvl1pPr>
              <a:defRPr>
                <a:solidFill>
                  <a:schemeClr val="bg2">
                    <a:lumMod val="50000"/>
                  </a:schemeClr>
                </a:solidFill>
              </a:defRPr>
            </a:lvl1pPr>
            <a:lvl2pPr>
              <a:defRPr>
                <a:solidFill>
                  <a:schemeClr val="bg2">
                    <a:lumMod val="50000"/>
                  </a:schemeClr>
                </a:solidFill>
              </a:defRPr>
            </a:lvl2pPr>
            <a:lvl3pPr>
              <a:defRPr>
                <a:solidFill>
                  <a:schemeClr val="bg2">
                    <a:lumMod val="50000"/>
                  </a:schemeClr>
                </a:solidFill>
              </a:defRPr>
            </a:lvl3pPr>
            <a:lvl4pPr>
              <a:defRPr>
                <a:solidFill>
                  <a:schemeClr val="bg2">
                    <a:lumMod val="50000"/>
                  </a:schemeClr>
                </a:solidFill>
              </a:defRPr>
            </a:lvl4pPr>
            <a:lvl5pPr>
              <a:defRPr>
                <a:solidFill>
                  <a:schemeClr val="bg2">
                    <a:lumMod val="50000"/>
                  </a:schemeClr>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5" name="Нижний колонтитул 4"/>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983695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5" name="Нижний колонтитул 4"/>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
        <p:nvSpPr>
          <p:cNvPr id="7" name="Заголовок 1"/>
          <p:cNvSpPr>
            <a:spLocks noGrp="1"/>
          </p:cNvSpPr>
          <p:nvPr>
            <p:ph type="title"/>
          </p:nvPr>
        </p:nvSpPr>
        <p:spPr>
          <a:xfrm>
            <a:off x="2204120" y="956017"/>
            <a:ext cx="5760640" cy="1185223"/>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10" name="Текст 2"/>
          <p:cNvSpPr>
            <a:spLocks noGrp="1"/>
          </p:cNvSpPr>
          <p:nvPr>
            <p:ph idx="1"/>
          </p:nvPr>
        </p:nvSpPr>
        <p:spPr>
          <a:xfrm>
            <a:off x="1844080" y="2285256"/>
            <a:ext cx="5904656" cy="4320480"/>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11" name="Дата 3"/>
          <p:cNvSpPr txBox="1">
            <a:spLocks/>
          </p:cNvSpPr>
          <p:nvPr userDrawn="1"/>
        </p:nvSpPr>
        <p:spPr>
          <a:xfrm>
            <a:off x="609600" y="6508750"/>
            <a:ext cx="2133600" cy="365125"/>
          </a:xfrm>
          <a:prstGeom prst="rect">
            <a:avLst/>
          </a:prstGeom>
        </p:spPr>
        <p:txBody>
          <a:bodyPr vert="horz" lIns="91440" tIns="45720" rIns="91440" bIns="45720" rtlCol="0" anchor="ctr"/>
          <a:lstStyle>
            <a:defPPr>
              <a:defRPr lang="ru-RU"/>
            </a:defPPr>
            <a:lvl1pPr marL="0" algn="l" defTabSz="914400" rtl="0" eaLnBrk="1" latinLnBrk="0" hangingPunct="1">
              <a:defRPr sz="1200" kern="1200">
                <a:solidFill>
                  <a:schemeClr val="bg2">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5E48A96-E1BB-4C8F-80B2-32A47A48A9D5}" type="datetimeFigureOut">
              <a:rPr lang="ru-RU" smtClean="0"/>
              <a:pPr/>
              <a:t>20.10.2021</a:t>
            </a:fld>
            <a:endParaRPr lang="ru-RU"/>
          </a:p>
        </p:txBody>
      </p:sp>
      <p:sp>
        <p:nvSpPr>
          <p:cNvPr id="12" name="Номер слайда 5"/>
          <p:cNvSpPr txBox="1">
            <a:spLocks/>
          </p:cNvSpPr>
          <p:nvPr userDrawn="1"/>
        </p:nvSpPr>
        <p:spPr>
          <a:xfrm>
            <a:off x="6705600" y="6508750"/>
            <a:ext cx="2133600" cy="365125"/>
          </a:xfrm>
          <a:prstGeom prst="rect">
            <a:avLst/>
          </a:prstGeom>
        </p:spPr>
        <p:txBody>
          <a:bodyPr vert="horz" lIns="91440" tIns="45720" rIns="91440" bIns="45720" rtlCol="0" anchor="ctr"/>
          <a:lstStyle>
            <a:defPPr>
              <a:defRPr lang="ru-RU"/>
            </a:defPPr>
            <a:lvl1pPr marL="0" algn="r" defTabSz="914400" rtl="0" eaLnBrk="1" latinLnBrk="0" hangingPunct="1">
              <a:defRPr sz="1200" kern="1200">
                <a:solidFill>
                  <a:schemeClr val="bg2">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4A1F6A-164B-43BA-A19E-4AE6BB502A21}" type="slidenum">
              <a:rPr lang="ru-RU" smtClean="0"/>
              <a:pPr/>
              <a:t>‹#›</a:t>
            </a:fld>
            <a:endParaRPr lang="ru-RU"/>
          </a:p>
        </p:txBody>
      </p:sp>
    </p:spTree>
    <p:extLst>
      <p:ext uri="{BB962C8B-B14F-4D97-AF65-F5344CB8AC3E}">
        <p14:creationId xmlns:p14="http://schemas.microsoft.com/office/powerpoint/2010/main" val="1543014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2420888"/>
            <a:ext cx="5722913" cy="1362075"/>
          </a:xfrm>
        </p:spPr>
        <p:txBody>
          <a:bodyPr anchor="t"/>
          <a:lstStyle>
            <a:lvl1pPr algn="l">
              <a:defRPr sz="4000" b="1" cap="all">
                <a:solidFill>
                  <a:schemeClr val="bg2">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2123728" y="3789040"/>
            <a:ext cx="5722913" cy="1500187"/>
          </a:xfrm>
        </p:spPr>
        <p:txBody>
          <a:bodyPr anchor="b"/>
          <a:lstStyle>
            <a:lvl1pPr marL="0" indent="0">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dirty="0" smtClean="0"/>
              <a:t>Образец текста</a:t>
            </a:r>
          </a:p>
        </p:txBody>
      </p:sp>
      <p:sp>
        <p:nvSpPr>
          <p:cNvPr id="4" name="Дата 3"/>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5" name="Нижний колонтитул 4"/>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026654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bg2">
                    <a:lumMod val="50000"/>
                  </a:schemeClr>
                </a:solidFill>
              </a:defRPr>
            </a:lvl1pPr>
          </a:lstStyle>
          <a:p>
            <a:r>
              <a:rPr lang="ru-RU" dirty="0" smtClean="0"/>
              <a:t>Образец заголовка</a:t>
            </a:r>
            <a:endParaRPr lang="ru-RU" dirty="0"/>
          </a:p>
        </p:txBody>
      </p:sp>
      <p:sp>
        <p:nvSpPr>
          <p:cNvPr id="3" name="Объект 2"/>
          <p:cNvSpPr>
            <a:spLocks noGrp="1"/>
          </p:cNvSpPr>
          <p:nvPr>
            <p:ph sz="half" idx="1"/>
          </p:nvPr>
        </p:nvSpPr>
        <p:spPr>
          <a:xfrm>
            <a:off x="179512" y="2060848"/>
            <a:ext cx="4320480" cy="4093915"/>
          </a:xfrm>
        </p:spPr>
        <p:txBody>
          <a:bodyPr/>
          <a:lstStyle>
            <a:lvl1pPr>
              <a:defRPr sz="2800">
                <a:solidFill>
                  <a:schemeClr val="bg2">
                    <a:lumMod val="50000"/>
                  </a:schemeClr>
                </a:solidFill>
              </a:defRPr>
            </a:lvl1pPr>
            <a:lvl2pPr>
              <a:defRPr sz="2400">
                <a:solidFill>
                  <a:schemeClr val="bg2">
                    <a:lumMod val="50000"/>
                  </a:schemeClr>
                </a:solidFill>
              </a:defRPr>
            </a:lvl2pPr>
            <a:lvl3pPr>
              <a:defRPr sz="2000">
                <a:solidFill>
                  <a:schemeClr val="bg2">
                    <a:lumMod val="50000"/>
                  </a:schemeClr>
                </a:solidFill>
              </a:defRPr>
            </a:lvl3pPr>
            <a:lvl4pPr>
              <a:defRPr sz="1800">
                <a:solidFill>
                  <a:schemeClr val="bg2">
                    <a:lumMod val="50000"/>
                  </a:schemeClr>
                </a:solidFill>
              </a:defRPr>
            </a:lvl4pPr>
            <a:lvl5pPr>
              <a:defRPr sz="1800">
                <a:solidFill>
                  <a:schemeClr val="bg2">
                    <a:lumMod val="50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Объект 3"/>
          <p:cNvSpPr>
            <a:spLocks noGrp="1"/>
          </p:cNvSpPr>
          <p:nvPr>
            <p:ph sz="half" idx="2"/>
          </p:nvPr>
        </p:nvSpPr>
        <p:spPr>
          <a:xfrm>
            <a:off x="4644008" y="2071389"/>
            <a:ext cx="4320480" cy="4093915"/>
          </a:xfrm>
        </p:spPr>
        <p:txBody>
          <a:bodyPr/>
          <a:lstStyle>
            <a:lvl1pPr>
              <a:defRPr sz="2800">
                <a:solidFill>
                  <a:schemeClr val="bg2">
                    <a:lumMod val="50000"/>
                  </a:schemeClr>
                </a:solidFill>
              </a:defRPr>
            </a:lvl1pPr>
            <a:lvl2pPr>
              <a:defRPr sz="2400">
                <a:solidFill>
                  <a:schemeClr val="bg2">
                    <a:lumMod val="50000"/>
                  </a:schemeClr>
                </a:solidFill>
              </a:defRPr>
            </a:lvl2pPr>
            <a:lvl3pPr>
              <a:defRPr sz="2000">
                <a:solidFill>
                  <a:schemeClr val="bg2">
                    <a:lumMod val="50000"/>
                  </a:schemeClr>
                </a:solidFill>
              </a:defRPr>
            </a:lvl3pPr>
            <a:lvl4pPr>
              <a:defRPr sz="1800">
                <a:solidFill>
                  <a:schemeClr val="bg2">
                    <a:lumMod val="50000"/>
                  </a:schemeClr>
                </a:solidFill>
              </a:defRPr>
            </a:lvl4pPr>
            <a:lvl5pPr>
              <a:defRPr sz="1800">
                <a:solidFill>
                  <a:schemeClr val="bg2">
                    <a:lumMod val="50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Дата 4"/>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6" name="Нижний колонтитул 5"/>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3891339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bg2">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251520" y="1916832"/>
            <a:ext cx="4176464" cy="639762"/>
          </a:xfrm>
        </p:spPr>
        <p:txBody>
          <a:bodyPr anchor="b"/>
          <a:lstStyle>
            <a:lvl1pPr marL="0" indent="0">
              <a:buNone/>
              <a:defRPr sz="2400" b="1">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4" name="Объект 3"/>
          <p:cNvSpPr>
            <a:spLocks noGrp="1"/>
          </p:cNvSpPr>
          <p:nvPr>
            <p:ph sz="half" idx="2"/>
          </p:nvPr>
        </p:nvSpPr>
        <p:spPr>
          <a:xfrm>
            <a:off x="251520" y="2556594"/>
            <a:ext cx="4176464" cy="3951288"/>
          </a:xfrm>
        </p:spPr>
        <p:txBody>
          <a:bodyPr/>
          <a:lstStyle>
            <a:lvl1pPr>
              <a:defRPr sz="2400">
                <a:solidFill>
                  <a:schemeClr val="bg2">
                    <a:lumMod val="50000"/>
                  </a:schemeClr>
                </a:solidFill>
              </a:defRPr>
            </a:lvl1pPr>
            <a:lvl2pPr>
              <a:defRPr sz="2000">
                <a:solidFill>
                  <a:schemeClr val="bg2">
                    <a:lumMod val="50000"/>
                  </a:schemeClr>
                </a:solidFill>
              </a:defRPr>
            </a:lvl2pPr>
            <a:lvl3pPr>
              <a:defRPr sz="1800">
                <a:solidFill>
                  <a:schemeClr val="bg2">
                    <a:lumMod val="50000"/>
                  </a:schemeClr>
                </a:solidFill>
              </a:defRPr>
            </a:lvl3pPr>
            <a:lvl4pPr>
              <a:defRPr sz="1600">
                <a:solidFill>
                  <a:schemeClr val="bg2">
                    <a:lumMod val="50000"/>
                  </a:schemeClr>
                </a:solidFill>
              </a:defRPr>
            </a:lvl4pPr>
            <a:lvl5pPr>
              <a:defRPr sz="1600">
                <a:solidFill>
                  <a:schemeClr val="bg2">
                    <a:lumMod val="5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Текст 4"/>
          <p:cNvSpPr>
            <a:spLocks noGrp="1"/>
          </p:cNvSpPr>
          <p:nvPr>
            <p:ph type="body" sz="quarter" idx="3"/>
          </p:nvPr>
        </p:nvSpPr>
        <p:spPr>
          <a:xfrm>
            <a:off x="4716016" y="1934294"/>
            <a:ext cx="4248472" cy="639762"/>
          </a:xfrm>
        </p:spPr>
        <p:txBody>
          <a:bodyPr anchor="b"/>
          <a:lstStyle>
            <a:lvl1pPr marL="0" indent="0">
              <a:buNone/>
              <a:defRPr sz="2400" b="1">
                <a:solidFill>
                  <a:schemeClr val="bg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6" name="Объект 5"/>
          <p:cNvSpPr>
            <a:spLocks noGrp="1"/>
          </p:cNvSpPr>
          <p:nvPr>
            <p:ph sz="quarter" idx="4"/>
          </p:nvPr>
        </p:nvSpPr>
        <p:spPr>
          <a:xfrm>
            <a:off x="4716016" y="2574056"/>
            <a:ext cx="4248472" cy="3951288"/>
          </a:xfrm>
        </p:spPr>
        <p:txBody>
          <a:bodyPr/>
          <a:lstStyle>
            <a:lvl1pPr>
              <a:defRPr sz="2400">
                <a:solidFill>
                  <a:schemeClr val="bg2">
                    <a:lumMod val="50000"/>
                  </a:schemeClr>
                </a:solidFill>
              </a:defRPr>
            </a:lvl1pPr>
            <a:lvl2pPr>
              <a:defRPr sz="2000">
                <a:solidFill>
                  <a:schemeClr val="bg2">
                    <a:lumMod val="50000"/>
                  </a:schemeClr>
                </a:solidFill>
              </a:defRPr>
            </a:lvl2pPr>
            <a:lvl3pPr>
              <a:defRPr sz="1800">
                <a:solidFill>
                  <a:schemeClr val="bg2">
                    <a:lumMod val="50000"/>
                  </a:schemeClr>
                </a:solidFill>
              </a:defRPr>
            </a:lvl3pPr>
            <a:lvl4pPr>
              <a:defRPr sz="1600">
                <a:solidFill>
                  <a:schemeClr val="bg2">
                    <a:lumMod val="50000"/>
                  </a:schemeClr>
                </a:solidFill>
              </a:defRPr>
            </a:lvl4pPr>
            <a:lvl5pPr>
              <a:defRPr sz="1600">
                <a:solidFill>
                  <a:schemeClr val="bg2">
                    <a:lumMod val="5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7" name="Дата 6"/>
          <p:cNvSpPr>
            <a:spLocks noGrp="1"/>
          </p:cNvSpPr>
          <p:nvPr>
            <p:ph type="dt" sz="half" idx="10"/>
          </p:nvPr>
        </p:nvSpPr>
        <p:spPr>
          <a:xfrm>
            <a:off x="1375310" y="6410896"/>
            <a:ext cx="1215489" cy="365125"/>
          </a:xfrm>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8" name="Нижний колонтитул 7"/>
          <p:cNvSpPr>
            <a:spLocks noGrp="1"/>
          </p:cNvSpPr>
          <p:nvPr>
            <p:ph type="ftr" sz="quarter" idx="11"/>
          </p:nvPr>
        </p:nvSpPr>
        <p:spPr>
          <a:xfrm>
            <a:off x="4154184" y="6356350"/>
            <a:ext cx="1649592" cy="365125"/>
          </a:xfrm>
        </p:spPr>
        <p:txBody>
          <a:bodyPr/>
          <a:lstStyle>
            <a:lvl1pPr>
              <a:defRPr>
                <a:solidFill>
                  <a:schemeClr val="bg2">
                    <a:lumMod val="50000"/>
                  </a:schemeClr>
                </a:solidFill>
              </a:defRPr>
            </a:lvl1pPr>
          </a:lstStyle>
          <a:p>
            <a:endParaRPr lang="ru-RU"/>
          </a:p>
        </p:txBody>
      </p:sp>
      <p:sp>
        <p:nvSpPr>
          <p:cNvPr id="9" name="Номер слайда 8"/>
          <p:cNvSpPr>
            <a:spLocks noGrp="1"/>
          </p:cNvSpPr>
          <p:nvPr>
            <p:ph type="sldNum" sz="quarter" idx="12"/>
          </p:nvPr>
        </p:nvSpPr>
        <p:spPr>
          <a:xfrm>
            <a:off x="7471310" y="6356350"/>
            <a:ext cx="1215489" cy="365125"/>
          </a:xfrm>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1659933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bg2">
                    <a:lumMod val="50000"/>
                  </a:schemeClr>
                </a:solidFill>
              </a:defRPr>
            </a:lvl1pPr>
          </a:lstStyle>
          <a:p>
            <a:r>
              <a:rPr lang="ru-RU" dirty="0" smtClean="0"/>
              <a:t>Образец заголовка</a:t>
            </a:r>
            <a:endParaRPr lang="ru-RU" dirty="0"/>
          </a:p>
        </p:txBody>
      </p:sp>
      <p:sp>
        <p:nvSpPr>
          <p:cNvPr id="3" name="Дата 2"/>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4" name="Нижний колонтитул 3"/>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5" name="Номер слайда 4"/>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172457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3" name="Нижний колонтитул 2"/>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4" name="Номер слайда 3"/>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61595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3622"/>
            <a:ext cx="3008313" cy="921478"/>
          </a:xfrm>
        </p:spPr>
        <p:txBody>
          <a:bodyPr anchor="b"/>
          <a:lstStyle>
            <a:lvl1pPr algn="l">
              <a:defRPr sz="2000" b="1">
                <a:solidFill>
                  <a:schemeClr val="bg2">
                    <a:lumMod val="50000"/>
                  </a:schemeClr>
                </a:solidFill>
              </a:defRPr>
            </a:lvl1pPr>
          </a:lstStyle>
          <a:p>
            <a:r>
              <a:rPr lang="ru-RU" dirty="0" smtClean="0"/>
              <a:t>Образец заголовка</a:t>
            </a:r>
            <a:endParaRPr lang="ru-RU" dirty="0"/>
          </a:p>
        </p:txBody>
      </p:sp>
      <p:sp>
        <p:nvSpPr>
          <p:cNvPr id="3" name="Объект 2"/>
          <p:cNvSpPr>
            <a:spLocks noGrp="1"/>
          </p:cNvSpPr>
          <p:nvPr>
            <p:ph idx="1"/>
          </p:nvPr>
        </p:nvSpPr>
        <p:spPr>
          <a:xfrm>
            <a:off x="3563888" y="1916832"/>
            <a:ext cx="5111750" cy="4353347"/>
          </a:xfrm>
        </p:spPr>
        <p:txBody>
          <a:bodyPr/>
          <a:lstStyle>
            <a:lvl1pPr>
              <a:defRPr sz="3200">
                <a:solidFill>
                  <a:schemeClr val="bg2">
                    <a:lumMod val="50000"/>
                  </a:schemeClr>
                </a:solidFill>
              </a:defRPr>
            </a:lvl1pPr>
            <a:lvl2pPr>
              <a:defRPr sz="2800">
                <a:solidFill>
                  <a:schemeClr val="bg2">
                    <a:lumMod val="50000"/>
                  </a:schemeClr>
                </a:solidFill>
              </a:defRPr>
            </a:lvl2pPr>
            <a:lvl3pPr>
              <a:defRPr sz="2400">
                <a:solidFill>
                  <a:schemeClr val="bg2">
                    <a:lumMod val="50000"/>
                  </a:schemeClr>
                </a:solidFill>
              </a:defRPr>
            </a:lvl3pPr>
            <a:lvl4pPr>
              <a:defRPr sz="2000">
                <a:solidFill>
                  <a:schemeClr val="bg2">
                    <a:lumMod val="50000"/>
                  </a:schemeClr>
                </a:solidFill>
              </a:defRPr>
            </a:lvl4pPr>
            <a:lvl5pPr>
              <a:defRPr sz="2000">
                <a:solidFill>
                  <a:schemeClr val="bg2">
                    <a:lumMod val="50000"/>
                  </a:schemeClr>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solidFill>
                  <a:schemeClr val="bg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6" name="Нижний колонтитул 5"/>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345489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solidFill>
                  <a:schemeClr val="bg2">
                    <a:lumMod val="50000"/>
                  </a:schemeClr>
                </a:solidFill>
              </a:defRPr>
            </a:lvl1pPr>
          </a:lstStyle>
          <a:p>
            <a:r>
              <a:rPr lang="ru-RU" dirty="0" smtClean="0"/>
              <a:t>Образец заголовка</a:t>
            </a:r>
            <a:endParaRPr lang="ru-RU" dirty="0"/>
          </a:p>
        </p:txBody>
      </p:sp>
      <p:sp>
        <p:nvSpPr>
          <p:cNvPr id="3" name="Рисунок 2"/>
          <p:cNvSpPr>
            <a:spLocks noGrp="1"/>
          </p:cNvSpPr>
          <p:nvPr>
            <p:ph type="pic" idx="1"/>
          </p:nvPr>
        </p:nvSpPr>
        <p:spPr>
          <a:xfrm>
            <a:off x="1792288" y="612775"/>
            <a:ext cx="5486400" cy="4114800"/>
          </a:xfrm>
        </p:spPr>
        <p:txBody>
          <a:bodyPr/>
          <a:lstStyle>
            <a:lvl1pPr marL="0" indent="0">
              <a:buNone/>
              <a:defRPr sz="3200">
                <a:solidFill>
                  <a:schemeClr val="bg2">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solidFill>
                  <a:schemeClr val="bg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bg2">
                    <a:lumMod val="50000"/>
                  </a:schemeClr>
                </a:solidFill>
              </a:defRPr>
            </a:lvl1pPr>
          </a:lstStyle>
          <a:p>
            <a:fld id="{A5E48A96-E1BB-4C8F-80B2-32A47A48A9D5}" type="datetimeFigureOut">
              <a:rPr lang="ru-RU" smtClean="0"/>
              <a:pPr/>
              <a:t>20.10.2021</a:t>
            </a:fld>
            <a:endParaRPr lang="ru-RU"/>
          </a:p>
        </p:txBody>
      </p:sp>
      <p:sp>
        <p:nvSpPr>
          <p:cNvPr id="6" name="Нижний колонтитул 5"/>
          <p:cNvSpPr>
            <a:spLocks noGrp="1"/>
          </p:cNvSpPr>
          <p:nvPr>
            <p:ph type="ftr" sz="quarter" idx="11"/>
          </p:nvPr>
        </p:nvSpPr>
        <p:spPr/>
        <p:txBody>
          <a:bodyPr/>
          <a:lstStyle>
            <a:lvl1pPr>
              <a:defRPr>
                <a:solidFill>
                  <a:schemeClr val="bg2">
                    <a:lumMod val="5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bg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758605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803617"/>
            <a:ext cx="5760640" cy="1185223"/>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1691680" y="2132856"/>
            <a:ext cx="5904656" cy="4320480"/>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lumMod val="50000"/>
                  </a:schemeClr>
                </a:solidFill>
              </a:defRPr>
            </a:lvl1pPr>
          </a:lstStyle>
          <a:p>
            <a:fld id="{A5E48A96-E1BB-4C8F-80B2-32A47A48A9D5}" type="datetimeFigureOut">
              <a:rPr lang="ru-RU" smtClean="0"/>
              <a:pPr/>
              <a:t>20.10.2021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lumMod val="50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lumMod val="50000"/>
                  </a:schemeClr>
                </a:solidFill>
              </a:defRPr>
            </a:lvl1pPr>
          </a:lstStyle>
          <a:p>
            <a:fld id="{544A1F6A-164B-43BA-A19E-4AE6BB502A21}" type="slidenum">
              <a:rPr lang="ru-RU" smtClean="0"/>
              <a:pPr/>
              <a:t>‹#›</a:t>
            </a:fld>
            <a:endParaRPr lang="ru-RU"/>
          </a:p>
        </p:txBody>
      </p:sp>
      <p:pic>
        <p:nvPicPr>
          <p:cNvPr id="7" name="Рисунок 6">
            <a:hlinkClick r:id="rId14"/>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620688" y="45855"/>
            <a:ext cx="757762" cy="757762"/>
          </a:xfrm>
          <a:prstGeom prst="rect">
            <a:avLst/>
          </a:prstGeom>
        </p:spPr>
      </p:pic>
    </p:spTree>
    <p:extLst>
      <p:ext uri="{BB962C8B-B14F-4D97-AF65-F5344CB8AC3E}">
        <p14:creationId xmlns:p14="http://schemas.microsoft.com/office/powerpoint/2010/main" val="3710272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bg2">
              <a:lumMod val="50000"/>
            </a:schemeClr>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bg2">
              <a:lumMod val="50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bg2">
              <a:lumMod val="50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bg2">
              <a:lumMod val="50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bg2">
              <a:lumMod val="50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bg2">
              <a:lumMod val="50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2420888"/>
            <a:ext cx="6480720" cy="1656184"/>
          </a:xfrm>
        </p:spPr>
        <p:txBody>
          <a:bodyPr>
            <a:normAutofit fontScale="90000"/>
          </a:bodyPr>
          <a:lstStyle/>
          <a:p>
            <a:r>
              <a:rPr lang="ru-RU" smtClean="0">
                <a:ln w="500">
                  <a:solidFill>
                    <a:srgbClr val="FFFF00"/>
                  </a:solidFill>
                </a:ln>
                <a:solidFill>
                  <a:schemeClr val="accent1">
                    <a:lumMod val="50000"/>
                  </a:schemeClr>
                </a:solidFill>
                <a:latin typeface="Times New Roman" pitchFamily="18" charset="0"/>
                <a:cs typeface="Times New Roman" pitchFamily="18" charset="0"/>
              </a:rPr>
              <a:t>Мария </a:t>
            </a:r>
            <a:r>
              <a:rPr lang="ru-RU" dirty="0" err="1" smtClean="0">
                <a:ln w="500">
                  <a:solidFill>
                    <a:srgbClr val="FFFF00"/>
                  </a:solidFill>
                </a:ln>
                <a:solidFill>
                  <a:schemeClr val="accent1">
                    <a:lumMod val="50000"/>
                  </a:schemeClr>
                </a:solidFill>
                <a:latin typeface="Times New Roman" pitchFamily="18" charset="0"/>
                <a:cs typeface="Times New Roman" pitchFamily="18" charset="0"/>
              </a:rPr>
              <a:t>Монтессори</a:t>
            </a:r>
            <a:r>
              <a:rPr lang="ru-RU" dirty="0" smtClean="0">
                <a:ln w="500">
                  <a:solidFill>
                    <a:srgbClr val="FFFF00"/>
                  </a:solidFill>
                </a:ln>
                <a:solidFill>
                  <a:schemeClr val="accent1">
                    <a:lumMod val="50000"/>
                  </a:schemeClr>
                </a:solidFill>
                <a:latin typeface="Times New Roman" pitchFamily="18" charset="0"/>
                <a:cs typeface="Times New Roman" pitchFamily="18" charset="0"/>
              </a:rPr>
              <a:t> </a:t>
            </a:r>
            <a:r>
              <a:rPr lang="ru-RU" dirty="0" err="1">
                <a:ln w="500">
                  <a:solidFill>
                    <a:srgbClr val="FFFF00"/>
                  </a:solidFill>
                </a:ln>
                <a:solidFill>
                  <a:schemeClr val="accent1">
                    <a:lumMod val="50000"/>
                  </a:schemeClr>
                </a:solidFill>
                <a:latin typeface="Times New Roman" pitchFamily="18" charset="0"/>
                <a:cs typeface="Times New Roman" pitchFamily="18" charset="0"/>
              </a:rPr>
              <a:t>технологиясының</a:t>
            </a:r>
            <a:r>
              <a:rPr lang="ru-RU" dirty="0">
                <a:ln w="500">
                  <a:solidFill>
                    <a:srgbClr val="FFFF00"/>
                  </a:solidFill>
                </a:ln>
                <a:solidFill>
                  <a:schemeClr val="accent1">
                    <a:lumMod val="50000"/>
                  </a:schemeClr>
                </a:solidFill>
                <a:latin typeface="Times New Roman" pitchFamily="18" charset="0"/>
                <a:cs typeface="Times New Roman" pitchFamily="18" charset="0"/>
              </a:rPr>
              <a:t> </a:t>
            </a:r>
            <a:r>
              <a:rPr lang="ru-RU" dirty="0" err="1">
                <a:ln w="500">
                  <a:solidFill>
                    <a:srgbClr val="FFFF00"/>
                  </a:solidFill>
                </a:ln>
                <a:solidFill>
                  <a:schemeClr val="accent1">
                    <a:lumMod val="50000"/>
                  </a:schemeClr>
                </a:solidFill>
                <a:latin typeface="Times New Roman" pitchFamily="18" charset="0"/>
                <a:cs typeface="Times New Roman" pitchFamily="18" charset="0"/>
              </a:rPr>
              <a:t>ерекшеліктері</a:t>
            </a:r>
            <a:endParaRPr lang="ru-RU" b="1" dirty="0"/>
          </a:p>
        </p:txBody>
      </p:sp>
      <p:sp>
        <p:nvSpPr>
          <p:cNvPr id="3" name="TextBox 2"/>
          <p:cNvSpPr txBox="1"/>
          <p:nvPr/>
        </p:nvSpPr>
        <p:spPr>
          <a:xfrm>
            <a:off x="3635896" y="4797152"/>
            <a:ext cx="3888432" cy="369332"/>
          </a:xfrm>
          <a:prstGeom prst="rect">
            <a:avLst/>
          </a:prstGeom>
          <a:noFill/>
        </p:spPr>
        <p:txBody>
          <a:bodyPr wrap="square" rtlCol="0">
            <a:spAutoFit/>
          </a:bodyPr>
          <a:lstStyle/>
          <a:p>
            <a:r>
              <a:rPr lang="kk-KZ" smtClean="0"/>
              <a:t>Орындаған: Мырзақабыл Мадина</a:t>
            </a:r>
            <a:endParaRPr lang="ru-RU" dirty="0"/>
          </a:p>
        </p:txBody>
      </p:sp>
    </p:spTree>
    <p:extLst>
      <p:ext uri="{BB962C8B-B14F-4D97-AF65-F5344CB8AC3E}">
        <p14:creationId xmlns:p14="http://schemas.microsoft.com/office/powerpoint/2010/main" val="1857870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988840"/>
            <a:ext cx="8748464" cy="2862322"/>
          </a:xfrm>
          <a:prstGeom prst="rect">
            <a:avLst/>
          </a:prstGeom>
          <a:noFill/>
        </p:spPr>
        <p:txBody>
          <a:bodyPr wrap="square" rtlCol="0">
            <a:spAutoFit/>
          </a:bodyPr>
          <a:lstStyle/>
          <a:p>
            <a:r>
              <a:rPr lang="ru-RU" sz="2000" b="1" dirty="0">
                <a:solidFill>
                  <a:srgbClr val="FF0000"/>
                </a:solidFill>
                <a:latin typeface="Times New Roman" pitchFamily="18" charset="0"/>
                <a:cs typeface="Times New Roman" pitchFamily="18" charset="0"/>
              </a:rPr>
              <a:t>3.Математика </a:t>
            </a:r>
            <a:r>
              <a:rPr lang="ru-RU" sz="2000" b="1" dirty="0" err="1">
                <a:solidFill>
                  <a:srgbClr val="FF0000"/>
                </a:solidFill>
                <a:latin typeface="Times New Roman" pitchFamily="18" charset="0"/>
                <a:cs typeface="Times New Roman" pitchFamily="18" charset="0"/>
              </a:rPr>
              <a:t>аймағы</a:t>
            </a:r>
            <a:r>
              <a:rPr lang="ru-RU" sz="2000" b="1" dirty="0">
                <a:solidFill>
                  <a:srgbClr val="FF0000"/>
                </a:solidFill>
                <a:latin typeface="Times New Roman" pitchFamily="18" charset="0"/>
                <a:cs typeface="Times New Roman" pitchFamily="18" charset="0"/>
              </a:rPr>
              <a:t>:</a:t>
            </a:r>
          </a:p>
          <a:p>
            <a:r>
              <a:rPr lang="ru-RU" sz="2000" b="1" dirty="0" err="1">
                <a:solidFill>
                  <a:srgbClr val="002060"/>
                </a:solidFill>
                <a:latin typeface="Times New Roman" pitchFamily="18" charset="0"/>
                <a:cs typeface="Times New Roman" pitchFamily="18" charset="0"/>
              </a:rPr>
              <a:t>Сенсорлық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материалмен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жұмыс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істеп</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логикалық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ойлауды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үйренген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соң</a:t>
            </a:r>
            <a:r>
              <a:rPr lang="ru-RU" sz="2000" b="1" dirty="0">
                <a:solidFill>
                  <a:srgbClr val="002060"/>
                </a:solidFill>
                <a:latin typeface="Times New Roman" pitchFamily="18" charset="0"/>
                <a:cs typeface="Times New Roman" pitchFamily="18" charset="0"/>
              </a:rPr>
              <a:t> бала </a:t>
            </a:r>
            <a:r>
              <a:rPr lang="ru-RU" sz="2000" b="1" dirty="0" err="1">
                <a:solidFill>
                  <a:srgbClr val="002060"/>
                </a:solidFill>
                <a:latin typeface="Times New Roman" pitchFamily="18" charset="0"/>
                <a:cs typeface="Times New Roman" pitchFamily="18" charset="0"/>
              </a:rPr>
              <a:t>еш</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қиындықсыз</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өзіне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таныс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ұғымдарды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математикалық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терминдерге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айналдыра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бастайды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Оның</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үстіне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математиканы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үйрену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табиғи</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жүріп</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отырады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себебі</a:t>
            </a:r>
            <a:r>
              <a:rPr lang="ru-RU" sz="2000" b="1" dirty="0">
                <a:solidFill>
                  <a:srgbClr val="002060"/>
                </a:solidFill>
                <a:latin typeface="Times New Roman" pitchFamily="18" charset="0"/>
                <a:cs typeface="Times New Roman" pitchFamily="18" charset="0"/>
              </a:rPr>
              <a:t> бала </a:t>
            </a:r>
            <a:r>
              <a:rPr lang="ru-RU" sz="2000" b="1" dirty="0" err="1">
                <a:solidFill>
                  <a:srgbClr val="002060"/>
                </a:solidFill>
                <a:latin typeface="Times New Roman" pitchFamily="18" charset="0"/>
                <a:cs typeface="Times New Roman" pitchFamily="18" charset="0"/>
              </a:rPr>
              <a:t>жай</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ғана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математикамен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ұласатын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дайындалған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ортада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өмір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сүреді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Математикалық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дамыту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аймағы</a:t>
            </a:r>
            <a:r>
              <a:rPr lang="ru-RU" sz="2000" b="1" dirty="0">
                <a:solidFill>
                  <a:srgbClr val="002060"/>
                </a:solidFill>
                <a:latin typeface="Times New Roman" pitchFamily="18" charset="0"/>
                <a:cs typeface="Times New Roman" pitchFamily="18" charset="0"/>
              </a:rPr>
              <a:t> бала </a:t>
            </a:r>
            <a:r>
              <a:rPr lang="ru-RU" sz="2000" b="1" dirty="0" err="1">
                <a:solidFill>
                  <a:srgbClr val="002060"/>
                </a:solidFill>
                <a:latin typeface="Times New Roman" pitchFamily="18" charset="0"/>
                <a:cs typeface="Times New Roman" pitchFamily="18" charset="0"/>
              </a:rPr>
              <a:t>санауды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қосу</a:t>
            </a:r>
            <a:r>
              <a:rPr lang="ru-RU" sz="2000" b="1" dirty="0">
                <a:solidFill>
                  <a:srgbClr val="002060"/>
                </a:solidFill>
                <a:latin typeface="Times New Roman" pitchFamily="18" charset="0"/>
                <a:cs typeface="Times New Roman" pitchFamily="18" charset="0"/>
              </a:rPr>
              <a:t> мен </a:t>
            </a:r>
            <a:r>
              <a:rPr lang="ru-RU" sz="2000" b="1" dirty="0" err="1">
                <a:solidFill>
                  <a:srgbClr val="002060"/>
                </a:solidFill>
                <a:latin typeface="Times New Roman" pitchFamily="18" charset="0"/>
                <a:cs typeface="Times New Roman" pitchFamily="18" charset="0"/>
              </a:rPr>
              <a:t>азайтуды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көбейту</a:t>
            </a:r>
            <a:r>
              <a:rPr lang="ru-RU" sz="2000" b="1" dirty="0">
                <a:solidFill>
                  <a:srgbClr val="002060"/>
                </a:solidFill>
                <a:latin typeface="Times New Roman" pitchFamily="18" charset="0"/>
                <a:cs typeface="Times New Roman" pitchFamily="18" charset="0"/>
              </a:rPr>
              <a:t> мен </a:t>
            </a:r>
            <a:r>
              <a:rPr lang="ru-RU" sz="2000" b="1" dirty="0" err="1">
                <a:solidFill>
                  <a:srgbClr val="002060"/>
                </a:solidFill>
                <a:latin typeface="Times New Roman" pitchFamily="18" charset="0"/>
                <a:cs typeface="Times New Roman" pitchFamily="18" charset="0"/>
              </a:rPr>
              <a:t>бөлуді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түбірге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алу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мағыналы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сандармен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жұмыс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істеу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үшін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барлық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керекті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материалдардан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тұрады</a:t>
            </a:r>
            <a:r>
              <a:rPr lang="ru-RU" sz="2000" b="1" dirty="0">
                <a:solidFill>
                  <a:srgbClr val="002060"/>
                </a:solidFill>
                <a:latin typeface="Times New Roman" pitchFamily="18" charset="0"/>
                <a:cs typeface="Times New Roman" pitchFamily="18" charset="0"/>
              </a:rPr>
              <a:t>.</a:t>
            </a:r>
          </a:p>
          <a:p>
            <a:endParaRPr lang="ru-RU" sz="2000" dirty="0"/>
          </a:p>
        </p:txBody>
      </p:sp>
    </p:spTree>
    <p:extLst>
      <p:ext uri="{BB962C8B-B14F-4D97-AF65-F5344CB8AC3E}">
        <p14:creationId xmlns:p14="http://schemas.microsoft.com/office/powerpoint/2010/main" val="502190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988840"/>
            <a:ext cx="7956376" cy="3139321"/>
          </a:xfrm>
          <a:prstGeom prst="rect">
            <a:avLst/>
          </a:prstGeom>
          <a:noFill/>
        </p:spPr>
        <p:txBody>
          <a:bodyPr wrap="square" rtlCol="0">
            <a:spAutoFit/>
          </a:bodyPr>
          <a:lstStyle/>
          <a:p>
            <a:r>
              <a:rPr lang="ru-RU" sz="2000" b="1" dirty="0">
                <a:solidFill>
                  <a:srgbClr val="FF0000"/>
                </a:solidFill>
                <a:latin typeface="Times New Roman" pitchFamily="18" charset="0"/>
                <a:cs typeface="Times New Roman" pitchFamily="18" charset="0"/>
              </a:rPr>
              <a:t>4. </a:t>
            </a:r>
            <a:r>
              <a:rPr lang="ru-RU" sz="2000" b="1" dirty="0" err="1">
                <a:solidFill>
                  <a:srgbClr val="FF0000"/>
                </a:solidFill>
                <a:latin typeface="Times New Roman" pitchFamily="18" charset="0"/>
                <a:cs typeface="Times New Roman" pitchFamily="18" charset="0"/>
              </a:rPr>
              <a:t>Тіл</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аймағы</a:t>
            </a:r>
            <a:r>
              <a:rPr lang="ru-RU" sz="2000" b="1" dirty="0">
                <a:solidFill>
                  <a:srgbClr val="FF0000"/>
                </a:solidFill>
                <a:latin typeface="Times New Roman" pitchFamily="18" charset="0"/>
                <a:cs typeface="Times New Roman" pitchFamily="18" charset="0"/>
              </a:rPr>
              <a:t>:</a:t>
            </a:r>
          </a:p>
          <a:p>
            <a:r>
              <a:rPr lang="ru-RU" sz="2000" b="1" dirty="0" err="1">
                <a:solidFill>
                  <a:srgbClr val="002060"/>
                </a:solidFill>
                <a:latin typeface="Times New Roman" pitchFamily="18" charset="0"/>
                <a:cs typeface="Times New Roman" pitchFamily="18" charset="0"/>
              </a:rPr>
              <a:t>Балаға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тілді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алып</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жүруші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ретінде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тілді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дамытуға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арналған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онсыз</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толыққанды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интеллектуалды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өсу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мүмкін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емес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болғандықтан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тиісті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материалдар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қажет</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Берілген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аймақта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жазуға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моторлық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қимылдық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дайындық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фонетикалық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естудің</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дамуы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жазу</a:t>
            </a:r>
            <a:r>
              <a:rPr lang="ru-RU" sz="2000" b="1" dirty="0">
                <a:solidFill>
                  <a:srgbClr val="002060"/>
                </a:solidFill>
                <a:latin typeface="Times New Roman" pitchFamily="18" charset="0"/>
                <a:cs typeface="Times New Roman" pitchFamily="18" charset="0"/>
              </a:rPr>
              <a:t> мен </a:t>
            </a:r>
            <a:r>
              <a:rPr lang="ru-RU" sz="2000" b="1" dirty="0" err="1">
                <a:solidFill>
                  <a:srgbClr val="002060"/>
                </a:solidFill>
                <a:latin typeface="Times New Roman" pitchFamily="18" charset="0"/>
                <a:cs typeface="Times New Roman" pitchFamily="18" charset="0"/>
              </a:rPr>
              <a:t>оқуға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үйрету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т.б</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қарастырылады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Бұл</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жерде</a:t>
            </a:r>
            <a:r>
              <a:rPr lang="ru-RU" sz="2000" b="1" dirty="0">
                <a:solidFill>
                  <a:srgbClr val="002060"/>
                </a:solidFill>
                <a:latin typeface="Times New Roman" pitchFamily="18" charset="0"/>
                <a:cs typeface="Times New Roman" pitchFamily="18" charset="0"/>
              </a:rPr>
              <a:t> бала </a:t>
            </a:r>
            <a:r>
              <a:rPr lang="ru-RU" sz="2000" b="1" dirty="0" err="1">
                <a:solidFill>
                  <a:srgbClr val="002060"/>
                </a:solidFill>
                <a:latin typeface="Times New Roman" pitchFamily="18" charset="0"/>
                <a:cs typeface="Times New Roman" pitchFamily="18" charset="0"/>
              </a:rPr>
              <a:t>өзінің</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қорын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кеңейтуге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әріптермен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танысуға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саусағымен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қиынырақ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әріптерді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салуға</a:t>
            </a:r>
            <a:r>
              <a:rPr lang="ru-RU" sz="2000" b="1" dirty="0">
                <a:solidFill>
                  <a:srgbClr val="002060"/>
                </a:solidFill>
                <a:latin typeface="Times New Roman" pitchFamily="18" charset="0"/>
                <a:cs typeface="Times New Roman" pitchFamily="18" charset="0"/>
              </a:rPr>
              <a:t>, манна </a:t>
            </a:r>
            <a:r>
              <a:rPr lang="ru-RU" sz="2000" b="1" dirty="0" err="1">
                <a:solidFill>
                  <a:srgbClr val="002060"/>
                </a:solidFill>
                <a:latin typeface="Times New Roman" pitchFamily="18" charset="0"/>
                <a:cs typeface="Times New Roman" pitchFamily="18" charset="0"/>
              </a:rPr>
              <a:t>жармасына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сурет</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салуға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сондай</a:t>
            </a:r>
            <a:r>
              <a:rPr lang="ru-RU" sz="2000" b="1" dirty="0">
                <a:solidFill>
                  <a:srgbClr val="002060"/>
                </a:solidFill>
                <a:latin typeface="Times New Roman" pitchFamily="18" charset="0"/>
                <a:cs typeface="Times New Roman" pitchFamily="18" charset="0"/>
              </a:rPr>
              <a:t> – </a:t>
            </a:r>
            <a:r>
              <a:rPr lang="ru-RU" sz="2000" b="1" dirty="0" err="1">
                <a:solidFill>
                  <a:srgbClr val="002060"/>
                </a:solidFill>
                <a:latin typeface="Times New Roman" pitchFamily="18" charset="0"/>
                <a:cs typeface="Times New Roman" pitchFamily="18" charset="0"/>
              </a:rPr>
              <a:t>ақ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жылжымалы</a:t>
            </a:r>
            <a:r>
              <a:rPr lang="ru-RU" sz="2000" b="1" dirty="0">
                <a:solidFill>
                  <a:srgbClr val="002060"/>
                </a:solidFill>
                <a:latin typeface="Times New Roman" pitchFamily="18" charset="0"/>
                <a:cs typeface="Times New Roman" pitchFamily="18" charset="0"/>
              </a:rPr>
              <a:t> алфавит </a:t>
            </a:r>
            <a:r>
              <a:rPr lang="ru-RU" sz="2000" b="1" dirty="0" err="1">
                <a:solidFill>
                  <a:srgbClr val="002060"/>
                </a:solidFill>
                <a:latin typeface="Times New Roman" pitchFamily="18" charset="0"/>
                <a:cs typeface="Times New Roman" pitchFamily="18" charset="0"/>
              </a:rPr>
              <a:t>арқылы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сөздерді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қоюға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үйрене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ді</a:t>
            </a:r>
            <a:r>
              <a:rPr lang="ru-RU" sz="2000" b="1" dirty="0">
                <a:solidFill>
                  <a:srgbClr val="002060"/>
                </a:solidFill>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635557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988840"/>
            <a:ext cx="8892480" cy="3754874"/>
          </a:xfrm>
          <a:prstGeom prst="rect">
            <a:avLst/>
          </a:prstGeom>
          <a:noFill/>
        </p:spPr>
        <p:txBody>
          <a:bodyPr wrap="square" rtlCol="0">
            <a:spAutoFit/>
          </a:bodyPr>
          <a:lstStyle/>
          <a:p>
            <a:r>
              <a:rPr lang="ru-RU" sz="2000" b="1" dirty="0">
                <a:solidFill>
                  <a:srgbClr val="FF0000"/>
                </a:solidFill>
                <a:latin typeface="Times New Roman" pitchFamily="18" charset="0"/>
                <a:cs typeface="Times New Roman" pitchFamily="18" charset="0"/>
              </a:rPr>
              <a:t>5.Ғарыш </a:t>
            </a:r>
            <a:r>
              <a:rPr lang="ru-RU" sz="2000" b="1" dirty="0" err="1">
                <a:solidFill>
                  <a:srgbClr val="FF0000"/>
                </a:solidFill>
                <a:latin typeface="Times New Roman" pitchFamily="18" charset="0"/>
                <a:cs typeface="Times New Roman" pitchFamily="18" charset="0"/>
              </a:rPr>
              <a:t>аймағы</a:t>
            </a:r>
            <a:r>
              <a:rPr lang="ru-RU" sz="2000" b="1" dirty="0">
                <a:solidFill>
                  <a:srgbClr val="FF0000"/>
                </a:solidFill>
                <a:latin typeface="Times New Roman" pitchFamily="18" charset="0"/>
                <a:cs typeface="Times New Roman" pitchFamily="18" charset="0"/>
              </a:rPr>
              <a:t>:</a:t>
            </a:r>
          </a:p>
          <a:p>
            <a:r>
              <a:rPr lang="ru-RU" sz="2000" b="1" dirty="0" err="1">
                <a:solidFill>
                  <a:srgbClr val="002060"/>
                </a:solidFill>
                <a:latin typeface="Times New Roman" pitchFamily="18" charset="0"/>
                <a:cs typeface="Times New Roman" pitchFamily="18" charset="0"/>
              </a:rPr>
              <a:t>Жұмыс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баланы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қоршаған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ортамен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байланыстырады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Ғарыш</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аймағында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балалар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жер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бедері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жер</a:t>
            </a:r>
            <a:r>
              <a:rPr lang="ru-RU" sz="2000" b="1" dirty="0">
                <a:solidFill>
                  <a:srgbClr val="002060"/>
                </a:solidFill>
                <a:latin typeface="Times New Roman" pitchFamily="18" charset="0"/>
                <a:cs typeface="Times New Roman" pitchFamily="18" charset="0"/>
              </a:rPr>
              <a:t> шары, </a:t>
            </a:r>
            <a:r>
              <a:rPr lang="ru-RU" sz="2000" b="1" dirty="0" err="1">
                <a:solidFill>
                  <a:srgbClr val="002060"/>
                </a:solidFill>
                <a:latin typeface="Times New Roman" pitchFamily="18" charset="0"/>
                <a:cs typeface="Times New Roman" pitchFamily="18" charset="0"/>
              </a:rPr>
              <a:t>әлем</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бойынша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елдерді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олардың</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мәдениеті</a:t>
            </a:r>
            <a:r>
              <a:rPr lang="ru-RU" sz="2000" b="1" dirty="0">
                <a:solidFill>
                  <a:srgbClr val="002060"/>
                </a:solidFill>
                <a:latin typeface="Times New Roman" pitchFamily="18" charset="0"/>
                <a:cs typeface="Times New Roman" pitchFamily="18" charset="0"/>
              </a:rPr>
              <a:t> мен </a:t>
            </a:r>
            <a:r>
              <a:rPr lang="ru-RU" sz="2000" b="1" dirty="0" err="1">
                <a:solidFill>
                  <a:srgbClr val="002060"/>
                </a:solidFill>
                <a:latin typeface="Times New Roman" pitchFamily="18" charset="0"/>
                <a:cs typeface="Times New Roman" pitchFamily="18" charset="0"/>
              </a:rPr>
              <a:t>дәстүрін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өлі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және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тірі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табиғатты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табиғат</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құбылыстарын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жануарлар</a:t>
            </a:r>
            <a:r>
              <a:rPr lang="ru-RU" sz="2000" b="1" dirty="0">
                <a:solidFill>
                  <a:srgbClr val="002060"/>
                </a:solidFill>
                <a:latin typeface="Times New Roman" pitchFamily="18" charset="0"/>
                <a:cs typeface="Times New Roman" pitchFamily="18" charset="0"/>
              </a:rPr>
              <a:t> мен </a:t>
            </a:r>
            <a:r>
              <a:rPr lang="ru-RU" sz="2000" b="1" dirty="0" err="1">
                <a:solidFill>
                  <a:srgbClr val="002060"/>
                </a:solidFill>
                <a:latin typeface="Times New Roman" pitchFamily="18" charset="0"/>
                <a:cs typeface="Times New Roman" pitchFamily="18" charset="0"/>
              </a:rPr>
              <a:t>өсімдіктерді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биологиялық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географиялық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физикалық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химиялық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түсініктерін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толық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алады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Бұл</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аймақта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балалар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тереңдетіле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түсінік</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алады</a:t>
            </a:r>
            <a:r>
              <a:rPr lang="ru-RU" sz="2000" b="1" dirty="0">
                <a:solidFill>
                  <a:srgbClr val="002060"/>
                </a:solidFill>
                <a:latin typeface="Times New Roman" pitchFamily="18" charset="0"/>
                <a:cs typeface="Times New Roman" pitchFamily="18" charset="0"/>
              </a:rPr>
              <a:t>.</a:t>
            </a:r>
          </a:p>
          <a:p>
            <a:r>
              <a:rPr lang="ru-RU" sz="2000" b="1" dirty="0" err="1">
                <a:solidFill>
                  <a:srgbClr val="002060"/>
                </a:solidFill>
                <a:latin typeface="Times New Roman" pitchFamily="18" charset="0"/>
                <a:cs typeface="Times New Roman" pitchFamily="18" charset="0"/>
              </a:rPr>
              <a:t>Балалар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жұмыс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істегісі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келетін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аймақ</a:t>
            </a:r>
            <a:r>
              <a:rPr lang="ru-RU" sz="2000" b="1" dirty="0">
                <a:solidFill>
                  <a:srgbClr val="002060"/>
                </a:solidFill>
                <a:latin typeface="Times New Roman" pitchFamily="18" charset="0"/>
                <a:cs typeface="Times New Roman" pitchFamily="18" charset="0"/>
              </a:rPr>
              <a:t> пен </a:t>
            </a:r>
            <a:r>
              <a:rPr lang="ru-RU" sz="2000" b="1" dirty="0" err="1">
                <a:solidFill>
                  <a:srgbClr val="002060"/>
                </a:solidFill>
                <a:latin typeface="Times New Roman" pitchFamily="18" charset="0"/>
                <a:cs typeface="Times New Roman" pitchFamily="18" charset="0"/>
              </a:rPr>
              <a:t>нақты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Монтессори</a:t>
            </a:r>
            <a:r>
              <a:rPr lang="ru-RU" sz="2000" b="1" dirty="0">
                <a:solidFill>
                  <a:srgbClr val="002060"/>
                </a:solidFill>
                <a:latin typeface="Times New Roman" pitchFamily="18" charset="0"/>
                <a:cs typeface="Times New Roman" pitchFamily="18" charset="0"/>
              </a:rPr>
              <a:t> – </a:t>
            </a:r>
            <a:r>
              <a:rPr lang="ru-RU" sz="2000" b="1" dirty="0" err="1">
                <a:solidFill>
                  <a:srgbClr val="002060"/>
                </a:solidFill>
                <a:latin typeface="Times New Roman" pitchFamily="18" charset="0"/>
                <a:cs typeface="Times New Roman" pitchFamily="18" charset="0"/>
              </a:rPr>
              <a:t>материалды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өзі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таңдайды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Ол</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жалғыз</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өзі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немесе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басқа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баламен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жұмыс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істегісі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келе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ме</a:t>
            </a:r>
            <a:r>
              <a:rPr lang="ru-RU" sz="2000" b="1" dirty="0">
                <a:solidFill>
                  <a:srgbClr val="002060"/>
                </a:solidFill>
                <a:latin typeface="Times New Roman" pitchFamily="18" charset="0"/>
                <a:cs typeface="Times New Roman" pitchFamily="18" charset="0"/>
              </a:rPr>
              <a:t>, оны да </a:t>
            </a:r>
            <a:r>
              <a:rPr lang="ru-RU" sz="2000" b="1" dirty="0" err="1">
                <a:solidFill>
                  <a:srgbClr val="002060"/>
                </a:solidFill>
                <a:latin typeface="Times New Roman" pitchFamily="18" charset="0"/>
                <a:cs typeface="Times New Roman" pitchFamily="18" charset="0"/>
              </a:rPr>
              <a:t>өзі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таңдайды</a:t>
            </a:r>
            <a:r>
              <a:rPr lang="ru-RU" sz="2000" b="1" dirty="0">
                <a:solidFill>
                  <a:srgbClr val="002060"/>
                </a:solidFill>
                <a:latin typeface="Times New Roman" pitchFamily="18" charset="0"/>
                <a:cs typeface="Times New Roman" pitchFamily="18" charset="0"/>
              </a:rPr>
              <a:t>. Бала </a:t>
            </a:r>
            <a:r>
              <a:rPr lang="ru-RU" sz="2000" b="1" dirty="0" err="1">
                <a:solidFill>
                  <a:srgbClr val="002060"/>
                </a:solidFill>
                <a:latin typeface="Times New Roman" pitchFamily="18" charset="0"/>
                <a:cs typeface="Times New Roman" pitchFamily="18" charset="0"/>
              </a:rPr>
              <a:t>өзінің</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қарқынында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жұмыс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істейді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Монтессори</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баланың</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шынайы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заттармен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айналысуын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жұмыс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деп</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атайды</a:t>
            </a:r>
            <a:r>
              <a:rPr lang="ru-RU" sz="2000" b="1" dirty="0">
                <a:solidFill>
                  <a:srgbClr val="002060"/>
                </a:solidFill>
                <a:latin typeface="Times New Roman" pitchFamily="18" charset="0"/>
                <a:cs typeface="Times New Roman" pitchFamily="18" charset="0"/>
              </a:rPr>
              <a:t>, ал </a:t>
            </a:r>
            <a:r>
              <a:rPr lang="ru-RU" sz="2000" b="1" dirty="0" err="1">
                <a:solidFill>
                  <a:srgbClr val="002060"/>
                </a:solidFill>
                <a:latin typeface="Times New Roman" pitchFamily="18" charset="0"/>
                <a:cs typeface="Times New Roman" pitchFamily="18" charset="0"/>
              </a:rPr>
              <a:t>біз</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ойын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деп</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санағанға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үйреніп</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қалғанбыз</a:t>
            </a:r>
            <a:r>
              <a:rPr lang="ru-RU" sz="2000" b="1" dirty="0">
                <a:solidFill>
                  <a:srgbClr val="002060"/>
                </a:solidFill>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942302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916832"/>
            <a:ext cx="9144000" cy="3477875"/>
          </a:xfrm>
          <a:prstGeom prst="rect">
            <a:avLst/>
          </a:prstGeom>
          <a:noFill/>
        </p:spPr>
        <p:txBody>
          <a:bodyPr wrap="square" rtlCol="0">
            <a:spAutoFit/>
          </a:bodyPr>
          <a:lstStyle/>
          <a:p>
            <a:r>
              <a:rPr lang="ru-RU" sz="2000" b="1" dirty="0" err="1">
                <a:solidFill>
                  <a:srgbClr val="FF0000"/>
                </a:solidFill>
                <a:latin typeface="Times New Roman" pitchFamily="18" charset="0"/>
                <a:cs typeface="Times New Roman" pitchFamily="18" charset="0"/>
              </a:rPr>
              <a:t>Монтессори</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сатылары</a:t>
            </a:r>
            <a:r>
              <a:rPr lang="ru-RU" sz="2000" b="1" dirty="0">
                <a:solidFill>
                  <a:srgbClr val="FF0000"/>
                </a:solidFill>
                <a:latin typeface="Times New Roman" pitchFamily="18" charset="0"/>
                <a:cs typeface="Times New Roman" pitchFamily="18" charset="0"/>
              </a:rPr>
              <a:t>:</a:t>
            </a:r>
            <a:r>
              <a:rPr lang="ru-RU" sz="2000" b="1" dirty="0">
                <a:solidFill>
                  <a:srgbClr val="002060"/>
                </a:solidFill>
                <a:latin typeface="Times New Roman" pitchFamily="18" charset="0"/>
                <a:cs typeface="Times New Roman" pitchFamily="18" charset="0"/>
              </a:rPr>
              <a:t/>
            </a:r>
            <a:br>
              <a:rPr lang="ru-RU" sz="2000" b="1" dirty="0">
                <a:solidFill>
                  <a:srgbClr val="002060"/>
                </a:solidFill>
                <a:latin typeface="Times New Roman" pitchFamily="18" charset="0"/>
                <a:cs typeface="Times New Roman" pitchFamily="18" charset="0"/>
              </a:rPr>
            </a:br>
            <a:r>
              <a:rPr lang="ru-RU" sz="2000" b="1" dirty="0" err="1">
                <a:solidFill>
                  <a:srgbClr val="002060"/>
                </a:solidFill>
                <a:latin typeface="Times New Roman" pitchFamily="18" charset="0"/>
                <a:cs typeface="Times New Roman" pitchFamily="18" charset="0"/>
              </a:rPr>
              <a:t>Монтессори</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әдісінде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үш</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сатылы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оқыту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түсінігі</a:t>
            </a:r>
            <a:r>
              <a:rPr lang="ru-RU" sz="2000" b="1" dirty="0">
                <a:solidFill>
                  <a:srgbClr val="002060"/>
                </a:solidFill>
                <a:latin typeface="Times New Roman" pitchFamily="18" charset="0"/>
                <a:cs typeface="Times New Roman" pitchFamily="18" charset="0"/>
              </a:rPr>
              <a:t> бар. </a:t>
            </a:r>
            <a:r>
              <a:rPr lang="ru-RU" sz="2000" b="1" dirty="0" err="1">
                <a:solidFill>
                  <a:srgbClr val="002060"/>
                </a:solidFill>
                <a:latin typeface="Times New Roman" pitchFamily="18" charset="0"/>
                <a:cs typeface="Times New Roman" pitchFamily="18" charset="0"/>
              </a:rPr>
              <a:t>Балалардың</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жаңа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білім</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алып</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сөздік</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қорын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толтыру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үшін</a:t>
            </a:r>
            <a:r>
              <a:rPr lang="ru-RU" sz="2000" b="1" dirty="0">
                <a:solidFill>
                  <a:srgbClr val="002060"/>
                </a:solidFill>
                <a:latin typeface="Times New Roman" pitchFamily="18" charset="0"/>
                <a:cs typeface="Times New Roman" pitchFamily="18" charset="0"/>
              </a:rPr>
              <a:t> осы </a:t>
            </a:r>
            <a:r>
              <a:rPr lang="ru-RU" sz="2000" b="1" dirty="0" err="1">
                <a:solidFill>
                  <a:srgbClr val="002060"/>
                </a:solidFill>
                <a:latin typeface="Times New Roman" pitchFamily="18" charset="0"/>
                <a:cs typeface="Times New Roman" pitchFamily="18" charset="0"/>
              </a:rPr>
              <a:t>әдіс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сабақта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қолданылады</a:t>
            </a:r>
            <a:r>
              <a:rPr lang="ru-RU" sz="2000" b="1" dirty="0">
                <a:solidFill>
                  <a:srgbClr val="002060"/>
                </a:solidFill>
                <a:latin typeface="Times New Roman" pitchFamily="18" charset="0"/>
                <a:cs typeface="Times New Roman" pitchFamily="18" charset="0"/>
              </a:rPr>
              <a:t>.</a:t>
            </a:r>
            <a:br>
              <a:rPr lang="ru-RU" sz="2000" b="1" dirty="0">
                <a:solidFill>
                  <a:srgbClr val="002060"/>
                </a:solidFill>
                <a:latin typeface="Times New Roman" pitchFamily="18" charset="0"/>
                <a:cs typeface="Times New Roman" pitchFamily="18" charset="0"/>
              </a:rPr>
            </a:br>
            <a:r>
              <a:rPr lang="en-US" sz="2000" b="1" dirty="0">
                <a:solidFill>
                  <a:srgbClr val="FF0000"/>
                </a:solidFill>
                <a:latin typeface="Times New Roman" pitchFamily="18" charset="0"/>
                <a:cs typeface="Times New Roman" pitchFamily="18" charset="0"/>
              </a:rPr>
              <a:t>I-c</a:t>
            </a:r>
            <a:r>
              <a:rPr lang="ru-RU" sz="2000" b="1" dirty="0" err="1">
                <a:solidFill>
                  <a:srgbClr val="FF0000"/>
                </a:solidFill>
                <a:latin typeface="Times New Roman" pitchFamily="18" charset="0"/>
                <a:cs typeface="Times New Roman" pitchFamily="18" charset="0"/>
              </a:rPr>
              <a:t>аты</a:t>
            </a:r>
            <a:r>
              <a:rPr lang="ru-RU" sz="2000" b="1" dirty="0">
                <a:solidFill>
                  <a:srgbClr val="FF000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білім</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алу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сатысы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Бұл</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жерде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балаға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жаңадан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білім</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беріледі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Тәрбиеші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балаға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белгілі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бір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заттың</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түсі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қасиеті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туралы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түсініктер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береді</a:t>
            </a:r>
            <a:r>
              <a:rPr lang="ru-RU" sz="2000" b="1" dirty="0">
                <a:solidFill>
                  <a:srgbClr val="002060"/>
                </a:solidFill>
                <a:latin typeface="Times New Roman" pitchFamily="18" charset="0"/>
                <a:cs typeface="Times New Roman" pitchFamily="18" charset="0"/>
              </a:rPr>
              <a:t>.</a:t>
            </a:r>
            <a:br>
              <a:rPr lang="ru-RU" sz="2000" b="1" dirty="0">
                <a:solidFill>
                  <a:srgbClr val="002060"/>
                </a:solidFill>
                <a:latin typeface="Times New Roman" pitchFamily="18" charset="0"/>
                <a:cs typeface="Times New Roman" pitchFamily="18" charset="0"/>
              </a:rPr>
            </a:br>
            <a:r>
              <a:rPr lang="en-US" sz="2000" b="1" dirty="0">
                <a:solidFill>
                  <a:srgbClr val="FF0000"/>
                </a:solidFill>
                <a:latin typeface="Times New Roman" pitchFamily="18" charset="0"/>
                <a:cs typeface="Times New Roman" pitchFamily="18" charset="0"/>
              </a:rPr>
              <a:t>II-c</a:t>
            </a:r>
            <a:r>
              <a:rPr lang="ru-RU" sz="2000" b="1" dirty="0" err="1">
                <a:solidFill>
                  <a:srgbClr val="FF0000"/>
                </a:solidFill>
                <a:latin typeface="Times New Roman" pitchFamily="18" charset="0"/>
                <a:cs typeface="Times New Roman" pitchFamily="18" charset="0"/>
              </a:rPr>
              <a:t>аты</a:t>
            </a:r>
            <a:r>
              <a:rPr lang="ru-RU" sz="2000" b="1" dirty="0">
                <a:solidFill>
                  <a:srgbClr val="FF000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практикалық</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білім</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алу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сатысы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Бұл</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кезде</a:t>
            </a:r>
            <a:r>
              <a:rPr lang="ru-RU" sz="2000" b="1" dirty="0">
                <a:solidFill>
                  <a:srgbClr val="002060"/>
                </a:solidFill>
                <a:latin typeface="Times New Roman" pitchFamily="18" charset="0"/>
                <a:cs typeface="Times New Roman" pitchFamily="18" charset="0"/>
              </a:rPr>
              <a:t> бала </a:t>
            </a:r>
            <a:r>
              <a:rPr lang="ru-RU" sz="2000" b="1" dirty="0" err="1">
                <a:solidFill>
                  <a:srgbClr val="002060"/>
                </a:solidFill>
                <a:latin typeface="Times New Roman" pitchFamily="18" charset="0"/>
                <a:cs typeface="Times New Roman" pitchFamily="18" charset="0"/>
              </a:rPr>
              <a:t>іс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жүзінде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білім</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алады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Тәжірибе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арқылы</a:t>
            </a:r>
            <a:r>
              <a:rPr lang="ru-RU" sz="2000" b="1" dirty="0">
                <a:solidFill>
                  <a:srgbClr val="002060"/>
                </a:solidFill>
                <a:latin typeface="Times New Roman" pitchFamily="18" charset="0"/>
                <a:cs typeface="Times New Roman" pitchFamily="18" charset="0"/>
              </a:rPr>
              <a:t>  </a:t>
            </a:r>
            <a:r>
              <a:rPr lang="en-US" sz="2000" b="1" dirty="0">
                <a:solidFill>
                  <a:srgbClr val="002060"/>
                </a:solidFill>
                <a:latin typeface="Times New Roman" pitchFamily="18" charset="0"/>
                <a:cs typeface="Times New Roman" pitchFamily="18" charset="0"/>
              </a:rPr>
              <a:t>I-</a:t>
            </a:r>
            <a:r>
              <a:rPr lang="ru-RU" sz="2000" b="1" dirty="0" err="1">
                <a:solidFill>
                  <a:srgbClr val="002060"/>
                </a:solidFill>
                <a:latin typeface="Times New Roman" pitchFamily="18" charset="0"/>
                <a:cs typeface="Times New Roman" pitchFamily="18" charset="0"/>
              </a:rPr>
              <a:t>сатыда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алған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білімдерін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пысықтайды</a:t>
            </a:r>
            <a:r>
              <a:rPr lang="ru-RU" sz="2000" b="1" dirty="0">
                <a:solidFill>
                  <a:srgbClr val="002060"/>
                </a:solidFill>
                <a:latin typeface="Times New Roman" pitchFamily="18" charset="0"/>
                <a:cs typeface="Times New Roman" pitchFamily="18" charset="0"/>
              </a:rPr>
              <a:t>.</a:t>
            </a:r>
            <a:br>
              <a:rPr lang="ru-RU" sz="2000" b="1" dirty="0">
                <a:solidFill>
                  <a:srgbClr val="002060"/>
                </a:solidFill>
                <a:latin typeface="Times New Roman" pitchFamily="18" charset="0"/>
                <a:cs typeface="Times New Roman" pitchFamily="18" charset="0"/>
              </a:rPr>
            </a:br>
            <a:r>
              <a:rPr lang="en-US" sz="2000" b="1" dirty="0">
                <a:solidFill>
                  <a:srgbClr val="FF0000"/>
                </a:solidFill>
                <a:latin typeface="Times New Roman" pitchFamily="18" charset="0"/>
                <a:cs typeface="Times New Roman" pitchFamily="18" charset="0"/>
              </a:rPr>
              <a:t>III-c</a:t>
            </a:r>
            <a:r>
              <a:rPr lang="ru-RU" sz="2000" b="1" dirty="0" err="1">
                <a:solidFill>
                  <a:srgbClr val="FF0000"/>
                </a:solidFill>
                <a:latin typeface="Times New Roman" pitchFamily="18" charset="0"/>
                <a:cs typeface="Times New Roman" pitchFamily="18" charset="0"/>
              </a:rPr>
              <a:t>аты</a:t>
            </a:r>
            <a:r>
              <a:rPr lang="ru-RU" sz="2000" b="1" dirty="0">
                <a:solidFill>
                  <a:srgbClr val="FF000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тексеру</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сатысы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Бұл</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сатыда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жаңа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сөздер</a:t>
            </a:r>
            <a:r>
              <a:rPr lang="ru-RU" sz="2000" b="1" dirty="0">
                <a:solidFill>
                  <a:srgbClr val="002060"/>
                </a:solidFill>
                <a:latin typeface="Times New Roman" pitchFamily="18" charset="0"/>
                <a:cs typeface="Times New Roman" pitchFamily="18" charset="0"/>
              </a:rPr>
              <a:t> бел</a:t>
            </a:r>
            <a:r>
              <a:rPr lang="en-US" sz="2000" b="1" dirty="0">
                <a:solidFill>
                  <a:srgbClr val="002060"/>
                </a:solidFill>
                <a:latin typeface="Times New Roman" pitchFamily="18" charset="0"/>
                <a:cs typeface="Times New Roman" pitchFamily="18" charset="0"/>
              </a:rPr>
              <a:t>c</a:t>
            </a:r>
            <a:r>
              <a:rPr lang="ru-RU" sz="2000" b="1" dirty="0" err="1">
                <a:solidFill>
                  <a:srgbClr val="002060"/>
                </a:solidFill>
                <a:latin typeface="Times New Roman" pitchFamily="18" charset="0"/>
                <a:cs typeface="Times New Roman" pitchFamily="18" charset="0"/>
              </a:rPr>
              <a:t>енді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емес</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сөздік</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қордан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белсенді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сөздік</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қорға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айналады</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Ескеретін</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бір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нәрсе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тәрбиеші</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баланың</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біліміне</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сенімсіз</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болса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онда</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бұл</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сынақтар</a:t>
            </a:r>
            <a:r>
              <a:rPr lang="ru-RU" sz="2000" b="1" dirty="0">
                <a:solidFill>
                  <a:srgbClr val="002060"/>
                </a:solidFill>
                <a:latin typeface="Times New Roman" pitchFamily="18" charset="0"/>
                <a:cs typeface="Times New Roman" pitchFamily="18" charset="0"/>
              </a:rPr>
              <a:t> </a:t>
            </a:r>
            <a:r>
              <a:rPr lang="ru-RU" sz="2000" b="1" dirty="0" err="1">
                <a:solidFill>
                  <a:srgbClr val="002060"/>
                </a:solidFill>
                <a:latin typeface="Times New Roman" pitchFamily="18" charset="0"/>
                <a:cs typeface="Times New Roman" pitchFamily="18" charset="0"/>
              </a:rPr>
              <a:t>жүргізілмейді</a:t>
            </a:r>
            <a:r>
              <a:rPr lang="ru-RU" sz="2000" b="1" dirty="0"/>
              <a:t/>
            </a:r>
            <a:br>
              <a:rPr lang="ru-RU" sz="2000" b="1" dirty="0"/>
            </a:br>
            <a:endParaRPr lang="ru-RU" sz="2000" b="1" dirty="0"/>
          </a:p>
        </p:txBody>
      </p:sp>
    </p:spTree>
    <p:extLst>
      <p:ext uri="{BB962C8B-B14F-4D97-AF65-F5344CB8AC3E}">
        <p14:creationId xmlns:p14="http://schemas.microsoft.com/office/powerpoint/2010/main" val="326732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988840"/>
            <a:ext cx="8712968" cy="2308324"/>
          </a:xfrm>
          <a:prstGeom prst="rect">
            <a:avLst/>
          </a:prstGeom>
          <a:noFill/>
        </p:spPr>
        <p:txBody>
          <a:bodyPr wrap="square" rtlCol="0">
            <a:spAutoFit/>
          </a:bodyPr>
          <a:lstStyle/>
          <a:p>
            <a:r>
              <a:rPr lang="ru-RU" b="1" dirty="0"/>
              <a:t> </a:t>
            </a:r>
            <a:r>
              <a:rPr lang="ru-RU" sz="2400" b="1" dirty="0" err="1">
                <a:solidFill>
                  <a:srgbClr val="FF0000"/>
                </a:solidFill>
                <a:latin typeface="Times New Roman" pitchFamily="18" charset="0"/>
                <a:cs typeface="Times New Roman" pitchFamily="18" charset="0"/>
              </a:rPr>
              <a:t>Монтессори</a:t>
            </a:r>
            <a:r>
              <a:rPr lang="ru-RU" sz="2400" b="1" dirty="0">
                <a:solidFill>
                  <a:srgbClr val="FF0000"/>
                </a:solidFill>
                <a:latin typeface="Times New Roman" pitchFamily="18" charset="0"/>
                <a:cs typeface="Times New Roman" pitchFamily="18" charset="0"/>
              </a:rPr>
              <a:t> </a:t>
            </a:r>
            <a:r>
              <a:rPr lang="ru-RU" sz="2400" b="1" dirty="0" err="1">
                <a:solidFill>
                  <a:srgbClr val="FF0000"/>
                </a:solidFill>
                <a:latin typeface="Times New Roman" pitchFamily="18" charset="0"/>
                <a:cs typeface="Times New Roman" pitchFamily="18" charset="0"/>
              </a:rPr>
              <a:t>тобындағы</a:t>
            </a:r>
            <a:r>
              <a:rPr lang="ru-RU" sz="2400" b="1" dirty="0">
                <a:solidFill>
                  <a:srgbClr val="FF0000"/>
                </a:solidFill>
                <a:latin typeface="Times New Roman" pitchFamily="18" charset="0"/>
                <a:cs typeface="Times New Roman" pitchFamily="18" charset="0"/>
              </a:rPr>
              <a:t> </a:t>
            </a:r>
            <a:r>
              <a:rPr lang="ru-RU" sz="2400" b="1" dirty="0" err="1">
                <a:solidFill>
                  <a:srgbClr val="FF0000"/>
                </a:solidFill>
                <a:latin typeface="Times New Roman" pitchFamily="18" charset="0"/>
                <a:cs typeface="Times New Roman" pitchFamily="18" charset="0"/>
              </a:rPr>
              <a:t>шеңбер</a:t>
            </a:r>
            <a:endParaRPr lang="ru-RU" sz="2400" b="1" dirty="0">
              <a:solidFill>
                <a:srgbClr val="002060"/>
              </a:solidFill>
              <a:latin typeface="Times New Roman" pitchFamily="18" charset="0"/>
              <a:cs typeface="Times New Roman" pitchFamily="18" charset="0"/>
            </a:endParaRPr>
          </a:p>
          <a:p>
            <a:r>
              <a:rPr lang="ru-RU" sz="2400" b="1" dirty="0" err="1">
                <a:solidFill>
                  <a:srgbClr val="002060"/>
                </a:solidFill>
                <a:latin typeface="Times New Roman" pitchFamily="18" charset="0"/>
                <a:cs typeface="Times New Roman" pitchFamily="18" charset="0"/>
              </a:rPr>
              <a:t>Монтессори</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педагогикасының</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ең</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бір</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қажетті</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бөлшегінің</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бірі</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шеңбер</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болып</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табылады</a:t>
            </a:r>
            <a:r>
              <a:rPr lang="ru-RU" sz="2400" b="1" dirty="0">
                <a:solidFill>
                  <a:srgbClr val="002060"/>
                </a:solidFill>
                <a:latin typeface="Times New Roman" pitchFamily="18" charset="0"/>
                <a:cs typeface="Times New Roman" pitchFamily="18" charset="0"/>
              </a:rPr>
              <a:t>.   3 </a:t>
            </a:r>
            <a:r>
              <a:rPr lang="ru-RU" sz="2400" b="1" dirty="0" err="1">
                <a:solidFill>
                  <a:srgbClr val="002060"/>
                </a:solidFill>
                <a:latin typeface="Times New Roman" pitchFamily="18" charset="0"/>
                <a:cs typeface="Times New Roman" pitchFamily="18" charset="0"/>
              </a:rPr>
              <a:t>жастан</a:t>
            </a:r>
            <a:r>
              <a:rPr lang="ru-RU" sz="2400" b="1" dirty="0">
                <a:solidFill>
                  <a:srgbClr val="002060"/>
                </a:solidFill>
                <a:latin typeface="Times New Roman" pitchFamily="18" charset="0"/>
                <a:cs typeface="Times New Roman" pitchFamily="18" charset="0"/>
              </a:rPr>
              <a:t> 6жасқа </a:t>
            </a:r>
            <a:r>
              <a:rPr lang="ru-RU" sz="2400" b="1" dirty="0" err="1">
                <a:solidFill>
                  <a:srgbClr val="002060"/>
                </a:solidFill>
                <a:latin typeface="Times New Roman" pitchFamily="18" charset="0"/>
                <a:cs typeface="Times New Roman" pitchFamily="18" charset="0"/>
              </a:rPr>
              <a:t>дейінгі</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топтағы</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шеңбер</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барысында</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балалар</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көптеген</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жаңа</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ұғымдармен</a:t>
            </a:r>
            <a:r>
              <a:rPr lang="ru-RU" sz="2400" b="1" dirty="0">
                <a:solidFill>
                  <a:srgbClr val="002060"/>
                </a:solidFill>
                <a:latin typeface="Times New Roman" pitchFamily="18" charset="0"/>
                <a:cs typeface="Times New Roman" pitchFamily="18" charset="0"/>
              </a:rPr>
              <a:t> </a:t>
            </a:r>
            <a:r>
              <a:rPr lang="ru-RU" sz="2400" b="1" dirty="0" err="1">
                <a:solidFill>
                  <a:srgbClr val="002060"/>
                </a:solidFill>
                <a:latin typeface="Times New Roman" pitchFamily="18" charset="0"/>
                <a:cs typeface="Times New Roman" pitchFamily="18" charset="0"/>
              </a:rPr>
              <a:t>танысады</a:t>
            </a:r>
            <a:r>
              <a:rPr lang="ru-RU" sz="2400" b="1" dirty="0">
                <a:solidFill>
                  <a:srgbClr val="002060"/>
                </a:solidFill>
                <a:latin typeface="Times New Roman" pitchFamily="18" charset="0"/>
                <a:cs typeface="Times New Roman" pitchFamily="18" charset="0"/>
              </a:rPr>
              <a:t>.</a:t>
            </a:r>
          </a:p>
          <a:p>
            <a:endParaRPr lang="ru-RU" sz="2400" dirty="0"/>
          </a:p>
        </p:txBody>
      </p:sp>
    </p:spTree>
    <p:extLst>
      <p:ext uri="{BB962C8B-B14F-4D97-AF65-F5344CB8AC3E}">
        <p14:creationId xmlns:p14="http://schemas.microsoft.com/office/powerpoint/2010/main" val="1624850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ru-RU" dirty="0" err="1" smtClean="0"/>
              <a:t>Жоспар</a:t>
            </a:r>
            <a:r>
              <a:rPr lang="ru-RU" dirty="0" smtClean="0"/>
              <a:t>:</a:t>
            </a:r>
            <a:endParaRPr lang="ru-RU" dirty="0"/>
          </a:p>
        </p:txBody>
      </p:sp>
      <p:sp>
        <p:nvSpPr>
          <p:cNvPr id="24" name="Line 253"/>
          <p:cNvSpPr>
            <a:spLocks noChangeShapeType="1"/>
          </p:cNvSpPr>
          <p:nvPr/>
        </p:nvSpPr>
        <p:spPr bwMode="gray">
          <a:xfrm>
            <a:off x="2661111" y="5061913"/>
            <a:ext cx="4800600" cy="0"/>
          </a:xfrm>
          <a:prstGeom prst="line">
            <a:avLst/>
          </a:prstGeom>
          <a:noFill/>
          <a:ln w="25400">
            <a:solidFill>
              <a:schemeClr val="tx2"/>
            </a:solidFill>
            <a:prstDash val="sysDot"/>
            <a:round/>
            <a:headEnd/>
            <a:tailEnd type="oval" w="med" len="med"/>
          </a:ln>
          <a:effectLst/>
        </p:spPr>
        <p:txBody>
          <a:bodyPr wrap="none" anchor="ctr"/>
          <a:lstStyle/>
          <a:p>
            <a:endParaRPr lang="ru-RU"/>
          </a:p>
        </p:txBody>
      </p:sp>
      <p:sp>
        <p:nvSpPr>
          <p:cNvPr id="25" name="Rectangle 254"/>
          <p:cNvSpPr>
            <a:spLocks noChangeArrowheads="1"/>
          </p:cNvSpPr>
          <p:nvPr/>
        </p:nvSpPr>
        <p:spPr bwMode="gray">
          <a:xfrm rot="3419336">
            <a:off x="2376948" y="4485651"/>
            <a:ext cx="479425" cy="520700"/>
          </a:xfrm>
          <a:prstGeom prst="rect">
            <a:avLst/>
          </a:prstGeom>
          <a:gradFill rotWithShape="1">
            <a:gsLst>
              <a:gs pos="0">
                <a:schemeClr val="folHlink"/>
              </a:gs>
              <a:gs pos="100000">
                <a:schemeClr val="fo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folHlink"/>
            </a:extrusionClr>
          </a:sp3d>
        </p:spPr>
        <p:txBody>
          <a:bodyPr wrap="none" anchor="ctr">
            <a:flatTx/>
          </a:bodyPr>
          <a:lstStyle/>
          <a:p>
            <a:endParaRPr lang="ru-RU"/>
          </a:p>
        </p:txBody>
      </p:sp>
      <p:sp>
        <p:nvSpPr>
          <p:cNvPr id="26" name="Text Box 255"/>
          <p:cNvSpPr txBox="1">
            <a:spLocks noChangeArrowheads="1"/>
          </p:cNvSpPr>
          <p:nvPr/>
        </p:nvSpPr>
        <p:spPr bwMode="gray">
          <a:xfrm>
            <a:off x="2432511" y="4528513"/>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4</a:t>
            </a:r>
          </a:p>
        </p:txBody>
      </p:sp>
      <p:sp>
        <p:nvSpPr>
          <p:cNvPr id="27" name="Line 256"/>
          <p:cNvSpPr>
            <a:spLocks noChangeShapeType="1"/>
          </p:cNvSpPr>
          <p:nvPr/>
        </p:nvSpPr>
        <p:spPr bwMode="gray">
          <a:xfrm>
            <a:off x="2661111" y="2547313"/>
            <a:ext cx="4800600" cy="0"/>
          </a:xfrm>
          <a:prstGeom prst="line">
            <a:avLst/>
          </a:prstGeom>
          <a:noFill/>
          <a:ln w="25400">
            <a:solidFill>
              <a:schemeClr val="tx2"/>
            </a:solidFill>
            <a:prstDash val="sysDot"/>
            <a:round/>
            <a:headEnd/>
            <a:tailEnd type="oval" w="med" len="med"/>
          </a:ln>
          <a:effectLst/>
        </p:spPr>
        <p:txBody>
          <a:bodyPr wrap="none" anchor="ctr"/>
          <a:lstStyle/>
          <a:p>
            <a:endParaRPr lang="ru-RU"/>
          </a:p>
        </p:txBody>
      </p:sp>
      <p:sp>
        <p:nvSpPr>
          <p:cNvPr id="28" name="Rectangle 257"/>
          <p:cNvSpPr>
            <a:spLocks noChangeArrowheads="1"/>
          </p:cNvSpPr>
          <p:nvPr/>
        </p:nvSpPr>
        <p:spPr bwMode="gray">
          <a:xfrm rot="3419336">
            <a:off x="2376948" y="1971051"/>
            <a:ext cx="479425" cy="520700"/>
          </a:xfrm>
          <a:prstGeom prst="rect">
            <a:avLst/>
          </a:prstGeom>
          <a:gradFill rotWithShape="1">
            <a:gsLst>
              <a:gs pos="0">
                <a:schemeClr val="accent1"/>
              </a:gs>
              <a:gs pos="100000">
                <a:schemeClr val="accent1">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1"/>
            </a:extrusionClr>
          </a:sp3d>
        </p:spPr>
        <p:txBody>
          <a:bodyPr wrap="none" anchor="ctr">
            <a:flatTx/>
          </a:bodyPr>
          <a:lstStyle/>
          <a:p>
            <a:endParaRPr lang="ru-RU"/>
          </a:p>
        </p:txBody>
      </p:sp>
      <p:sp>
        <p:nvSpPr>
          <p:cNvPr id="29" name="Text Box 258"/>
          <p:cNvSpPr txBox="1">
            <a:spLocks noChangeArrowheads="1"/>
          </p:cNvSpPr>
          <p:nvPr/>
        </p:nvSpPr>
        <p:spPr bwMode="gray">
          <a:xfrm>
            <a:off x="2951290" y="2058363"/>
            <a:ext cx="5869181" cy="830997"/>
          </a:xfrm>
          <a:prstGeom prst="rect">
            <a:avLst/>
          </a:prstGeom>
          <a:noFill/>
          <a:ln w="9525" algn="ctr">
            <a:noFill/>
            <a:miter lim="800000"/>
            <a:headEnd/>
            <a:tailEnd/>
          </a:ln>
          <a:effectLst/>
        </p:spPr>
        <p:txBody>
          <a:bodyPr wrap="square">
            <a:spAutoFit/>
          </a:bodyPr>
          <a:lstStyle/>
          <a:p>
            <a:pPr eaLnBrk="0" hangingPunct="0"/>
            <a:r>
              <a:rPr lang="ru-RU" sz="2400" dirty="0" smtClean="0">
                <a:ln w="500">
                  <a:solidFill>
                    <a:schemeClr val="tx2">
                      <a:lumMod val="75000"/>
                    </a:schemeClr>
                  </a:solidFill>
                </a:ln>
                <a:solidFill>
                  <a:srgbClr val="002060"/>
                </a:solidFill>
                <a:latin typeface="Times New Roman" pitchFamily="18" charset="0"/>
                <a:cs typeface="Times New Roman" pitchFamily="18" charset="0"/>
              </a:rPr>
              <a:t> </a:t>
            </a:r>
            <a:r>
              <a:rPr lang="ru-RU" sz="2400" dirty="0" err="1" smtClean="0">
                <a:ln w="500">
                  <a:solidFill>
                    <a:schemeClr val="tx2">
                      <a:lumMod val="75000"/>
                    </a:schemeClr>
                  </a:solidFill>
                </a:ln>
                <a:solidFill>
                  <a:srgbClr val="002060"/>
                </a:solidFill>
                <a:latin typeface="Times New Roman" pitchFamily="18" charset="0"/>
                <a:cs typeface="Times New Roman" pitchFamily="18" charset="0"/>
              </a:rPr>
              <a:t>М.Монтессоридің</a:t>
            </a:r>
            <a:r>
              <a:rPr lang="ru-RU" sz="2400" dirty="0" smtClean="0">
                <a:ln w="500">
                  <a:solidFill>
                    <a:schemeClr val="tx2">
                      <a:lumMod val="75000"/>
                    </a:schemeClr>
                  </a:solidFill>
                </a:ln>
                <a:solidFill>
                  <a:srgbClr val="002060"/>
                </a:solidFill>
                <a:latin typeface="Times New Roman" pitchFamily="18" charset="0"/>
                <a:cs typeface="Times New Roman" pitchFamily="18" charset="0"/>
              </a:rPr>
              <a:t> </a:t>
            </a:r>
            <a:r>
              <a:rPr lang="ru-RU" sz="2400" dirty="0" err="1" smtClean="0">
                <a:ln w="500">
                  <a:solidFill>
                    <a:schemeClr val="tx2">
                      <a:lumMod val="75000"/>
                    </a:schemeClr>
                  </a:solidFill>
                </a:ln>
                <a:solidFill>
                  <a:srgbClr val="002060"/>
                </a:solidFill>
                <a:latin typeface="Times New Roman" pitchFamily="18" charset="0"/>
                <a:cs typeface="Times New Roman" pitchFamily="18" charset="0"/>
              </a:rPr>
              <a:t>педагогикалы</a:t>
            </a:r>
            <a:r>
              <a:rPr lang="kk-KZ" sz="2400" dirty="0" smtClean="0">
                <a:ln w="500">
                  <a:solidFill>
                    <a:schemeClr val="tx2">
                      <a:lumMod val="75000"/>
                    </a:schemeClr>
                  </a:solidFill>
                </a:ln>
                <a:solidFill>
                  <a:srgbClr val="002060"/>
                </a:solidFill>
                <a:latin typeface="Times New Roman" pitchFamily="18" charset="0"/>
                <a:cs typeface="Times New Roman" pitchFamily="18" charset="0"/>
              </a:rPr>
              <a:t>қ жүйесі</a:t>
            </a:r>
            <a:r>
              <a:rPr lang="ru-RU" sz="2400" dirty="0">
                <a:ln w="500">
                  <a:solidFill>
                    <a:schemeClr val="tx2">
                      <a:lumMod val="75000"/>
                    </a:schemeClr>
                  </a:solidFill>
                </a:ln>
                <a:solidFill>
                  <a:srgbClr val="002060"/>
                </a:solidFill>
                <a:latin typeface="Times New Roman" pitchFamily="18" charset="0"/>
                <a:cs typeface="Times New Roman" pitchFamily="18" charset="0"/>
              </a:rPr>
              <a:t/>
            </a:r>
            <a:br>
              <a:rPr lang="ru-RU" sz="2400" dirty="0">
                <a:ln w="500">
                  <a:solidFill>
                    <a:schemeClr val="tx2">
                      <a:lumMod val="75000"/>
                    </a:schemeClr>
                  </a:solidFill>
                </a:ln>
                <a:solidFill>
                  <a:srgbClr val="002060"/>
                </a:solidFill>
                <a:latin typeface="Times New Roman" pitchFamily="18" charset="0"/>
                <a:cs typeface="Times New Roman" pitchFamily="18" charset="0"/>
              </a:rPr>
            </a:br>
            <a:endParaRPr lang="en-US" sz="2400" dirty="0">
              <a:solidFill>
                <a:schemeClr val="bg2">
                  <a:lumMod val="50000"/>
                </a:schemeClr>
              </a:solidFill>
              <a:latin typeface="Arial" charset="0"/>
            </a:endParaRPr>
          </a:p>
        </p:txBody>
      </p:sp>
      <p:sp>
        <p:nvSpPr>
          <p:cNvPr id="30" name="Text Box 259"/>
          <p:cNvSpPr txBox="1">
            <a:spLocks noChangeArrowheads="1"/>
          </p:cNvSpPr>
          <p:nvPr/>
        </p:nvSpPr>
        <p:spPr bwMode="gray">
          <a:xfrm>
            <a:off x="2432511" y="2013913"/>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1</a:t>
            </a:r>
          </a:p>
        </p:txBody>
      </p:sp>
      <p:sp>
        <p:nvSpPr>
          <p:cNvPr id="31" name="Line 260"/>
          <p:cNvSpPr>
            <a:spLocks noChangeShapeType="1"/>
          </p:cNvSpPr>
          <p:nvPr/>
        </p:nvSpPr>
        <p:spPr bwMode="gray">
          <a:xfrm>
            <a:off x="2661111" y="3385513"/>
            <a:ext cx="4800600" cy="0"/>
          </a:xfrm>
          <a:prstGeom prst="line">
            <a:avLst/>
          </a:prstGeom>
          <a:noFill/>
          <a:ln w="25400">
            <a:solidFill>
              <a:schemeClr val="tx2"/>
            </a:solidFill>
            <a:prstDash val="sysDot"/>
            <a:round/>
            <a:headEnd/>
            <a:tailEnd type="oval" w="med" len="med"/>
          </a:ln>
          <a:effectLst/>
        </p:spPr>
        <p:txBody>
          <a:bodyPr wrap="none" anchor="ctr"/>
          <a:lstStyle/>
          <a:p>
            <a:endParaRPr lang="ru-RU"/>
          </a:p>
        </p:txBody>
      </p:sp>
      <p:sp>
        <p:nvSpPr>
          <p:cNvPr id="32" name="Rectangle 261"/>
          <p:cNvSpPr>
            <a:spLocks noChangeArrowheads="1"/>
          </p:cNvSpPr>
          <p:nvPr/>
        </p:nvSpPr>
        <p:spPr bwMode="gray">
          <a:xfrm rot="3419336">
            <a:off x="2376948" y="2809251"/>
            <a:ext cx="479425" cy="520700"/>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endParaRPr lang="ru-RU"/>
          </a:p>
        </p:txBody>
      </p:sp>
      <p:sp>
        <p:nvSpPr>
          <p:cNvPr id="33" name="Text Box 262"/>
          <p:cNvSpPr txBox="1">
            <a:spLocks noChangeArrowheads="1"/>
          </p:cNvSpPr>
          <p:nvPr/>
        </p:nvSpPr>
        <p:spPr bwMode="gray">
          <a:xfrm>
            <a:off x="2432511" y="2852113"/>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2</a:t>
            </a:r>
          </a:p>
        </p:txBody>
      </p:sp>
      <p:sp>
        <p:nvSpPr>
          <p:cNvPr id="34" name="Line 263"/>
          <p:cNvSpPr>
            <a:spLocks noChangeShapeType="1"/>
          </p:cNvSpPr>
          <p:nvPr/>
        </p:nvSpPr>
        <p:spPr bwMode="gray">
          <a:xfrm>
            <a:off x="2662699" y="4222126"/>
            <a:ext cx="4799012" cy="1587"/>
          </a:xfrm>
          <a:prstGeom prst="line">
            <a:avLst/>
          </a:prstGeom>
          <a:noFill/>
          <a:ln w="25400">
            <a:solidFill>
              <a:schemeClr val="tx2"/>
            </a:solidFill>
            <a:prstDash val="sysDot"/>
            <a:round/>
            <a:headEnd/>
            <a:tailEnd type="oval" w="med" len="med"/>
          </a:ln>
          <a:effectLst/>
        </p:spPr>
        <p:txBody>
          <a:bodyPr wrap="none" anchor="ctr"/>
          <a:lstStyle/>
          <a:p>
            <a:endParaRPr lang="ru-RU"/>
          </a:p>
        </p:txBody>
      </p:sp>
      <p:sp>
        <p:nvSpPr>
          <p:cNvPr id="35" name="Rectangle 264"/>
          <p:cNvSpPr>
            <a:spLocks noChangeArrowheads="1"/>
          </p:cNvSpPr>
          <p:nvPr/>
        </p:nvSpPr>
        <p:spPr bwMode="gray">
          <a:xfrm rot="3419336">
            <a:off x="2376948" y="3647451"/>
            <a:ext cx="479425" cy="520700"/>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endParaRPr lang="ru-RU"/>
          </a:p>
        </p:txBody>
      </p:sp>
      <p:sp>
        <p:nvSpPr>
          <p:cNvPr id="36" name="Text Box 265"/>
          <p:cNvSpPr txBox="1">
            <a:spLocks noChangeArrowheads="1"/>
          </p:cNvSpPr>
          <p:nvPr/>
        </p:nvSpPr>
        <p:spPr bwMode="gray">
          <a:xfrm>
            <a:off x="2432511" y="3690313"/>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3</a:t>
            </a:r>
          </a:p>
        </p:txBody>
      </p:sp>
      <p:sp>
        <p:nvSpPr>
          <p:cNvPr id="39" name="Text Box 268"/>
          <p:cNvSpPr txBox="1">
            <a:spLocks noChangeArrowheads="1"/>
          </p:cNvSpPr>
          <p:nvPr/>
        </p:nvSpPr>
        <p:spPr bwMode="gray">
          <a:xfrm>
            <a:off x="2432511" y="5388938"/>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5</a:t>
            </a:r>
          </a:p>
        </p:txBody>
      </p:sp>
      <p:sp>
        <p:nvSpPr>
          <p:cNvPr id="41" name="Text Box 270"/>
          <p:cNvSpPr txBox="1">
            <a:spLocks noChangeArrowheads="1"/>
          </p:cNvSpPr>
          <p:nvPr/>
        </p:nvSpPr>
        <p:spPr bwMode="gray">
          <a:xfrm>
            <a:off x="3181479" y="3760163"/>
            <a:ext cx="3970832" cy="830997"/>
          </a:xfrm>
          <a:prstGeom prst="rect">
            <a:avLst/>
          </a:prstGeom>
          <a:noFill/>
          <a:ln w="9525" algn="ctr">
            <a:noFill/>
            <a:miter lim="800000"/>
            <a:headEnd/>
            <a:tailEnd/>
          </a:ln>
          <a:effectLst/>
        </p:spPr>
        <p:txBody>
          <a:bodyPr wrap="square">
            <a:spAutoFit/>
          </a:bodyPr>
          <a:lstStyle/>
          <a:p>
            <a:pPr eaLnBrk="0" hangingPunct="0"/>
            <a:r>
              <a:rPr lang="ru-RU" sz="2400" dirty="0" err="1">
                <a:ln w="500">
                  <a:solidFill>
                    <a:schemeClr val="tx2">
                      <a:lumMod val="75000"/>
                    </a:schemeClr>
                  </a:solidFill>
                </a:ln>
                <a:solidFill>
                  <a:srgbClr val="002060"/>
                </a:solidFill>
                <a:latin typeface="Times New Roman" pitchFamily="18" charset="0"/>
                <a:cs typeface="Times New Roman" pitchFamily="18" charset="0"/>
              </a:rPr>
              <a:t>Монтессори</a:t>
            </a:r>
            <a:r>
              <a:rPr lang="ru-RU" sz="2400" dirty="0">
                <a:ln w="500">
                  <a:solidFill>
                    <a:schemeClr val="tx2">
                      <a:lumMod val="75000"/>
                    </a:schemeClr>
                  </a:solidFill>
                </a:ln>
                <a:solidFill>
                  <a:srgbClr val="002060"/>
                </a:solidFill>
                <a:latin typeface="Times New Roman" pitchFamily="18" charset="0"/>
                <a:cs typeface="Times New Roman" pitchFamily="18" charset="0"/>
              </a:rPr>
              <a:t> </a:t>
            </a:r>
            <a:r>
              <a:rPr lang="ru-RU" sz="2400" dirty="0" err="1">
                <a:ln w="500">
                  <a:solidFill>
                    <a:schemeClr val="tx2">
                      <a:lumMod val="75000"/>
                    </a:schemeClr>
                  </a:solidFill>
                </a:ln>
                <a:solidFill>
                  <a:srgbClr val="002060"/>
                </a:solidFill>
                <a:latin typeface="Times New Roman" pitchFamily="18" charset="0"/>
                <a:cs typeface="Times New Roman" pitchFamily="18" charset="0"/>
              </a:rPr>
              <a:t>методикасы</a:t>
            </a:r>
            <a:r>
              <a:rPr lang="ru-RU" sz="2400" dirty="0">
                <a:ln w="500">
                  <a:solidFill>
                    <a:schemeClr val="tx2">
                      <a:lumMod val="75000"/>
                    </a:schemeClr>
                  </a:solidFill>
                </a:ln>
                <a:solidFill>
                  <a:srgbClr val="002060"/>
                </a:solidFill>
                <a:latin typeface="Times New Roman" pitchFamily="18" charset="0"/>
                <a:cs typeface="Times New Roman" pitchFamily="18" charset="0"/>
              </a:rPr>
              <a:t/>
            </a:r>
            <a:br>
              <a:rPr lang="ru-RU" sz="2400" dirty="0">
                <a:ln w="500">
                  <a:solidFill>
                    <a:schemeClr val="tx2">
                      <a:lumMod val="75000"/>
                    </a:schemeClr>
                  </a:solidFill>
                </a:ln>
                <a:solidFill>
                  <a:srgbClr val="002060"/>
                </a:solidFill>
                <a:latin typeface="Times New Roman" pitchFamily="18" charset="0"/>
                <a:cs typeface="Times New Roman" pitchFamily="18" charset="0"/>
              </a:rPr>
            </a:br>
            <a:endParaRPr lang="en-US" sz="2400" dirty="0">
              <a:solidFill>
                <a:schemeClr val="bg2">
                  <a:lumMod val="50000"/>
                </a:schemeClr>
              </a:solidFill>
              <a:latin typeface="Arial" charset="0"/>
            </a:endParaRPr>
          </a:p>
        </p:txBody>
      </p:sp>
      <p:sp>
        <p:nvSpPr>
          <p:cNvPr id="42" name="Text Box 271"/>
          <p:cNvSpPr txBox="1">
            <a:spLocks noChangeArrowheads="1"/>
          </p:cNvSpPr>
          <p:nvPr/>
        </p:nvSpPr>
        <p:spPr bwMode="gray">
          <a:xfrm>
            <a:off x="3179891" y="4601538"/>
            <a:ext cx="3716644" cy="461665"/>
          </a:xfrm>
          <a:prstGeom prst="rect">
            <a:avLst/>
          </a:prstGeom>
          <a:noFill/>
          <a:ln w="9525" algn="ctr">
            <a:noFill/>
            <a:miter lim="800000"/>
            <a:headEnd/>
            <a:tailEnd/>
          </a:ln>
          <a:effectLst/>
        </p:spPr>
        <p:txBody>
          <a:bodyPr wrap="square">
            <a:spAutoFit/>
          </a:bodyPr>
          <a:lstStyle/>
          <a:p>
            <a:pPr eaLnBrk="0" hangingPunct="0"/>
            <a:r>
              <a:rPr lang="ru-RU" sz="2400" dirty="0" err="1" smtClean="0">
                <a:ln w="500">
                  <a:solidFill>
                    <a:schemeClr val="tx2">
                      <a:lumMod val="75000"/>
                    </a:schemeClr>
                  </a:solidFill>
                </a:ln>
                <a:solidFill>
                  <a:srgbClr val="002060"/>
                </a:solidFill>
                <a:latin typeface="Times New Roman" pitchFamily="18" charset="0"/>
                <a:cs typeface="Times New Roman" pitchFamily="18" charset="0"/>
              </a:rPr>
              <a:t>Монтессори</a:t>
            </a:r>
            <a:r>
              <a:rPr lang="ru-RU" sz="2400" dirty="0" smtClean="0">
                <a:ln w="500">
                  <a:solidFill>
                    <a:schemeClr val="tx2">
                      <a:lumMod val="75000"/>
                    </a:schemeClr>
                  </a:solidFill>
                </a:ln>
                <a:solidFill>
                  <a:srgbClr val="002060"/>
                </a:solidFill>
                <a:latin typeface="Times New Roman" pitchFamily="18" charset="0"/>
                <a:cs typeface="Times New Roman" pitchFamily="18" charset="0"/>
              </a:rPr>
              <a:t> </a:t>
            </a:r>
            <a:r>
              <a:rPr lang="ru-RU" sz="2400" dirty="0" err="1">
                <a:ln w="500">
                  <a:solidFill>
                    <a:schemeClr val="tx2">
                      <a:lumMod val="75000"/>
                    </a:schemeClr>
                  </a:solidFill>
                </a:ln>
                <a:solidFill>
                  <a:srgbClr val="002060"/>
                </a:solidFill>
                <a:latin typeface="Times New Roman" pitchFamily="18" charset="0"/>
                <a:cs typeface="Times New Roman" pitchFamily="18" charset="0"/>
              </a:rPr>
              <a:t>шеңбері</a:t>
            </a:r>
            <a:endParaRPr lang="en-US" sz="2400" dirty="0">
              <a:solidFill>
                <a:schemeClr val="bg2">
                  <a:lumMod val="50000"/>
                </a:schemeClr>
              </a:solidFill>
              <a:latin typeface="Arial" charset="0"/>
            </a:endParaRPr>
          </a:p>
        </p:txBody>
      </p:sp>
      <p:sp>
        <p:nvSpPr>
          <p:cNvPr id="2" name="Прямоугольник 1"/>
          <p:cNvSpPr/>
          <p:nvPr/>
        </p:nvSpPr>
        <p:spPr>
          <a:xfrm>
            <a:off x="3113584" y="2916630"/>
            <a:ext cx="6030416" cy="830997"/>
          </a:xfrm>
          <a:prstGeom prst="rect">
            <a:avLst/>
          </a:prstGeom>
        </p:spPr>
        <p:txBody>
          <a:bodyPr wrap="square">
            <a:spAutoFit/>
          </a:bodyPr>
          <a:lstStyle/>
          <a:p>
            <a:r>
              <a:rPr lang="ru-RU" sz="2400" dirty="0" err="1">
                <a:ln w="500">
                  <a:solidFill>
                    <a:schemeClr val="tx2">
                      <a:lumMod val="75000"/>
                    </a:schemeClr>
                  </a:solidFill>
                </a:ln>
                <a:solidFill>
                  <a:srgbClr val="002060"/>
                </a:solidFill>
                <a:latin typeface="Times New Roman" pitchFamily="18" charset="0"/>
                <a:cs typeface="Times New Roman" pitchFamily="18" charset="0"/>
              </a:rPr>
              <a:t>Монтессори</a:t>
            </a:r>
            <a:r>
              <a:rPr lang="ru-RU" sz="2400" dirty="0">
                <a:ln w="500">
                  <a:solidFill>
                    <a:schemeClr val="tx2">
                      <a:lumMod val="75000"/>
                    </a:schemeClr>
                  </a:solidFill>
                </a:ln>
                <a:solidFill>
                  <a:srgbClr val="002060"/>
                </a:solidFill>
                <a:latin typeface="Times New Roman" pitchFamily="18" charset="0"/>
                <a:cs typeface="Times New Roman" pitchFamily="18" charset="0"/>
              </a:rPr>
              <a:t> </a:t>
            </a:r>
            <a:r>
              <a:rPr lang="ru-RU" sz="2400" dirty="0" err="1">
                <a:ln w="500">
                  <a:solidFill>
                    <a:schemeClr val="tx2">
                      <a:lumMod val="75000"/>
                    </a:schemeClr>
                  </a:solidFill>
                </a:ln>
                <a:solidFill>
                  <a:srgbClr val="002060"/>
                </a:solidFill>
                <a:latin typeface="Times New Roman" pitchFamily="18" charset="0"/>
                <a:cs typeface="Times New Roman" pitchFamily="18" charset="0"/>
              </a:rPr>
              <a:t>технологиясын</a:t>
            </a:r>
            <a:r>
              <a:rPr lang="ru-RU" sz="2400" dirty="0">
                <a:ln w="500">
                  <a:solidFill>
                    <a:schemeClr val="tx2">
                      <a:lumMod val="75000"/>
                    </a:schemeClr>
                  </a:solidFill>
                </a:ln>
                <a:solidFill>
                  <a:srgbClr val="002060"/>
                </a:solidFill>
                <a:latin typeface="Times New Roman" pitchFamily="18" charset="0"/>
                <a:cs typeface="Times New Roman" pitchFamily="18" charset="0"/>
              </a:rPr>
              <a:t> </a:t>
            </a:r>
            <a:r>
              <a:rPr lang="ru-RU" sz="2400" dirty="0" err="1">
                <a:ln w="500">
                  <a:solidFill>
                    <a:schemeClr val="tx2">
                      <a:lumMod val="75000"/>
                    </a:schemeClr>
                  </a:solidFill>
                </a:ln>
                <a:solidFill>
                  <a:srgbClr val="002060"/>
                </a:solidFill>
                <a:latin typeface="Times New Roman" pitchFamily="18" charset="0"/>
                <a:cs typeface="Times New Roman" pitchFamily="18" charset="0"/>
              </a:rPr>
              <a:t>қолданудың</a:t>
            </a:r>
            <a:r>
              <a:rPr lang="ru-RU" sz="2400" dirty="0">
                <a:ln w="500">
                  <a:solidFill>
                    <a:schemeClr val="tx2">
                      <a:lumMod val="75000"/>
                    </a:schemeClr>
                  </a:solidFill>
                </a:ln>
                <a:solidFill>
                  <a:srgbClr val="002060"/>
                </a:solidFill>
                <a:latin typeface="Times New Roman" pitchFamily="18" charset="0"/>
                <a:cs typeface="Times New Roman" pitchFamily="18" charset="0"/>
              </a:rPr>
              <a:t> </a:t>
            </a:r>
            <a:r>
              <a:rPr lang="ru-RU" sz="2400" dirty="0" err="1">
                <a:ln w="500">
                  <a:solidFill>
                    <a:schemeClr val="tx2">
                      <a:lumMod val="75000"/>
                    </a:schemeClr>
                  </a:solidFill>
                </a:ln>
                <a:solidFill>
                  <a:srgbClr val="002060"/>
                </a:solidFill>
                <a:latin typeface="Times New Roman" pitchFamily="18" charset="0"/>
                <a:cs typeface="Times New Roman" pitchFamily="18" charset="0"/>
              </a:rPr>
              <a:t>әдіс</a:t>
            </a:r>
            <a:r>
              <a:rPr lang="ru-RU" sz="2400" dirty="0">
                <a:ln w="500">
                  <a:solidFill>
                    <a:schemeClr val="tx2">
                      <a:lumMod val="75000"/>
                    </a:schemeClr>
                  </a:solidFill>
                </a:ln>
                <a:solidFill>
                  <a:srgbClr val="002060"/>
                </a:solidFill>
                <a:latin typeface="Times New Roman" pitchFamily="18" charset="0"/>
                <a:cs typeface="Times New Roman" pitchFamily="18" charset="0"/>
              </a:rPr>
              <a:t> – </a:t>
            </a:r>
            <a:r>
              <a:rPr lang="ru-RU" sz="2400" dirty="0" err="1">
                <a:ln w="500">
                  <a:solidFill>
                    <a:schemeClr val="tx2">
                      <a:lumMod val="75000"/>
                    </a:schemeClr>
                  </a:solidFill>
                </a:ln>
                <a:solidFill>
                  <a:srgbClr val="002060"/>
                </a:solidFill>
                <a:latin typeface="Times New Roman" pitchFamily="18" charset="0"/>
                <a:cs typeface="Times New Roman" pitchFamily="18" charset="0"/>
              </a:rPr>
              <a:t>тәсілдері</a:t>
            </a:r>
            <a:endParaRPr lang="ru-RU" sz="2400" dirty="0"/>
          </a:p>
        </p:txBody>
      </p:sp>
    </p:spTree>
    <p:extLst>
      <p:ext uri="{BB962C8B-B14F-4D97-AF65-F5344CB8AC3E}">
        <p14:creationId xmlns:p14="http://schemas.microsoft.com/office/powerpoint/2010/main" val="1343024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844080" y="2285256"/>
            <a:ext cx="5824264" cy="3231976"/>
          </a:xfrm>
        </p:spPr>
        <p:txBody>
          <a:bodyPr>
            <a:normAutofit fontScale="92500"/>
          </a:bodyPr>
          <a:lstStyle/>
          <a:p>
            <a:r>
              <a:rPr lang="ru-RU" b="1" dirty="0" err="1">
                <a:ln>
                  <a:solidFill>
                    <a:schemeClr val="accent2">
                      <a:lumMod val="75000"/>
                    </a:schemeClr>
                  </a:solidFill>
                </a:ln>
                <a:solidFill>
                  <a:srgbClr val="002060"/>
                </a:solidFill>
                <a:latin typeface="Times New Roman" pitchFamily="18" charset="0"/>
                <a:cs typeface="Times New Roman" pitchFamily="18" charset="0"/>
              </a:rPr>
              <a:t>Монтессори</a:t>
            </a:r>
            <a:r>
              <a:rPr lang="ru-RU" b="1" dirty="0">
                <a:ln>
                  <a:solidFill>
                    <a:schemeClr val="accent2">
                      <a:lumMod val="75000"/>
                    </a:schemeClr>
                  </a:solidFill>
                </a:ln>
                <a:solidFill>
                  <a:srgbClr val="002060"/>
                </a:solidFill>
                <a:latin typeface="Times New Roman" pitchFamily="18" charset="0"/>
                <a:cs typeface="Times New Roman" pitchFamily="18" charset="0"/>
              </a:rPr>
              <a:t> - </a:t>
            </a:r>
            <a:r>
              <a:rPr lang="ru-RU" b="1" dirty="0" err="1">
                <a:ln>
                  <a:solidFill>
                    <a:schemeClr val="accent2">
                      <a:lumMod val="75000"/>
                    </a:schemeClr>
                  </a:solidFill>
                </a:ln>
                <a:solidFill>
                  <a:srgbClr val="002060"/>
                </a:solidFill>
                <a:latin typeface="Times New Roman" pitchFamily="18" charset="0"/>
                <a:cs typeface="Times New Roman" pitchFamily="18" charset="0"/>
              </a:rPr>
              <a:t>педагогиканың</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негізгі</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ұстанымдарының</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бірі</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Баланың</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еркіндігі</a:t>
            </a:r>
            <a:r>
              <a:rPr lang="ru-RU" b="1" dirty="0">
                <a:ln>
                  <a:solidFill>
                    <a:schemeClr val="accent2">
                      <a:lumMod val="75000"/>
                    </a:schemeClr>
                  </a:solidFill>
                </a:ln>
                <a:solidFill>
                  <a:srgbClr val="002060"/>
                </a:solidFill>
                <a:latin typeface="Times New Roman" pitchFamily="18" charset="0"/>
                <a:cs typeface="Times New Roman" pitchFamily="18" charset="0"/>
              </a:rPr>
              <a:t> мен </a:t>
            </a:r>
            <a:r>
              <a:rPr lang="ru-RU" b="1" dirty="0" err="1">
                <a:ln>
                  <a:solidFill>
                    <a:schemeClr val="accent2">
                      <a:lumMod val="75000"/>
                    </a:schemeClr>
                  </a:solidFill>
                </a:ln>
                <a:solidFill>
                  <a:srgbClr val="002060"/>
                </a:solidFill>
                <a:latin typeface="Times New Roman" pitchFamily="18" charset="0"/>
                <a:cs typeface="Times New Roman" pitchFamily="18" charset="0"/>
              </a:rPr>
              <a:t>өзіндік</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ойлау</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дағдысының</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дамуына</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қысым</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көрсетпеу</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керек</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яғни</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балаға</a:t>
            </a:r>
            <a:r>
              <a:rPr lang="ru-RU" b="1" dirty="0">
                <a:ln>
                  <a:solidFill>
                    <a:schemeClr val="accent2">
                      <a:lumMod val="75000"/>
                    </a:schemeClr>
                  </a:solidFill>
                </a:ln>
                <a:solidFill>
                  <a:srgbClr val="002060"/>
                </a:solidFill>
                <a:latin typeface="Times New Roman" pitchFamily="18" charset="0"/>
                <a:cs typeface="Times New Roman" pitchFamily="18" charset="0"/>
              </a:rPr>
              <a:t> </a:t>
            </a:r>
            <a:r>
              <a:rPr lang="ru-RU" b="1" dirty="0" err="1">
                <a:ln>
                  <a:solidFill>
                    <a:schemeClr val="accent2">
                      <a:lumMod val="75000"/>
                    </a:schemeClr>
                  </a:solidFill>
                </a:ln>
                <a:solidFill>
                  <a:srgbClr val="002060"/>
                </a:solidFill>
                <a:latin typeface="Times New Roman" pitchFamily="18" charset="0"/>
                <a:cs typeface="Times New Roman" pitchFamily="18" charset="0"/>
              </a:rPr>
              <a:t>бостандық</a:t>
            </a:r>
            <a:r>
              <a:rPr lang="ru-RU" b="1" dirty="0">
                <a:ln>
                  <a:solidFill>
                    <a:schemeClr val="accent2">
                      <a:lumMod val="75000"/>
                    </a:schemeClr>
                  </a:solidFill>
                </a:ln>
                <a:solidFill>
                  <a:srgbClr val="002060"/>
                </a:solidFill>
                <a:latin typeface="Times New Roman" pitchFamily="18" charset="0"/>
                <a:cs typeface="Times New Roman" pitchFamily="18" charset="0"/>
              </a:rPr>
              <a:t> беру.</a:t>
            </a:r>
          </a:p>
          <a:p>
            <a:endParaRPr lang="ru-RU" dirty="0"/>
          </a:p>
        </p:txBody>
      </p:sp>
    </p:spTree>
    <p:extLst>
      <p:ext uri="{BB962C8B-B14F-4D97-AF65-F5344CB8AC3E}">
        <p14:creationId xmlns:p14="http://schemas.microsoft.com/office/powerpoint/2010/main" val="3327822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idx="1"/>
          </p:nvPr>
        </p:nvSpPr>
        <p:spPr>
          <a:xfrm>
            <a:off x="1844080" y="1772816"/>
            <a:ext cx="5904656" cy="4832920"/>
          </a:xfrm>
        </p:spPr>
        <p:txBody>
          <a:bodyPr>
            <a:normAutofit fontScale="85000" lnSpcReduction="10000"/>
          </a:bodyPr>
          <a:lstStyle/>
          <a:p>
            <a:r>
              <a:rPr lang="ru-RU" b="1" dirty="0">
                <a:solidFill>
                  <a:srgbClr val="002060"/>
                </a:solidFill>
                <a:latin typeface="Times New Roman" pitchFamily="18" charset="0"/>
                <a:cs typeface="Times New Roman" pitchFamily="18" charset="0"/>
              </a:rPr>
              <a:t>М. </a:t>
            </a:r>
            <a:r>
              <a:rPr lang="ru-RU" b="1" dirty="0" err="1">
                <a:solidFill>
                  <a:srgbClr val="002060"/>
                </a:solidFill>
                <a:latin typeface="Times New Roman" pitchFamily="18" charset="0"/>
                <a:cs typeface="Times New Roman" pitchFamily="18" charset="0"/>
              </a:rPr>
              <a:t>Монтессори</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жүйесін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негізінде</a:t>
            </a:r>
            <a:r>
              <a:rPr lang="ru-RU" b="1" dirty="0">
                <a:solidFill>
                  <a:srgbClr val="002060"/>
                </a:solidFill>
                <a:latin typeface="Times New Roman" pitchFamily="18" charset="0"/>
                <a:cs typeface="Times New Roman" pitchFamily="18" charset="0"/>
              </a:rPr>
              <a:t> 3 </a:t>
            </a:r>
            <a:r>
              <a:rPr lang="ru-RU" b="1" dirty="0" err="1">
                <a:solidFill>
                  <a:srgbClr val="002060"/>
                </a:solidFill>
                <a:latin typeface="Times New Roman" pitchFamily="18" charset="0"/>
                <a:cs typeface="Times New Roman" pitchFamily="18" charset="0"/>
              </a:rPr>
              <a:t>басты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қағида</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құрайды</a:t>
            </a:r>
            <a:r>
              <a:rPr lang="ru-RU" b="1" dirty="0">
                <a:solidFill>
                  <a:srgbClr val="002060"/>
                </a:solidFill>
                <a:latin typeface="Times New Roman" pitchFamily="18" charset="0"/>
                <a:cs typeface="Times New Roman" pitchFamily="18" charset="0"/>
              </a:rPr>
              <a:t>:</a:t>
            </a:r>
            <a:br>
              <a:rPr lang="ru-RU" b="1" dirty="0">
                <a:solidFill>
                  <a:srgbClr val="002060"/>
                </a:solidFill>
                <a:latin typeface="Times New Roman" pitchFamily="18" charset="0"/>
                <a:cs typeface="Times New Roman" pitchFamily="18" charset="0"/>
              </a:rPr>
            </a:br>
            <a:r>
              <a:rPr lang="ru-RU" b="1" dirty="0">
                <a:solidFill>
                  <a:srgbClr val="002060"/>
                </a:solidFill>
                <a:latin typeface="Times New Roman" pitchFamily="18" charset="0"/>
                <a:cs typeface="Times New Roman" pitchFamily="18" charset="0"/>
              </a:rPr>
              <a:t>1. </a:t>
            </a:r>
            <a:r>
              <a:rPr lang="ru-RU" b="1" dirty="0" err="1">
                <a:solidFill>
                  <a:srgbClr val="002060"/>
                </a:solidFill>
                <a:latin typeface="Times New Roman" pitchFamily="18" charset="0"/>
                <a:cs typeface="Times New Roman" pitchFamily="18" charset="0"/>
              </a:rPr>
              <a:t>Әр</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баланың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жеке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ерекшеліктерін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ескерту</a:t>
            </a:r>
            <a:r>
              <a:rPr lang="ru-RU" b="1" dirty="0">
                <a:solidFill>
                  <a:srgbClr val="002060"/>
                </a:solidFill>
                <a:latin typeface="Times New Roman" pitchFamily="18" charset="0"/>
                <a:cs typeface="Times New Roman" pitchFamily="18" charset="0"/>
              </a:rPr>
              <a:t>;</a:t>
            </a:r>
            <a:br>
              <a:rPr lang="ru-RU" b="1" dirty="0">
                <a:solidFill>
                  <a:srgbClr val="002060"/>
                </a:solidFill>
                <a:latin typeface="Times New Roman" pitchFamily="18" charset="0"/>
                <a:cs typeface="Times New Roman" pitchFamily="18" charset="0"/>
              </a:rPr>
            </a:br>
            <a:r>
              <a:rPr lang="ru-RU" b="1" dirty="0">
                <a:solidFill>
                  <a:srgbClr val="002060"/>
                </a:solidFill>
                <a:latin typeface="Times New Roman" pitchFamily="18" charset="0"/>
                <a:cs typeface="Times New Roman" pitchFamily="18" charset="0"/>
              </a:rPr>
              <a:t>2. Даму </a:t>
            </a:r>
            <a:r>
              <a:rPr lang="ru-RU" b="1" dirty="0" err="1">
                <a:solidFill>
                  <a:srgbClr val="002060"/>
                </a:solidFill>
                <a:latin typeface="Times New Roman" pitchFamily="18" charset="0"/>
                <a:cs typeface="Times New Roman" pitchFamily="18" charset="0"/>
              </a:rPr>
              <a:t>еркіндігімен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қамтамасыз</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ету</a:t>
            </a:r>
            <a:r>
              <a:rPr lang="ru-RU" b="1" dirty="0">
                <a:solidFill>
                  <a:srgbClr val="002060"/>
                </a:solidFill>
                <a:latin typeface="Times New Roman" pitchFamily="18" charset="0"/>
                <a:cs typeface="Times New Roman" pitchFamily="18" charset="0"/>
              </a:rPr>
              <a:t>;</a:t>
            </a:r>
            <a:br>
              <a:rPr lang="ru-RU" b="1" dirty="0">
                <a:solidFill>
                  <a:srgbClr val="002060"/>
                </a:solidFill>
                <a:latin typeface="Times New Roman" pitchFamily="18" charset="0"/>
                <a:cs typeface="Times New Roman" pitchFamily="18" charset="0"/>
              </a:rPr>
            </a:br>
            <a:r>
              <a:rPr lang="ru-RU" b="1" dirty="0">
                <a:solidFill>
                  <a:srgbClr val="002060"/>
                </a:solidFill>
                <a:latin typeface="Times New Roman" pitchFamily="18" charset="0"/>
                <a:cs typeface="Times New Roman" pitchFamily="18" charset="0"/>
              </a:rPr>
              <a:t>3. </a:t>
            </a:r>
            <a:r>
              <a:rPr lang="ru-RU" b="1" dirty="0" err="1">
                <a:solidFill>
                  <a:srgbClr val="002060"/>
                </a:solidFill>
                <a:latin typeface="Times New Roman" pitchFamily="18" charset="0"/>
                <a:cs typeface="Times New Roman" pitchFamily="18" charset="0"/>
              </a:rPr>
              <a:t>Баланың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әрі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қарайғы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интеллектуалды</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дамуының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негізі</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ретінде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сенсорлық</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және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дене</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тәрбиесінің</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мүмкіндіктерін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кеңінен</a:t>
            </a:r>
            <a:r>
              <a:rPr lang="ru-RU" b="1" dirty="0">
                <a:solidFill>
                  <a:srgbClr val="002060"/>
                </a:solidFill>
                <a:latin typeface="Times New Roman" pitchFamily="18" charset="0"/>
                <a:cs typeface="Times New Roman" pitchFamily="18" charset="0"/>
              </a:rPr>
              <a:t> </a:t>
            </a:r>
            <a:r>
              <a:rPr lang="ru-RU" b="1" dirty="0" err="1">
                <a:solidFill>
                  <a:srgbClr val="002060"/>
                </a:solidFill>
                <a:latin typeface="Times New Roman" pitchFamily="18" charset="0"/>
                <a:cs typeface="Times New Roman" pitchFamily="18" charset="0"/>
              </a:rPr>
              <a:t>қолдану</a:t>
            </a:r>
            <a:endParaRPr lang="ru-RU" b="1" dirty="0">
              <a:solidFill>
                <a:srgbClr val="002060"/>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400859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3429000"/>
            <a:ext cx="6480720" cy="93910"/>
          </a:xfrm>
        </p:spPr>
        <p:txBody>
          <a:bodyPr>
            <a:noAutofit/>
          </a:bodyPr>
          <a:lstStyle/>
          <a:p>
            <a:r>
              <a:rPr lang="ru-RU" sz="2800" dirty="0">
                <a:solidFill>
                  <a:srgbClr val="002060"/>
                </a:solidFill>
                <a:latin typeface="Times New Roman" pitchFamily="18" charset="0"/>
                <a:cs typeface="Times New Roman" pitchFamily="18" charset="0"/>
              </a:rPr>
              <a:t>2. </a:t>
            </a:r>
            <a:r>
              <a:rPr lang="ru-RU" sz="2800" dirty="0" err="1">
                <a:solidFill>
                  <a:srgbClr val="002060"/>
                </a:solidFill>
                <a:latin typeface="Times New Roman" pitchFamily="18" charset="0"/>
                <a:cs typeface="Times New Roman" pitchFamily="18" charset="0"/>
              </a:rPr>
              <a:t>Монтессори</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методикасы</a:t>
            </a:r>
            <a:r>
              <a:rPr lang="ru-RU" sz="2800" dirty="0">
                <a:solidFill>
                  <a:srgbClr val="002060"/>
                </a:solidFill>
                <a:latin typeface="Times New Roman" pitchFamily="18" charset="0"/>
                <a:cs typeface="Times New Roman" pitchFamily="18" charset="0"/>
              </a:rPr>
              <a:t/>
            </a:r>
            <a:br>
              <a:rPr lang="ru-RU" sz="2800" dirty="0">
                <a:solidFill>
                  <a:srgbClr val="002060"/>
                </a:solidFill>
                <a:latin typeface="Times New Roman" pitchFamily="18" charset="0"/>
                <a:cs typeface="Times New Roman" pitchFamily="18" charset="0"/>
              </a:rPr>
            </a:br>
            <a:r>
              <a:rPr lang="ru-RU" sz="2800" dirty="0" err="1">
                <a:solidFill>
                  <a:srgbClr val="002060"/>
                </a:solidFill>
                <a:latin typeface="Times New Roman" pitchFamily="18" charset="0"/>
                <a:cs typeface="Times New Roman" pitchFamily="18" charset="0"/>
              </a:rPr>
              <a:t>Монтессори</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әдісінің</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мақсаты</a:t>
            </a:r>
            <a:r>
              <a:rPr lang="ru-RU" sz="2800" dirty="0">
                <a:solidFill>
                  <a:srgbClr val="002060"/>
                </a:solidFill>
                <a:latin typeface="Times New Roman" pitchFamily="18" charset="0"/>
                <a:cs typeface="Times New Roman" pitchFamily="18" charset="0"/>
              </a:rPr>
              <a:t>:</a:t>
            </a:r>
            <a:br>
              <a:rPr lang="ru-RU" sz="2800" dirty="0">
                <a:solidFill>
                  <a:srgbClr val="002060"/>
                </a:solidFill>
                <a:latin typeface="Times New Roman" pitchFamily="18" charset="0"/>
                <a:cs typeface="Times New Roman" pitchFamily="18" charset="0"/>
              </a:rPr>
            </a:b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Балаларды</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еркін</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тәрбиелеп,өмірге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бейімдеу</a:t>
            </a:r>
            <a:r>
              <a:rPr lang="ru-RU" sz="2800" dirty="0">
                <a:solidFill>
                  <a:srgbClr val="002060"/>
                </a:solidFill>
                <a:latin typeface="Times New Roman" pitchFamily="18" charset="0"/>
                <a:cs typeface="Times New Roman" pitchFamily="18" charset="0"/>
              </a:rPr>
              <a:t>.</a:t>
            </a:r>
            <a:br>
              <a:rPr lang="ru-RU" sz="2800" dirty="0">
                <a:solidFill>
                  <a:srgbClr val="002060"/>
                </a:solidFill>
                <a:latin typeface="Times New Roman" pitchFamily="18" charset="0"/>
                <a:cs typeface="Times New Roman" pitchFamily="18" charset="0"/>
              </a:rPr>
            </a:b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Өмірде</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өз</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мақсаты</a:t>
            </a:r>
            <a:r>
              <a:rPr lang="ru-RU" sz="2800" dirty="0">
                <a:solidFill>
                  <a:srgbClr val="002060"/>
                </a:solidFill>
                <a:latin typeface="Times New Roman" pitchFamily="18" charset="0"/>
                <a:cs typeface="Times New Roman" pitchFamily="18" charset="0"/>
              </a:rPr>
              <a:t> бар </a:t>
            </a:r>
            <a:r>
              <a:rPr lang="ru-RU" sz="2800" dirty="0" err="1">
                <a:solidFill>
                  <a:srgbClr val="002060"/>
                </a:solidFill>
                <a:latin typeface="Times New Roman" pitchFamily="18" charset="0"/>
                <a:cs typeface="Times New Roman" pitchFamily="18" charset="0"/>
              </a:rPr>
              <a:t>екенін</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қалыптастыру</a:t>
            </a:r>
            <a:r>
              <a:rPr lang="ru-RU" sz="2800" dirty="0">
                <a:solidFill>
                  <a:srgbClr val="002060"/>
                </a:solidFill>
                <a:latin typeface="Times New Roman" pitchFamily="18" charset="0"/>
                <a:cs typeface="Times New Roman" pitchFamily="18" charset="0"/>
              </a:rPr>
              <a:t>.</a:t>
            </a:r>
            <a:br>
              <a:rPr lang="ru-RU" sz="2800" dirty="0">
                <a:solidFill>
                  <a:srgbClr val="002060"/>
                </a:solidFill>
                <a:latin typeface="Times New Roman" pitchFamily="18" charset="0"/>
                <a:cs typeface="Times New Roman" pitchFamily="18" charset="0"/>
              </a:rPr>
            </a:b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Балалардың</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өзінің</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үйреніп,өзін</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дамытуына</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жаңа</a:t>
            </a:r>
            <a:r>
              <a:rPr lang="ru-RU" sz="2800" dirty="0">
                <a:solidFill>
                  <a:srgbClr val="002060"/>
                </a:solidFill>
                <a:latin typeface="Times New Roman" pitchFamily="18" charset="0"/>
                <a:cs typeface="Times New Roman" pitchFamily="18" charset="0"/>
              </a:rPr>
              <a:t> </a:t>
            </a:r>
            <a:r>
              <a:rPr lang="ru-RU" sz="2800" dirty="0" err="1">
                <a:solidFill>
                  <a:srgbClr val="002060"/>
                </a:solidFill>
                <a:latin typeface="Times New Roman" pitchFamily="18" charset="0"/>
                <a:cs typeface="Times New Roman" pitchFamily="18" charset="0"/>
              </a:rPr>
              <a:t>мүмкіндіктер</a:t>
            </a:r>
            <a:r>
              <a:rPr lang="ru-RU" sz="2800" dirty="0">
                <a:solidFill>
                  <a:srgbClr val="002060"/>
                </a:solidFill>
                <a:latin typeface="Times New Roman" pitchFamily="18" charset="0"/>
                <a:cs typeface="Times New Roman" pitchFamily="18" charset="0"/>
              </a:rPr>
              <a:t> </a:t>
            </a:r>
            <a:r>
              <a:rPr lang="ru-RU" sz="2800" dirty="0" smtClean="0">
                <a:solidFill>
                  <a:srgbClr val="002060"/>
                </a:solidFill>
                <a:latin typeface="Times New Roman" pitchFamily="18" charset="0"/>
                <a:cs typeface="Times New Roman" pitchFamily="18" charset="0"/>
              </a:rPr>
              <a:t>беру</a:t>
            </a:r>
            <a:endParaRPr lang="ru-RU" sz="2800" dirty="0"/>
          </a:p>
        </p:txBody>
      </p:sp>
    </p:spTree>
    <p:extLst>
      <p:ext uri="{BB962C8B-B14F-4D97-AF65-F5344CB8AC3E}">
        <p14:creationId xmlns:p14="http://schemas.microsoft.com/office/powerpoint/2010/main" val="346256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2420888"/>
            <a:ext cx="6480720" cy="3528392"/>
          </a:xfrm>
        </p:spPr>
        <p:txBody>
          <a:bodyPr>
            <a:normAutofit fontScale="90000"/>
          </a:bodyPr>
          <a:lstStyle/>
          <a:p>
            <a:r>
              <a:rPr lang="ru-RU" sz="2700" dirty="0" err="1">
                <a:solidFill>
                  <a:srgbClr val="002060"/>
                </a:solidFill>
                <a:latin typeface="Times New Roman" pitchFamily="18" charset="0"/>
                <a:cs typeface="Times New Roman" pitchFamily="18" charset="0"/>
              </a:rPr>
              <a:t>Монтессори</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педагогтың</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міндеті</a:t>
            </a:r>
            <a:r>
              <a:rPr lang="ru-RU" sz="2700" dirty="0">
                <a:solidFill>
                  <a:srgbClr val="002060"/>
                </a:solidFill>
                <a:latin typeface="Times New Roman" pitchFamily="18" charset="0"/>
                <a:cs typeface="Times New Roman" pitchFamily="18" charset="0"/>
              </a:rPr>
              <a:t>:</a:t>
            </a:r>
            <a:br>
              <a:rPr lang="ru-RU" sz="2700" dirty="0">
                <a:solidFill>
                  <a:srgbClr val="002060"/>
                </a:solidFill>
                <a:latin typeface="Times New Roman" pitchFamily="18" charset="0"/>
                <a:cs typeface="Times New Roman" pitchFamily="18" charset="0"/>
              </a:rPr>
            </a:b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Балаға</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өз</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жұмысын</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басқаруға</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көмектесу</a:t>
            </a:r>
            <a:r>
              <a:rPr lang="ru-RU" sz="2700" dirty="0">
                <a:solidFill>
                  <a:srgbClr val="002060"/>
                </a:solidFill>
                <a:latin typeface="Times New Roman" pitchFamily="18" charset="0"/>
                <a:cs typeface="Times New Roman" pitchFamily="18" charset="0"/>
              </a:rPr>
              <a:t>.</a:t>
            </a:r>
            <a:br>
              <a:rPr lang="ru-RU" sz="2700" dirty="0">
                <a:solidFill>
                  <a:srgbClr val="002060"/>
                </a:solidFill>
                <a:latin typeface="Times New Roman" pitchFamily="18" charset="0"/>
                <a:cs typeface="Times New Roman" pitchFamily="18" charset="0"/>
              </a:rPr>
            </a:b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Негізгі</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түстерді</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айыра</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білуге</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үйрету</a:t>
            </a:r>
            <a:r>
              <a:rPr lang="ru-RU" sz="2700" dirty="0">
                <a:solidFill>
                  <a:srgbClr val="002060"/>
                </a:solidFill>
                <a:latin typeface="Times New Roman" pitchFamily="18" charset="0"/>
                <a:cs typeface="Times New Roman" pitchFamily="18" charset="0"/>
              </a:rPr>
              <a:t>.</a:t>
            </a:r>
            <a:br>
              <a:rPr lang="ru-RU" sz="2700" dirty="0">
                <a:solidFill>
                  <a:srgbClr val="002060"/>
                </a:solidFill>
                <a:latin typeface="Times New Roman" pitchFamily="18" charset="0"/>
                <a:cs typeface="Times New Roman" pitchFamily="18" charset="0"/>
              </a:rPr>
            </a:b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Ұсақ</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моториканы</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дамыту</a:t>
            </a:r>
            <a:r>
              <a:rPr lang="ru-RU" sz="2700" dirty="0">
                <a:solidFill>
                  <a:srgbClr val="002060"/>
                </a:solidFill>
                <a:latin typeface="Times New Roman" pitchFamily="18" charset="0"/>
                <a:cs typeface="Times New Roman" pitchFamily="18" charset="0"/>
              </a:rPr>
              <a:t>.</a:t>
            </a:r>
            <a:br>
              <a:rPr lang="ru-RU" sz="2700" dirty="0">
                <a:solidFill>
                  <a:srgbClr val="002060"/>
                </a:solidFill>
                <a:latin typeface="Times New Roman" pitchFamily="18" charset="0"/>
                <a:cs typeface="Times New Roman" pitchFamily="18" charset="0"/>
              </a:rPr>
            </a:b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Алғашқы</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математикалық</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ғарыштық</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түсініктерді</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қалыптастыру</a:t>
            </a:r>
            <a:r>
              <a:rPr lang="ru-RU" sz="2700" dirty="0">
                <a:solidFill>
                  <a:srgbClr val="002060"/>
                </a:solidFill>
                <a:latin typeface="Times New Roman" pitchFamily="18" charset="0"/>
                <a:cs typeface="Times New Roman" pitchFamily="18" charset="0"/>
              </a:rPr>
              <a:t>.</a:t>
            </a:r>
            <a:br>
              <a:rPr lang="ru-RU" sz="2700" dirty="0">
                <a:solidFill>
                  <a:srgbClr val="002060"/>
                </a:solidFill>
                <a:latin typeface="Times New Roman" pitchFamily="18" charset="0"/>
                <a:cs typeface="Times New Roman" pitchFamily="18" charset="0"/>
              </a:rPr>
            </a:b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Зейінін</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тұрақтандыру</a:t>
            </a:r>
            <a:r>
              <a:rPr lang="ru-RU" sz="2700" dirty="0">
                <a:solidFill>
                  <a:srgbClr val="002060"/>
                </a:solidFill>
                <a:latin typeface="Times New Roman" pitchFamily="18" charset="0"/>
                <a:cs typeface="Times New Roman" pitchFamily="18" charset="0"/>
              </a:rPr>
              <a:t>.</a:t>
            </a:r>
            <a:br>
              <a:rPr lang="ru-RU" sz="2700" dirty="0">
                <a:solidFill>
                  <a:srgbClr val="002060"/>
                </a:solidFill>
                <a:latin typeface="Times New Roman" pitchFamily="18" charset="0"/>
                <a:cs typeface="Times New Roman" pitchFamily="18" charset="0"/>
              </a:rPr>
            </a:b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Тәртіпке</a:t>
            </a:r>
            <a:r>
              <a:rPr lang="ru-RU" sz="2700" dirty="0">
                <a:solidFill>
                  <a:srgbClr val="002060"/>
                </a:solidFill>
                <a:latin typeface="Times New Roman" pitchFamily="18" charset="0"/>
                <a:cs typeface="Times New Roman" pitchFamily="18" charset="0"/>
              </a:rPr>
              <a:t> </a:t>
            </a:r>
            <a:r>
              <a:rPr lang="ru-RU" sz="2700" dirty="0" err="1">
                <a:solidFill>
                  <a:srgbClr val="002060"/>
                </a:solidFill>
                <a:latin typeface="Times New Roman" pitchFamily="18" charset="0"/>
                <a:cs typeface="Times New Roman" pitchFamily="18" charset="0"/>
              </a:rPr>
              <a:t>үйрету</a:t>
            </a:r>
            <a:r>
              <a:rPr lang="ru-RU" sz="2700" dirty="0">
                <a:solidFill>
                  <a:srgbClr val="002060"/>
                </a:solidFill>
                <a:latin typeface="Times New Roman" pitchFamily="18" charset="0"/>
                <a:cs typeface="Times New Roman" pitchFamily="18" charset="0"/>
              </a:rPr>
              <a:t>.</a:t>
            </a:r>
            <a:br>
              <a:rPr lang="ru-RU" sz="2700" dirty="0">
                <a:solidFill>
                  <a:srgbClr val="002060"/>
                </a:solidFill>
                <a:latin typeface="Times New Roman" pitchFamily="18" charset="0"/>
                <a:cs typeface="Times New Roman" pitchFamily="18" charset="0"/>
              </a:rPr>
            </a:b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571814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03648" y="2060848"/>
            <a:ext cx="6345088" cy="4544888"/>
          </a:xfrm>
        </p:spPr>
        <p:txBody>
          <a:bodyPr>
            <a:normAutofit/>
          </a:bodyPr>
          <a:lstStyle/>
          <a:p>
            <a:pPr marL="0" lvl="0" indent="0" fontAlgn="base">
              <a:spcBef>
                <a:spcPct val="0"/>
              </a:spcBef>
              <a:spcAft>
                <a:spcPct val="0"/>
              </a:spcAft>
              <a:buNone/>
            </a:pP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Монтессори</a:t>
            </a: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 5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аймақтан</a:t>
            </a: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тұрады</a:t>
            </a:r>
            <a:r>
              <a:rPr lang="ru-RU" b="1" dirty="0" smtClean="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a:t>
            </a:r>
            <a:endParaRPr lang="ru-RU" b="1" dirty="0">
              <a:ln>
                <a:solidFill>
                  <a:schemeClr val="tx2">
                    <a:lumMod val="60000"/>
                    <a:lumOff val="40000"/>
                  </a:schemeClr>
                </a:solidFill>
              </a:ln>
              <a:solidFill>
                <a:srgbClr val="002060"/>
              </a:solidFill>
              <a:latin typeface="Times New Roman" pitchFamily="18" charset="0"/>
              <a:cs typeface="Times New Roman" pitchFamily="18" charset="0"/>
            </a:endParaRPr>
          </a:p>
          <a:p>
            <a:pPr marL="0" lvl="0" indent="0" eaLnBrk="0" fontAlgn="base" hangingPunct="0">
              <a:spcBef>
                <a:spcPct val="0"/>
              </a:spcBef>
              <a:spcAft>
                <a:spcPct val="0"/>
              </a:spcAft>
              <a:buNone/>
            </a:pP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1.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Күнделікті</a:t>
            </a: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өмір</a:t>
            </a: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жаттығулар</a:t>
            </a: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аймағы</a:t>
            </a:r>
            <a:endParaRPr lang="ru-RU" b="1" dirty="0">
              <a:ln>
                <a:solidFill>
                  <a:schemeClr val="tx2">
                    <a:lumMod val="60000"/>
                    <a:lumOff val="40000"/>
                  </a:schemeClr>
                </a:solidFill>
              </a:ln>
              <a:solidFill>
                <a:srgbClr val="002060"/>
              </a:solidFill>
              <a:latin typeface="Times New Roman" pitchFamily="18" charset="0"/>
              <a:cs typeface="Times New Roman" pitchFamily="18" charset="0"/>
            </a:endParaRPr>
          </a:p>
          <a:p>
            <a:pPr marL="0" lvl="0" indent="0" eaLnBrk="0" fontAlgn="base" hangingPunct="0">
              <a:spcBef>
                <a:spcPct val="0"/>
              </a:spcBef>
              <a:spcAft>
                <a:spcPct val="0"/>
              </a:spcAft>
              <a:buNone/>
            </a:pP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2.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Сенсорика</a:t>
            </a: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аймағы</a:t>
            </a:r>
            <a:endParaRPr lang="ru-RU" b="1" dirty="0">
              <a:ln>
                <a:solidFill>
                  <a:schemeClr val="tx2">
                    <a:lumMod val="60000"/>
                    <a:lumOff val="40000"/>
                  </a:schemeClr>
                </a:solidFill>
              </a:ln>
              <a:solidFill>
                <a:srgbClr val="002060"/>
              </a:solidFill>
              <a:latin typeface="Times New Roman" pitchFamily="18" charset="0"/>
              <a:cs typeface="Times New Roman" pitchFamily="18" charset="0"/>
            </a:endParaRPr>
          </a:p>
          <a:p>
            <a:pPr marL="0" lvl="0" indent="0" eaLnBrk="0" fontAlgn="base" hangingPunct="0">
              <a:spcBef>
                <a:spcPct val="0"/>
              </a:spcBef>
              <a:spcAft>
                <a:spcPct val="0"/>
              </a:spcAft>
              <a:buNone/>
            </a:pP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3. Математика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аймағы</a:t>
            </a:r>
            <a:endParaRPr lang="ru-RU" b="1" dirty="0">
              <a:ln>
                <a:solidFill>
                  <a:schemeClr val="tx2">
                    <a:lumMod val="60000"/>
                    <a:lumOff val="40000"/>
                  </a:schemeClr>
                </a:solidFill>
              </a:ln>
              <a:solidFill>
                <a:srgbClr val="002060"/>
              </a:solidFill>
              <a:latin typeface="Times New Roman" pitchFamily="18" charset="0"/>
              <a:cs typeface="Times New Roman" pitchFamily="18" charset="0"/>
            </a:endParaRPr>
          </a:p>
          <a:p>
            <a:pPr marL="0" lvl="0" indent="0" eaLnBrk="0" fontAlgn="base" hangingPunct="0">
              <a:spcBef>
                <a:spcPct val="0"/>
              </a:spcBef>
              <a:spcAft>
                <a:spcPct val="0"/>
              </a:spcAft>
              <a:buNone/>
            </a:pP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4.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Тіл</a:t>
            </a: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аймағы</a:t>
            </a:r>
            <a:endParaRPr lang="ru-RU" b="1" dirty="0">
              <a:ln>
                <a:solidFill>
                  <a:schemeClr val="tx2">
                    <a:lumMod val="60000"/>
                    <a:lumOff val="40000"/>
                  </a:schemeClr>
                </a:solidFill>
              </a:ln>
              <a:solidFill>
                <a:srgbClr val="002060"/>
              </a:solidFill>
              <a:latin typeface="Times New Roman" pitchFamily="18" charset="0"/>
              <a:cs typeface="Times New Roman" pitchFamily="18" charset="0"/>
            </a:endParaRPr>
          </a:p>
          <a:p>
            <a:pPr marL="0" lvl="0" indent="0" eaLnBrk="0" fontAlgn="base" hangingPunct="0">
              <a:spcBef>
                <a:spcPct val="0"/>
              </a:spcBef>
              <a:spcAft>
                <a:spcPct val="0"/>
              </a:spcAft>
              <a:buNone/>
            </a:pP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5.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Ғарыш</a:t>
            </a:r>
            <a:r>
              <a:rPr lang="ru-RU" b="1" dirty="0">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 </a:t>
            </a:r>
            <a:r>
              <a:rPr lang="ru-RU" b="1" dirty="0" err="1">
                <a:ln>
                  <a:solidFill>
                    <a:schemeClr val="tx2">
                      <a:lumMod val="60000"/>
                      <a:lumOff val="40000"/>
                    </a:schemeClr>
                  </a:solidFill>
                </a:ln>
                <a:solidFill>
                  <a:srgbClr val="002060"/>
                </a:solidFill>
                <a:latin typeface="Times New Roman" pitchFamily="18" charset="0"/>
                <a:ea typeface="Times New Roman" pitchFamily="18" charset="0"/>
                <a:cs typeface="Times New Roman" pitchFamily="18" charset="0"/>
              </a:rPr>
              <a:t>аймағы</a:t>
            </a:r>
            <a:endParaRPr lang="ru-RU" b="1" dirty="0">
              <a:ln>
                <a:solidFill>
                  <a:schemeClr val="tx2">
                    <a:lumMod val="60000"/>
                    <a:lumOff val="40000"/>
                  </a:schemeClr>
                </a:solidFill>
              </a:ln>
              <a:solidFill>
                <a:srgbClr val="002060"/>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4069020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idx="4294967295"/>
          </p:nvPr>
        </p:nvSpPr>
        <p:spPr>
          <a:xfrm>
            <a:off x="1" y="2133600"/>
            <a:ext cx="9144000" cy="2879725"/>
          </a:xfrm>
        </p:spPr>
        <p:txBody>
          <a:bodyPr>
            <a:noAutofit/>
          </a:bodyPr>
          <a:lstStyle/>
          <a:p>
            <a:r>
              <a:rPr lang="ru-RU" sz="2000" b="1" dirty="0">
                <a:solidFill>
                  <a:srgbClr val="FF0000"/>
                </a:solidFill>
                <a:latin typeface="Times New Roman" pitchFamily="18" charset="0"/>
                <a:cs typeface="Times New Roman" pitchFamily="18" charset="0"/>
              </a:rPr>
              <a:t>1. </a:t>
            </a:r>
            <a:r>
              <a:rPr lang="ru-RU" sz="2000" b="1" dirty="0" err="1">
                <a:solidFill>
                  <a:srgbClr val="FF0000"/>
                </a:solidFill>
                <a:latin typeface="Times New Roman" pitchFamily="18" charset="0"/>
                <a:cs typeface="Times New Roman" pitchFamily="18" charset="0"/>
              </a:rPr>
              <a:t>Күнделікті</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өмір</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жаттығулар</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аймағы</a:t>
            </a:r>
            <a:r>
              <a:rPr lang="ru-RU" sz="2000" b="1" dirty="0">
                <a:solidFill>
                  <a:srgbClr val="FF0000"/>
                </a:solidFill>
                <a:latin typeface="Times New Roman" pitchFamily="18" charset="0"/>
                <a:cs typeface="Times New Roman" pitchFamily="18" charset="0"/>
              </a:rPr>
              <a:t>:</a:t>
            </a:r>
            <a:br>
              <a:rPr lang="ru-RU" sz="2000" b="1" dirty="0">
                <a:solidFill>
                  <a:srgbClr val="FF0000"/>
                </a:solidFill>
                <a:latin typeface="Times New Roman" pitchFamily="18" charset="0"/>
                <a:cs typeface="Times New Roman" pitchFamily="18" charset="0"/>
              </a:rPr>
            </a:br>
            <a:r>
              <a:rPr lang="ru-RU" sz="2000" b="1" dirty="0" err="1">
                <a:solidFill>
                  <a:schemeClr val="tx2">
                    <a:lumMod val="75000"/>
                  </a:schemeClr>
                </a:solidFill>
                <a:latin typeface="Times New Roman" pitchFamily="18" charset="0"/>
                <a:cs typeface="Times New Roman" pitchFamily="18" charset="0"/>
              </a:rPr>
              <a:t>Күнделікті</a:t>
            </a:r>
            <a:r>
              <a:rPr lang="ru-RU" sz="2000" b="1" dirty="0">
                <a:solidFill>
                  <a:schemeClr val="tx2">
                    <a:lumMod val="75000"/>
                  </a:schemeClr>
                </a:solidFill>
                <a:latin typeface="Times New Roman" pitchFamily="18" charset="0"/>
                <a:cs typeface="Times New Roman" pitchFamily="18" charset="0"/>
              </a:rPr>
              <a:t> </a:t>
            </a:r>
            <a:r>
              <a:rPr lang="ru-RU" sz="2000" b="1" dirty="0" err="1">
                <a:solidFill>
                  <a:schemeClr val="tx2">
                    <a:lumMod val="75000"/>
                  </a:schemeClr>
                </a:solidFill>
                <a:latin typeface="Times New Roman" pitchFamily="18" charset="0"/>
                <a:cs typeface="Times New Roman" pitchFamily="18" charset="0"/>
              </a:rPr>
              <a:t>өмір</a:t>
            </a:r>
            <a:r>
              <a:rPr lang="ru-RU" sz="2000" b="1" dirty="0">
                <a:solidFill>
                  <a:schemeClr val="tx2">
                    <a:lumMod val="75000"/>
                  </a:schemeClr>
                </a:solidFill>
                <a:latin typeface="Times New Roman" pitchFamily="18" charset="0"/>
                <a:cs typeface="Times New Roman" pitchFamily="18" charset="0"/>
              </a:rPr>
              <a:t> </a:t>
            </a:r>
            <a:r>
              <a:rPr lang="ru-RU" sz="2000" b="1" dirty="0" err="1">
                <a:solidFill>
                  <a:schemeClr val="tx2">
                    <a:lumMod val="75000"/>
                  </a:schemeClr>
                </a:solidFill>
                <a:latin typeface="Times New Roman" pitchFamily="18" charset="0"/>
                <a:cs typeface="Times New Roman" pitchFamily="18" charset="0"/>
              </a:rPr>
              <a:t>жаттығулар</a:t>
            </a:r>
            <a:r>
              <a:rPr lang="ru-RU" sz="2000" b="1" dirty="0">
                <a:solidFill>
                  <a:schemeClr val="tx2">
                    <a:lumMod val="75000"/>
                  </a:schemeClr>
                </a:solidFill>
                <a:latin typeface="Times New Roman" pitchFamily="18" charset="0"/>
                <a:cs typeface="Times New Roman" pitchFamily="18" charset="0"/>
              </a:rPr>
              <a:t> </a:t>
            </a:r>
            <a:r>
              <a:rPr lang="ru-RU" sz="2000" b="1" dirty="0" err="1">
                <a:solidFill>
                  <a:schemeClr val="tx2">
                    <a:lumMod val="75000"/>
                  </a:schemeClr>
                </a:solidFill>
                <a:latin typeface="Times New Roman" pitchFamily="18" charset="0"/>
                <a:cs typeface="Times New Roman" pitchFamily="18" charset="0"/>
              </a:rPr>
              <a:t>аймағы</a:t>
            </a:r>
            <a:r>
              <a:rPr lang="ru-RU" sz="2000" b="1" dirty="0">
                <a:solidFill>
                  <a:schemeClr val="tx2">
                    <a:lumMod val="75000"/>
                  </a:schemeClr>
                </a:solidFill>
                <a:latin typeface="Times New Roman" pitchFamily="18" charset="0"/>
                <a:cs typeface="Times New Roman" pitchFamily="18" charset="0"/>
              </a:rPr>
              <a:t> </a:t>
            </a:r>
            <a:r>
              <a:rPr lang="ru-RU" sz="2000" b="1" dirty="0" err="1">
                <a:solidFill>
                  <a:schemeClr val="tx2">
                    <a:lumMod val="75000"/>
                  </a:schemeClr>
                </a:solidFill>
                <a:latin typeface="Times New Roman" pitchFamily="18" charset="0"/>
                <a:cs typeface="Times New Roman" pitchFamily="18" charset="0"/>
              </a:rPr>
              <a:t>кішкентай</a:t>
            </a:r>
            <a:r>
              <a:rPr lang="ru-RU" sz="2000" b="1" dirty="0">
                <a:solidFill>
                  <a:schemeClr val="tx2">
                    <a:lumMod val="75000"/>
                  </a:schemeClr>
                </a:solidFill>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балалар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үшін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ерекше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маңызды</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КӨЖ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аймағында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бала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өзіне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және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өз</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заттарына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қарауға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көмектесетін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материалдар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орналасқан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Материалдар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бала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өзі</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істейтін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ісінің</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мақсатын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айқын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түсінген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жағдайда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таңдап</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алынады</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Бала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өзі</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киінуге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түйме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кнопка,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сыдырма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жіпшелер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түйрегіштер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баулар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банттар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ілмектер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сияқты</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заттар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салынған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рамкаларды</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пайдалана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отырып</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үйренеді</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Ұқыпты</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бір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нәрсені</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құюға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төгуге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ыдыс</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жууға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айна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сүртуге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киім</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кешек</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жууға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шын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үтікпен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оны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үтіктеуге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салаттар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жасауға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көкөністер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тазалауға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кесуге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майдалауға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жаңғақ</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ашуға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аяқ</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киім</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тазалауға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бір</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жерден</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екінші</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жерге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тасымалдауға</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өзіне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өзі</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қызмет</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етуге</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 </a:t>
            </a:r>
            <a:r>
              <a:rPr lang="ru-RU" sz="2000" b="1" dirty="0" err="1">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үйретеді</a:t>
            </a:r>
            <a: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t>.</a:t>
            </a:r>
            <a:br>
              <a:rPr lang="ru-RU" sz="2000" b="1" dirty="0">
                <a:ln w="0"/>
                <a:solidFill>
                  <a:schemeClr val="tx2">
                    <a:lumMod val="75000"/>
                  </a:schemeClr>
                </a:solidFill>
                <a:effectLst>
                  <a:outerShdw blurRad="38100" dist="25400" dir="5400000" algn="ctr" rotWithShape="0">
                    <a:srgbClr val="6E747A">
                      <a:alpha val="43000"/>
                    </a:srgbClr>
                  </a:outerShdw>
                </a:effectLst>
                <a:latin typeface="Times New Roman" pitchFamily="18" charset="0"/>
                <a:cs typeface="Times New Roman" pitchFamily="18" charset="0"/>
              </a:rPr>
            </a:br>
            <a:endParaRPr lang="ru-RU" sz="2000" b="1" dirty="0">
              <a:ln w="0"/>
              <a:solidFill>
                <a:schemeClr val="tx2">
                  <a:lumMod val="75000"/>
                </a:schemeClr>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602321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803617"/>
            <a:ext cx="8568952" cy="5793735"/>
          </a:xfrm>
        </p:spPr>
        <p:txBody>
          <a:bodyPr>
            <a:normAutofit/>
          </a:bodyPr>
          <a:lstStyle/>
          <a:p>
            <a:r>
              <a:rPr lang="ru-RU" sz="2400" b="1" dirty="0">
                <a:ln w="500">
                  <a:solidFill>
                    <a:srgbClr val="FF0000"/>
                  </a:solidFill>
                </a:ln>
                <a:solidFill>
                  <a:srgbClr val="FF0000"/>
                </a:solidFill>
              </a:rPr>
              <a:t>2.</a:t>
            </a:r>
            <a:r>
              <a:rPr lang="ru-RU" sz="2400" b="1" dirty="0">
                <a:ln w="500">
                  <a:solidFill>
                    <a:srgbClr val="FF0000"/>
                  </a:solidFill>
                </a:ln>
                <a:solidFill>
                  <a:srgbClr val="FF0000"/>
                </a:solidFill>
                <a:latin typeface="Times New Roman" pitchFamily="18" charset="0"/>
                <a:cs typeface="Times New Roman" pitchFamily="18" charset="0"/>
              </a:rPr>
              <a:t>Сенсорика </a:t>
            </a:r>
            <a:r>
              <a:rPr lang="ru-RU" sz="2400" b="1" dirty="0" err="1">
                <a:ln w="500">
                  <a:solidFill>
                    <a:srgbClr val="FF0000"/>
                  </a:solidFill>
                </a:ln>
                <a:solidFill>
                  <a:srgbClr val="FF0000"/>
                </a:solidFill>
                <a:latin typeface="Times New Roman" pitchFamily="18" charset="0"/>
                <a:cs typeface="Times New Roman" pitchFamily="18" charset="0"/>
              </a:rPr>
              <a:t>аймағы</a:t>
            </a:r>
            <a:r>
              <a:rPr lang="ru-RU" sz="2400" b="1" dirty="0">
                <a:ln w="500">
                  <a:solidFill>
                    <a:srgbClr val="FF0000"/>
                  </a:solidFill>
                </a:ln>
                <a:solidFill>
                  <a:srgbClr val="FF0000"/>
                </a:solidFill>
                <a:latin typeface="Times New Roman" pitchFamily="18" charset="0"/>
                <a:cs typeface="Times New Roman" pitchFamily="18" charset="0"/>
              </a:rPr>
              <a:t>:</a:t>
            </a:r>
            <a:r>
              <a:rPr lang="ru-RU" sz="2400" dirty="0">
                <a:ln w="500">
                  <a:solidFill>
                    <a:srgbClr val="002060"/>
                  </a:solidFill>
                </a:ln>
                <a:solidFill>
                  <a:srgbClr val="002060"/>
                </a:solidFill>
                <a:latin typeface="Times New Roman" pitchFamily="18" charset="0"/>
                <a:cs typeface="Times New Roman" pitchFamily="18" charset="0"/>
              </a:rPr>
              <a:t/>
            </a:r>
            <a:br>
              <a:rPr lang="ru-RU" sz="2400" dirty="0">
                <a:ln w="500">
                  <a:solidFill>
                    <a:srgbClr val="002060"/>
                  </a:solidFill>
                </a:ln>
                <a:solidFill>
                  <a:srgbClr val="002060"/>
                </a:solidFill>
                <a:latin typeface="Times New Roman" pitchFamily="18" charset="0"/>
                <a:cs typeface="Times New Roman" pitchFamily="18" charset="0"/>
              </a:rPr>
            </a:br>
            <a:r>
              <a:rPr lang="ru-RU" sz="2400" dirty="0" err="1">
                <a:ln w="500">
                  <a:solidFill>
                    <a:srgbClr val="002060"/>
                  </a:solidFill>
                </a:ln>
                <a:solidFill>
                  <a:srgbClr val="002060"/>
                </a:solidFill>
                <a:latin typeface="Times New Roman" pitchFamily="18" charset="0"/>
                <a:cs typeface="Times New Roman" pitchFamily="18" charset="0"/>
              </a:rPr>
              <a:t>Бұл</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аймақта</a:t>
            </a:r>
            <a:r>
              <a:rPr lang="ru-RU" sz="2400" dirty="0">
                <a:ln w="500">
                  <a:solidFill>
                    <a:srgbClr val="002060"/>
                  </a:solidFill>
                </a:ln>
                <a:solidFill>
                  <a:srgbClr val="002060"/>
                </a:solidFill>
                <a:latin typeface="Times New Roman" pitchFamily="18" charset="0"/>
                <a:cs typeface="Times New Roman" pitchFamily="18" charset="0"/>
              </a:rPr>
              <a:t> бала </a:t>
            </a:r>
            <a:r>
              <a:rPr lang="ru-RU" sz="2400" dirty="0" err="1">
                <a:ln w="500">
                  <a:solidFill>
                    <a:srgbClr val="002060"/>
                  </a:solidFill>
                </a:ln>
                <a:solidFill>
                  <a:srgbClr val="002060"/>
                </a:solidFill>
                <a:latin typeface="Times New Roman" pitchFamily="18" charset="0"/>
                <a:cs typeface="Times New Roman" pitchFamily="18" charset="0"/>
              </a:rPr>
              <a:t>қоршаған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ортаны</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зерттеуде</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өзінің</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сезімдерін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қолдана</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білуге</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үйренеді</a:t>
            </a:r>
            <a:r>
              <a:rPr lang="ru-RU" sz="2400" dirty="0">
                <a:ln w="500">
                  <a:solidFill>
                    <a:srgbClr val="002060"/>
                  </a:solidFill>
                </a:ln>
                <a:solidFill>
                  <a:srgbClr val="002060"/>
                </a:solidFill>
                <a:latin typeface="Times New Roman" pitchFamily="18" charset="0"/>
                <a:cs typeface="Times New Roman" pitchFamily="18" charset="0"/>
              </a:rPr>
              <a:t> – </a:t>
            </a:r>
            <a:r>
              <a:rPr lang="ru-RU" sz="2400" dirty="0" err="1">
                <a:ln w="500">
                  <a:solidFill>
                    <a:srgbClr val="002060"/>
                  </a:solidFill>
                </a:ln>
                <a:solidFill>
                  <a:srgbClr val="002060"/>
                </a:solidFill>
                <a:latin typeface="Times New Roman" pitchFamily="18" charset="0"/>
                <a:cs typeface="Times New Roman" pitchFamily="18" charset="0"/>
              </a:rPr>
              <a:t>осындағы</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материалдар</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арқылы</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өзінің</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көру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сезімін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Түрлі</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түсті</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кестелер</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көлемі</a:t>
            </a:r>
            <a:r>
              <a:rPr lang="ru-RU" sz="2400" dirty="0">
                <a:ln w="500">
                  <a:solidFill>
                    <a:srgbClr val="002060"/>
                  </a:solidFill>
                </a:ln>
                <a:solidFill>
                  <a:srgbClr val="002060"/>
                </a:solidFill>
                <a:latin typeface="Times New Roman" pitchFamily="18" charset="0"/>
                <a:cs typeface="Times New Roman" pitchFamily="18" charset="0"/>
              </a:rPr>
              <a:t> мен </a:t>
            </a:r>
            <a:r>
              <a:rPr lang="ru-RU" sz="2400" dirty="0" err="1">
                <a:ln w="500">
                  <a:solidFill>
                    <a:srgbClr val="002060"/>
                  </a:solidFill>
                </a:ln>
                <a:solidFill>
                  <a:srgbClr val="002060"/>
                </a:solidFill>
                <a:latin typeface="Times New Roman" pitchFamily="18" charset="0"/>
                <a:cs typeface="Times New Roman" pitchFamily="18" charset="0"/>
              </a:rPr>
              <a:t>пішінін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ажыратуға</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арналған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материалдар</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т.б</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Сипап</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сезу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сезімін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сипау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үшін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тақтайшалар,маталардың</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қиындыларының</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жиынтығы</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т.б</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Иіс</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сезу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иістері</a:t>
            </a:r>
            <a:r>
              <a:rPr lang="ru-RU" sz="2400" dirty="0">
                <a:ln w="500">
                  <a:solidFill>
                    <a:srgbClr val="002060"/>
                  </a:solidFill>
                </a:ln>
                <a:solidFill>
                  <a:srgbClr val="002060"/>
                </a:solidFill>
                <a:latin typeface="Times New Roman" pitchFamily="18" charset="0"/>
                <a:cs typeface="Times New Roman" pitchFamily="18" charset="0"/>
              </a:rPr>
              <a:t> бар </a:t>
            </a:r>
            <a:r>
              <a:rPr lang="ru-RU" sz="2400" dirty="0" err="1">
                <a:ln w="500">
                  <a:solidFill>
                    <a:srgbClr val="002060"/>
                  </a:solidFill>
                </a:ln>
                <a:solidFill>
                  <a:srgbClr val="002060"/>
                </a:solidFill>
                <a:latin typeface="Times New Roman" pitchFamily="18" charset="0"/>
                <a:cs typeface="Times New Roman" pitchFamily="18" charset="0"/>
              </a:rPr>
              <a:t>жәшікшелер</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Дәм</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сезу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дәм</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сезу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банкашалары</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т.б</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Есту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сезіміне</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шуылдайтын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қорапшалар</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музыкалық</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аспаптар</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т.б</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жетілдіреді</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сол</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сияқты</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температураны</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ажырату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заттардың</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салмағының</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айырмашылығын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білу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және</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есте</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сақтау</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қабілеттерін</a:t>
            </a:r>
            <a:r>
              <a:rPr lang="ru-RU" sz="2400" dirty="0">
                <a:ln w="500">
                  <a:solidFill>
                    <a:srgbClr val="002060"/>
                  </a:solidFill>
                </a:ln>
                <a:solidFill>
                  <a:srgbClr val="002060"/>
                </a:solidFill>
                <a:latin typeface="Times New Roman" pitchFamily="18" charset="0"/>
                <a:cs typeface="Times New Roman" pitchFamily="18" charset="0"/>
              </a:rPr>
              <a:t> </a:t>
            </a:r>
            <a:r>
              <a:rPr lang="ru-RU" sz="2400" dirty="0" err="1">
                <a:ln w="500">
                  <a:solidFill>
                    <a:srgbClr val="002060"/>
                  </a:solidFill>
                </a:ln>
                <a:solidFill>
                  <a:srgbClr val="002060"/>
                </a:solidFill>
                <a:latin typeface="Times New Roman" pitchFamily="18" charset="0"/>
                <a:cs typeface="Times New Roman" pitchFamily="18" charset="0"/>
              </a:rPr>
              <a:t>жаттықтырады</a:t>
            </a:r>
            <a:r>
              <a:rPr lang="ru-RU" sz="2400" dirty="0">
                <a:ln w="500">
                  <a:solidFill>
                    <a:srgbClr val="002060"/>
                  </a:solidFill>
                </a:ln>
                <a:solidFill>
                  <a:srgbClr val="002060"/>
                </a:solidFill>
                <a:latin typeface="Times New Roman" pitchFamily="18" charset="0"/>
                <a:cs typeface="Times New Roman" pitchFamily="18" charset="0"/>
              </a:rPr>
              <a:t>.</a:t>
            </a:r>
            <a:br>
              <a:rPr lang="ru-RU" sz="2400" dirty="0">
                <a:ln w="500">
                  <a:solidFill>
                    <a:srgbClr val="002060"/>
                  </a:solidFill>
                </a:ln>
                <a:solidFill>
                  <a:srgbClr val="002060"/>
                </a:solidFill>
                <a:latin typeface="Times New Roman" pitchFamily="18" charset="0"/>
                <a:cs typeface="Times New Roman" pitchFamily="18" charset="0"/>
              </a:rPr>
            </a:br>
            <a:endParaRPr lang="ru-RU" sz="2400" dirty="0"/>
          </a:p>
        </p:txBody>
      </p:sp>
    </p:spTree>
    <p:extLst>
      <p:ext uri="{BB962C8B-B14F-4D97-AF65-F5344CB8AC3E}">
        <p14:creationId xmlns:p14="http://schemas.microsoft.com/office/powerpoint/2010/main" val="375093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ff7c99a9f2de5b86a8eb3fb5b476289f86422b2f"/>
</p:tagLst>
</file>

<file path=ppt/theme/theme1.xml><?xml version="1.0" encoding="utf-8"?>
<a:theme xmlns:a="http://schemas.openxmlformats.org/drawingml/2006/main" name="Тема Office">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1573</TotalTime>
  <Words>317</Words>
  <Application>Microsoft Office PowerPoint</Application>
  <PresentationFormat>Экран (4:3)</PresentationFormat>
  <Paragraphs>39</Paragraphs>
  <Slides>14</Slides>
  <Notes>3</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Calibri</vt:lpstr>
      <vt:lpstr>Times New Roman</vt:lpstr>
      <vt:lpstr>Тема Office</vt:lpstr>
      <vt:lpstr>Мария Монтессори технологиясының ерекшеліктері</vt:lpstr>
      <vt:lpstr>Жоспар:</vt:lpstr>
      <vt:lpstr>Презентация PowerPoint</vt:lpstr>
      <vt:lpstr>Презентация PowerPoint</vt:lpstr>
      <vt:lpstr>2. Монтессори методикасы Монтессори әдісінің мақсаты: - Балаларды еркін тәрбиелеп,өмірге бейімдеу. - Өмірде өз мақсаты бар екенін қалыптастыру. - Балалардың өзінің үйреніп,өзін дамытуына жаңа мүмкіндіктер беру</vt:lpstr>
      <vt:lpstr>Монтессори педагогтың міндеті: - Балаға өз жұмысын басқаруға көмектесу. - Негізгі түстерді айыра білуге үйрету. - Ұсақ моториканы дамыту. - Алғашқы математикалық, ғарыштық түсініктерді қалыптастыру. - Зейінін тұрақтандыру. - Тәртіпке үйрету.  </vt:lpstr>
      <vt:lpstr>Презентация PowerPoint</vt:lpstr>
      <vt:lpstr>1. Күнделікті өмір жаттығулар аймағы: Күнделікті өмір жаттығулар аймағы кішкентай балалар үшін ерекше маңызды. КӨЖ аймағында бала өзіне және өз заттарына қарауға көмектесетін материалдар орналасқан. Материалдар бала өзі істейтін ісінің мақсатын айқын түсінген жағдайда таңдап алынады. Бала өзі киінуге (түйме, кнопка, сыдырма, жіпшелер, түйрегіштер, баулар, банттар, ілмектер сияқты заттар салынған рамкаларды пайдалана отырып) үйренеді. Ұқыпты бір нәрсені құюға, төгуге, ыдыс жууға, айна сүртуге, киім – кешек жууға, шын үтікпен оны үтіктеуге, салаттар жасауға, көкөністер тазалауға, кесуге, майдалауға, жаңғақ ашуға, аяқ киім тазалауға, бір жерден екінші жерге тасымалдауға өзіне – өзі қызмет етуге үйретеді. </vt:lpstr>
      <vt:lpstr>2.Сенсорика аймағы: Бұл аймақта бала қоршаған ортаны зерттеуде өзінің сезімдерін қолдана білуге үйренеді – осындағы материалдар арқылы өзінің көру сезімін (Түрлі түсті кестелер, көлемі мен пішінін ажыратуға арналған материалдар т.б). Сипап сезу сезімін (сипау үшін тақтайшалар,маталардың қиындыларының жиынтығы т.б). Иіс сезу (иістері бар жәшікшелер). Дәм сезу (дәм сезу банкашалары т.б). Есту сезіміне (шуылдайтын қорапшалар, музыкалық аспаптар т.б) жетілдіреді, сол сияқты температураны ажырату, заттардың салмағының айырмашылығын білу және есте сақтау қабілеттерін жаттықтырады. </vt:lpstr>
      <vt:lpstr>Презентация PowerPoint</vt:lpstr>
      <vt:lpstr>Презентация PowerPoint</vt:lpstr>
      <vt:lpstr>Презентация PowerPoint</vt:lpstr>
      <vt:lpstr>Презентация PowerPoint</vt:lpstr>
      <vt:lpstr>Презентация PowerPoint</vt:lpstr>
    </vt:vector>
  </TitlesOfParts>
  <Company>presentation-creation.ru</Company>
  <LinksUpToDate>false</LinksUpToDate>
  <SharedDoc>false</SharedDoc>
  <HyperlinkBase>https://presentation-creation.ru/powerpoint-templates.html</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Ни минуты без книги</dc:title>
  <dc:creator>obstinate</dc:creator>
  <dc:description>Шаблон презентации с сайта https://presentation-creation.ru/</dc:description>
  <cp:lastModifiedBy>COMP</cp:lastModifiedBy>
  <cp:revision>544</cp:revision>
  <dcterms:created xsi:type="dcterms:W3CDTF">2018-02-25T09:09:03Z</dcterms:created>
  <dcterms:modified xsi:type="dcterms:W3CDTF">2021-10-20T15:33:25Z</dcterms:modified>
</cp:coreProperties>
</file>