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63"/>
  </p:notesMasterIdLst>
  <p:sldIdLst>
    <p:sldId id="256" r:id="rId2"/>
    <p:sldId id="314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316" r:id="rId14"/>
    <p:sldId id="320" r:id="rId15"/>
    <p:sldId id="319" r:id="rId16"/>
    <p:sldId id="317" r:id="rId17"/>
    <p:sldId id="318" r:id="rId18"/>
    <p:sldId id="258" r:id="rId19"/>
    <p:sldId id="259" r:id="rId20"/>
    <p:sldId id="260" r:id="rId21"/>
    <p:sldId id="261" r:id="rId22"/>
    <p:sldId id="26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A4A0A"/>
    <a:srgbClr val="000099"/>
    <a:srgbClr val="062C06"/>
    <a:srgbClr val="AC2274"/>
    <a:srgbClr val="1818B6"/>
    <a:srgbClr val="B03E32"/>
    <a:srgbClr val="19812D"/>
    <a:srgbClr val="008000"/>
    <a:srgbClr val="FF3300"/>
    <a:srgbClr val="AA248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56" autoAdjust="0"/>
    <p:restoredTop sz="94658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1D6F1B-B9A5-4CD9-BF18-E1512D20236E}" type="datetimeFigureOut">
              <a:rPr lang="ru-RU" smtClean="0"/>
              <a:pPr/>
              <a:t>23.09.2021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B2F9B0-F92B-46EA-91A7-F8B819B1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05.09.2010</a:t>
            </a:r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05.09.2010 16:01:42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05.09.2010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05.09.2010 16:01:42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05.09.2010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05.09.2010 16:01:42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05.09.2010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05.09.2010 16:01:42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05.09.2010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ru-RU" smtClean="0"/>
              <a:t>05.09.2010 16:01:42</a:t>
            </a: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05.09.2010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05.09.2010 16:01:42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05.09.2010</a:t>
            </a: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05.09.2010 16:01:42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05.09.2010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05.09.2010 16:01:42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05.09.2010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05.09.2010 16:01:42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05.09.2010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05.09.2010 16:01:42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05.09.2010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ru-RU" smtClean="0"/>
              <a:t>05.09.2010 16:01:42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05.09.2010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05.09.2010 16:01:42</a:t>
            </a: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&#1045;&#1088;&#1073;&#1086;&#1083;-&#1044;&#1086;&#1082;\&#1047;&#1074;&#1091;&#1082;&#1080;\&#1051;&#1080;&#1076;&#1077;&#1088;%2021-&#1074;&#1077;&#1082;&#1072;.mp3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3.wav"/><Relationship Id="rId1" Type="http://schemas.openxmlformats.org/officeDocument/2006/relationships/audio" Target="../media/audio1.wav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3.wav"/><Relationship Id="rId1" Type="http://schemas.openxmlformats.org/officeDocument/2006/relationships/audio" Target="../media/audio1.wav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3.wav"/><Relationship Id="rId1" Type="http://schemas.openxmlformats.org/officeDocument/2006/relationships/audio" Target="../media/audio1.wav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3.png"/><Relationship Id="rId2" Type="http://schemas.openxmlformats.org/officeDocument/2006/relationships/audio" Target="../media/audio1.wav"/><Relationship Id="rId1" Type="http://schemas.openxmlformats.org/officeDocument/2006/relationships/audio" Target="../media/audio3.wav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5.png"/><Relationship Id="rId2" Type="http://schemas.openxmlformats.org/officeDocument/2006/relationships/audio" Target="../media/audio1.wav"/><Relationship Id="rId1" Type="http://schemas.openxmlformats.org/officeDocument/2006/relationships/audio" Target="../media/audio2.wav"/><Relationship Id="rId6" Type="http://schemas.openxmlformats.org/officeDocument/2006/relationships/image" Target="../media/image14.png"/><Relationship Id="rId5" Type="http://schemas.openxmlformats.org/officeDocument/2006/relationships/image" Target="../media/image6.pn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1.wav"/><Relationship Id="rId1" Type="http://schemas.openxmlformats.org/officeDocument/2006/relationships/audio" Target="../media/audio3.wav"/><Relationship Id="rId6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1.wav"/><Relationship Id="rId1" Type="http://schemas.openxmlformats.org/officeDocument/2006/relationships/audio" Target="../media/audio3.wav"/><Relationship Id="rId6" Type="http://schemas.openxmlformats.org/officeDocument/2006/relationships/image" Target="../media/image7.png"/><Relationship Id="rId5" Type="http://schemas.openxmlformats.org/officeDocument/2006/relationships/image" Target="../media/image16.png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1.wav"/><Relationship Id="rId1" Type="http://schemas.openxmlformats.org/officeDocument/2006/relationships/audio" Target="../media/audio3.wav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44.xml"/><Relationship Id="rId3" Type="http://schemas.openxmlformats.org/officeDocument/2006/relationships/slide" Target="slide19.xml"/><Relationship Id="rId7" Type="http://schemas.openxmlformats.org/officeDocument/2006/relationships/slide" Target="slide2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24.xml"/><Relationship Id="rId5" Type="http://schemas.openxmlformats.org/officeDocument/2006/relationships/slide" Target="slide34.xml"/><Relationship Id="rId4" Type="http://schemas.openxmlformats.org/officeDocument/2006/relationships/slide" Target="slide39.xml"/><Relationship Id="rId9" Type="http://schemas.openxmlformats.org/officeDocument/2006/relationships/slide" Target="slide4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slide" Target="slide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slide" Target="slide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slide" Target="slide19.xml"/><Relationship Id="rId4" Type="http://schemas.openxmlformats.org/officeDocument/2006/relationships/image" Target="../media/image17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peg"/><Relationship Id="rId4" Type="http://schemas.openxmlformats.org/officeDocument/2006/relationships/slide" Target="slide2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audio" Target="../media/audio1.wav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jpeg"/><Relationship Id="rId4" Type="http://schemas.openxmlformats.org/officeDocument/2006/relationships/slide" Target="slide29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3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9.png"/><Relationship Id="rId2" Type="http://schemas.openxmlformats.org/officeDocument/2006/relationships/audio" Target="../media/audio2.wav"/><Relationship Id="rId1" Type="http://schemas.openxmlformats.org/officeDocument/2006/relationships/audio" Target="../media/audio1.wav"/><Relationship Id="rId6" Type="http://schemas.openxmlformats.org/officeDocument/2006/relationships/image" Target="../media/image7.png"/><Relationship Id="rId5" Type="http://schemas.openxmlformats.org/officeDocument/2006/relationships/image" Target="../media/image8.png"/><Relationship Id="rId4" Type="http://schemas.openxmlformats.org/officeDocument/2006/relationships/image" Target="../media/image4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39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jpe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jpe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44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slide" Target="slide55.xml"/><Relationship Id="rId13" Type="http://schemas.openxmlformats.org/officeDocument/2006/relationships/slide" Target="slide60.xml"/><Relationship Id="rId3" Type="http://schemas.openxmlformats.org/officeDocument/2006/relationships/slide" Target="slide50.xml"/><Relationship Id="rId7" Type="http://schemas.openxmlformats.org/officeDocument/2006/relationships/slide" Target="slide54.xml"/><Relationship Id="rId12" Type="http://schemas.openxmlformats.org/officeDocument/2006/relationships/slide" Target="slide5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53.xml"/><Relationship Id="rId11" Type="http://schemas.openxmlformats.org/officeDocument/2006/relationships/slide" Target="slide58.xml"/><Relationship Id="rId5" Type="http://schemas.openxmlformats.org/officeDocument/2006/relationships/slide" Target="slide52.xml"/><Relationship Id="rId10" Type="http://schemas.openxmlformats.org/officeDocument/2006/relationships/slide" Target="slide57.xml"/><Relationship Id="rId4" Type="http://schemas.openxmlformats.org/officeDocument/2006/relationships/slide" Target="slide51.xml"/><Relationship Id="rId9" Type="http://schemas.openxmlformats.org/officeDocument/2006/relationships/slide" Target="slide56.xml"/><Relationship Id="rId14" Type="http://schemas.openxmlformats.org/officeDocument/2006/relationships/slide" Target="slide6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3.wav"/><Relationship Id="rId1" Type="http://schemas.openxmlformats.org/officeDocument/2006/relationships/audio" Target="../media/audio1.wav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4.jpe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jpe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jpe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jpe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jpe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jpeg"/><Relationship Id="rId4" Type="http://schemas.openxmlformats.org/officeDocument/2006/relationships/hyperlink" Target="http://www.akorda.kz/" TargetMode="Externa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3.wav"/><Relationship Id="rId1" Type="http://schemas.openxmlformats.org/officeDocument/2006/relationships/audio" Target="../media/audio1.wav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jpe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3.wav"/><Relationship Id="rId1" Type="http://schemas.openxmlformats.org/officeDocument/2006/relationships/audio" Target="../media/audio1.wav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3.wav"/><Relationship Id="rId1" Type="http://schemas.openxmlformats.org/officeDocument/2006/relationships/audio" Target="../media/audio1.wav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3.wav"/><Relationship Id="rId1" Type="http://schemas.openxmlformats.org/officeDocument/2006/relationships/audio" Target="../media/audio1.wav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Фо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94928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8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8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9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Полиглот</a:t>
            </a:r>
            <a:r>
              <a:rPr lang="ru-RU" sz="9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sz="48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sz="48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53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M-Alexandra" pitchFamily="34" charset="-52"/>
              <a:cs typeface="Times New Roman" pitchFamily="18" charset="0"/>
            </a:endParaRPr>
          </a:p>
        </p:txBody>
      </p:sp>
      <p:pic>
        <p:nvPicPr>
          <p:cNvPr id="5" name="Лидер 21-век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683568" y="5389984"/>
            <a:ext cx="504056" cy="504056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02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Рисунок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2714612" y="2214554"/>
            <a:ext cx="350046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А) Олжабай батыр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false.wav">
            <a:hlinkClick r:id="" action="ppaction://media"/>
          </p:cNvPr>
          <p:cNvPicPr>
            <a:picLocks noGrp="1" noRot="1" noChangeAspect="1"/>
          </p:cNvPicPr>
          <p:nvPr>
            <p:ph sz="quarter" idx="1"/>
            <a:wavAudioFile r:embed="rId1" name="false.wav"/>
          </p:nvPr>
        </p:nvPicPr>
        <p:blipFill>
          <a:blip r:embed="rId5" cstate="print"/>
          <a:stretch>
            <a:fillRect/>
          </a:stretch>
        </p:blipFill>
        <p:spPr>
          <a:xfrm>
            <a:off x="5786446" y="2428868"/>
            <a:ext cx="304800" cy="304800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2714612" y="3857628"/>
            <a:ext cx="350046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В) Қарасай батыр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14612" y="5286388"/>
            <a:ext cx="350046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С) Ағынтай батыр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UGADAL.WAV">
            <a:hlinkClick r:id="" action="ppaction://media"/>
          </p:cNvPr>
          <p:cNvPicPr>
            <a:picLocks noRot="1" noChangeAspect="1"/>
          </p:cNvPicPr>
          <p:nvPr>
            <a:wavAudioFile r:embed="rId2" name="UGADAL.WAV"/>
          </p:nvPr>
        </p:nvPicPr>
        <p:blipFill>
          <a:blip r:embed="rId5" cstate="print"/>
          <a:stretch>
            <a:fillRect/>
          </a:stretch>
        </p:blipFill>
        <p:spPr>
          <a:xfrm>
            <a:off x="5786446" y="4071942"/>
            <a:ext cx="304800" cy="304800"/>
          </a:xfrm>
          <a:prstGeom prst="rect">
            <a:avLst/>
          </a:prstGeom>
        </p:spPr>
      </p:pic>
      <p:pic>
        <p:nvPicPr>
          <p:cNvPr id="10" name="false.wav">
            <a:hlinkClick r:id="" action="ppaction://media"/>
          </p:cNvPr>
          <p:cNvPicPr>
            <a:picLocks noRot="1" noChangeAspect="1"/>
          </p:cNvPicPr>
          <p:nvPr>
            <a:wavAudioFile r:embed="rId1" name="false.wav"/>
          </p:nvPr>
        </p:nvPicPr>
        <p:blipFill>
          <a:blip r:embed="rId5" cstate="print"/>
          <a:stretch>
            <a:fillRect/>
          </a:stretch>
        </p:blipFill>
        <p:spPr>
          <a:xfrm>
            <a:off x="5786446" y="5572140"/>
            <a:ext cx="304800" cy="304800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0" y="188640"/>
            <a:ext cx="9144000" cy="1772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Елбасының арғы атасы, жоңғарлармен шайқаста қазақ даласын қорғаған шапырашты руының батыры кім?</a:t>
            </a:r>
            <a:endParaRPr lang="ru-RU" sz="32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3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91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4833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Рисунок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2571736" y="2071678"/>
            <a:ext cx="342902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А) 2001 жылы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false.wav">
            <a:hlinkClick r:id="" action="ppaction://media"/>
          </p:cNvPr>
          <p:cNvPicPr>
            <a:picLocks noGrp="1" noRot="1" noChangeAspect="1"/>
          </p:cNvPicPr>
          <p:nvPr>
            <p:ph sz="quarter" idx="1"/>
            <a:wavAudioFile r:embed="rId1" name="false.wav"/>
          </p:nvPr>
        </p:nvPicPr>
        <p:blipFill>
          <a:blip r:embed="rId5" cstate="print"/>
          <a:stretch>
            <a:fillRect/>
          </a:stretch>
        </p:blipFill>
        <p:spPr>
          <a:xfrm>
            <a:off x="5572132" y="2285992"/>
            <a:ext cx="304800" cy="304800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2571736" y="3429000"/>
            <a:ext cx="342902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В) 2003 жылы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43174" y="4857760"/>
            <a:ext cx="3357586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С) 2006 жылы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false.wav">
            <a:hlinkClick r:id="" action="ppaction://media"/>
          </p:cNvPr>
          <p:cNvPicPr>
            <a:picLocks noRot="1" noChangeAspect="1"/>
          </p:cNvPicPr>
          <p:nvPr>
            <a:wavAudioFile r:embed="rId1" name="false.wav"/>
          </p:nvPr>
        </p:nvPicPr>
        <p:blipFill>
          <a:blip r:embed="rId5" cstate="print"/>
          <a:stretch>
            <a:fillRect/>
          </a:stretch>
        </p:blipFill>
        <p:spPr>
          <a:xfrm>
            <a:off x="5500694" y="3643314"/>
            <a:ext cx="304800" cy="304800"/>
          </a:xfrm>
          <a:prstGeom prst="rect">
            <a:avLst/>
          </a:prstGeom>
        </p:spPr>
      </p:pic>
      <p:pic>
        <p:nvPicPr>
          <p:cNvPr id="9" name="UGADAL.WAV">
            <a:hlinkClick r:id="" action="ppaction://media"/>
          </p:cNvPr>
          <p:cNvPicPr>
            <a:picLocks noRot="1" noChangeAspect="1"/>
          </p:cNvPicPr>
          <p:nvPr>
            <a:wavAudioFile r:embed="rId2" name="UGADAL.WAV"/>
          </p:nvPr>
        </p:nvPicPr>
        <p:blipFill>
          <a:blip r:embed="rId5" cstate="print"/>
          <a:stretch>
            <a:fillRect/>
          </a:stretch>
        </p:blipFill>
        <p:spPr>
          <a:xfrm>
            <a:off x="5500694" y="5072074"/>
            <a:ext cx="304800" cy="30480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Елбасының толықтыруымен өңделген Ш. Қалдаяқовтың “Менің Қазақстаным” әні қай жылы Әнұран ретінде қабылданды?</a:t>
            </a:r>
            <a:endParaRPr lang="ru-RU" sz="32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3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83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91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Рисунок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2786050" y="5143512"/>
            <a:ext cx="328614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С) 1993 жылы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false.wav">
            <a:hlinkClick r:id="" action="ppaction://media"/>
          </p:cNvPr>
          <p:cNvPicPr>
            <a:picLocks noGrp="1" noRot="1" noChangeAspect="1"/>
          </p:cNvPicPr>
          <p:nvPr>
            <p:ph sz="quarter" idx="1"/>
            <a:wavAudioFile r:embed="rId1" name="false.wav"/>
          </p:nvPr>
        </p:nvPicPr>
        <p:blipFill>
          <a:blip r:embed="rId5" cstate="print"/>
          <a:stretch>
            <a:fillRect/>
          </a:stretch>
        </p:blipFill>
        <p:spPr>
          <a:xfrm>
            <a:off x="5572132" y="5429264"/>
            <a:ext cx="304800" cy="304800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2786050" y="2143116"/>
            <a:ext cx="328614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А) 1991 жылы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786050" y="3714752"/>
            <a:ext cx="328614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В) 1992 жылы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false.wav">
            <a:hlinkClick r:id="" action="ppaction://media"/>
          </p:cNvPr>
          <p:cNvPicPr>
            <a:picLocks noRot="1" noChangeAspect="1"/>
          </p:cNvPicPr>
          <p:nvPr>
            <a:wavAudioFile r:embed="rId1" name="false.wav"/>
          </p:nvPr>
        </p:nvPicPr>
        <p:blipFill>
          <a:blip r:embed="rId5" cstate="print"/>
          <a:stretch>
            <a:fillRect/>
          </a:stretch>
        </p:blipFill>
        <p:spPr>
          <a:xfrm>
            <a:off x="5572132" y="2428868"/>
            <a:ext cx="304800" cy="304800"/>
          </a:xfrm>
          <a:prstGeom prst="rect">
            <a:avLst/>
          </a:prstGeom>
        </p:spPr>
      </p:pic>
      <p:pic>
        <p:nvPicPr>
          <p:cNvPr id="9" name="UGADAL.WAV">
            <a:hlinkClick r:id="" action="ppaction://media"/>
          </p:cNvPr>
          <p:cNvPicPr>
            <a:picLocks noRot="1" noChangeAspect="1"/>
          </p:cNvPicPr>
          <p:nvPr>
            <a:wavAudioFile r:embed="rId2" name="UGADAL.WAV"/>
          </p:nvPr>
        </p:nvPicPr>
        <p:blipFill>
          <a:blip r:embed="rId5" cstate="print"/>
          <a:stretch>
            <a:fillRect/>
          </a:stretch>
        </p:blipFill>
        <p:spPr>
          <a:xfrm>
            <a:off x="5572132" y="4071942"/>
            <a:ext cx="304800" cy="30480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Алматыда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Дүние жүзі қазақтарының 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құрылтайы өтті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3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83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91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Рисунок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785926"/>
            <a:ext cx="8043890" cy="4500594"/>
          </a:xfrm>
        </p:spPr>
        <p:txBody>
          <a:bodyPr/>
          <a:lstStyle/>
          <a:p>
            <a:pPr>
              <a:buNone/>
            </a:pPr>
            <a:r>
              <a:rPr lang="kk-KZ" dirty="0" smtClean="0"/>
              <a:t>  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488" y="2214554"/>
            <a:ext cx="328614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А) 29 тамыз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57488" y="3714752"/>
            <a:ext cx="328614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В) 15 қараша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57488" y="5143512"/>
            <a:ext cx="328614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С) 16 желтоқсан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UGADAL.WAV">
            <a:hlinkClick r:id="" action="ppaction://media"/>
          </p:cNvPr>
          <p:cNvPicPr>
            <a:picLocks noRot="1" noChangeAspect="1"/>
          </p:cNvPicPr>
          <p:nvPr>
            <a:wavAudioFile r:embed="rId1" name="UGADAL.WAV"/>
          </p:nvPr>
        </p:nvPicPr>
        <p:blipFill>
          <a:blip r:embed="rId5" cstate="print"/>
          <a:stretch>
            <a:fillRect/>
          </a:stretch>
        </p:blipFill>
        <p:spPr>
          <a:xfrm>
            <a:off x="5796136" y="2492896"/>
            <a:ext cx="304800" cy="304800"/>
          </a:xfrm>
          <a:prstGeom prst="rect">
            <a:avLst/>
          </a:prstGeom>
        </p:spPr>
      </p:pic>
      <p:pic>
        <p:nvPicPr>
          <p:cNvPr id="9" name="false.wav">
            <a:hlinkClick r:id="" action="ppaction://media"/>
          </p:cNvPr>
          <p:cNvPicPr>
            <a:picLocks noRot="1" noChangeAspect="1"/>
          </p:cNvPicPr>
          <p:nvPr>
            <a:wavAudioFile r:embed="rId2" name="false.wav"/>
          </p:nvPr>
        </p:nvPicPr>
        <p:blipFill>
          <a:blip r:embed="rId6" cstate="print"/>
          <a:stretch>
            <a:fillRect/>
          </a:stretch>
        </p:blipFill>
        <p:spPr>
          <a:xfrm>
            <a:off x="5724128" y="4005064"/>
            <a:ext cx="304800" cy="304800"/>
          </a:xfrm>
          <a:prstGeom prst="rect">
            <a:avLst/>
          </a:prstGeom>
        </p:spPr>
      </p:pic>
      <p:pic>
        <p:nvPicPr>
          <p:cNvPr id="10" name="false.wav">
            <a:hlinkClick r:id="" action="ppaction://media"/>
          </p:cNvPr>
          <p:cNvPicPr>
            <a:picLocks noRot="1" noChangeAspect="1"/>
          </p:cNvPicPr>
          <p:nvPr>
            <a:wavAudioFile r:embed="rId2" name="false.wav"/>
          </p:nvPr>
        </p:nvPicPr>
        <p:blipFill>
          <a:blip r:embed="rId7" cstate="print"/>
          <a:stretch>
            <a:fillRect/>
          </a:stretch>
        </p:blipFill>
        <p:spPr>
          <a:xfrm>
            <a:off x="5715008" y="5357826"/>
            <a:ext cx="304800" cy="30480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БҰҰ елбасының ұсынысы бойынша қай күнді Халықаралық  ядролық қаруға қарсы күрес күні деп жариялады?</a:t>
            </a:r>
            <a:endParaRPr lang="ru-RU" sz="32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1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833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4833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Рисунок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/>
              <a:t>  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67744" y="2214554"/>
            <a:ext cx="460851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А) “Ұлттық экономика күні”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39752" y="3714752"/>
            <a:ext cx="460851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В) “Ұлттық валюта күні”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39752" y="5143512"/>
            <a:ext cx="460851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С) “Ұлттық саясат күні”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appl.WAV">
            <a:hlinkClick r:id="" action="ppaction://media"/>
          </p:cNvPr>
          <p:cNvPicPr>
            <a:picLocks noRot="1" noChangeAspect="1"/>
          </p:cNvPicPr>
          <p:nvPr>
            <a:wavAudioFile r:embed="rId1" name="appl.WAV"/>
          </p:nvPr>
        </p:nvPicPr>
        <p:blipFill>
          <a:blip r:embed="rId5" cstate="print"/>
          <a:stretch>
            <a:fillRect/>
          </a:stretch>
        </p:blipFill>
        <p:spPr>
          <a:xfrm>
            <a:off x="6588224" y="4005064"/>
            <a:ext cx="304800" cy="304800"/>
          </a:xfrm>
          <a:prstGeom prst="rect">
            <a:avLst/>
          </a:prstGeom>
        </p:spPr>
      </p:pic>
      <p:pic>
        <p:nvPicPr>
          <p:cNvPr id="10" name="false.wav">
            <a:hlinkClick r:id="" action="ppaction://media"/>
          </p:cNvPr>
          <p:cNvPicPr>
            <a:picLocks noRot="1" noChangeAspect="1"/>
          </p:cNvPicPr>
          <p:nvPr>
            <a:wavAudioFile r:embed="rId2" name="false.wav"/>
          </p:nvPr>
        </p:nvPicPr>
        <p:blipFill>
          <a:blip r:embed="rId6" cstate="print"/>
          <a:stretch>
            <a:fillRect/>
          </a:stretch>
        </p:blipFill>
        <p:spPr>
          <a:xfrm>
            <a:off x="6372200" y="2492896"/>
            <a:ext cx="304800" cy="304800"/>
          </a:xfrm>
          <a:prstGeom prst="rect">
            <a:avLst/>
          </a:prstGeom>
        </p:spPr>
      </p:pic>
      <p:pic>
        <p:nvPicPr>
          <p:cNvPr id="11" name="false.wav">
            <a:hlinkClick r:id="" action="ppaction://media"/>
          </p:cNvPr>
          <p:cNvPicPr>
            <a:picLocks noRot="1" noChangeAspect="1"/>
          </p:cNvPicPr>
          <p:nvPr>
            <a:wavAudioFile r:embed="rId2" name="false.wav"/>
          </p:nvPr>
        </p:nvPicPr>
        <p:blipFill>
          <a:blip r:embed="rId7" cstate="print"/>
          <a:stretch>
            <a:fillRect/>
          </a:stretch>
        </p:blipFill>
        <p:spPr>
          <a:xfrm>
            <a:off x="6516216" y="5445224"/>
            <a:ext cx="304800" cy="30480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12. Он бесінші қараша күні елімізде қандай мейрам тойланады?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73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833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4833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Рисунок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785926"/>
            <a:ext cx="7772400" cy="4233874"/>
          </a:xfrm>
        </p:spPr>
        <p:txBody>
          <a:bodyPr/>
          <a:lstStyle/>
          <a:p>
            <a:pPr>
              <a:buNone/>
            </a:pPr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28926" y="2500306"/>
            <a:ext cx="328614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А) Ы. Алтынсарин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928926" y="3857628"/>
            <a:ext cx="328614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В) Ш. Уәлиханов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00364" y="5357826"/>
            <a:ext cx="328614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С) А. Құнанбайұлы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UGADAL.WAV">
            <a:hlinkClick r:id="" action="ppaction://media"/>
          </p:cNvPr>
          <p:cNvPicPr>
            <a:picLocks noRot="1" noChangeAspect="1"/>
          </p:cNvPicPr>
          <p:nvPr>
            <a:wavAudioFile r:embed="rId1" name="UGADAL.WAV"/>
          </p:nvPr>
        </p:nvPicPr>
        <p:blipFill>
          <a:blip r:embed="rId5" cstate="print"/>
          <a:stretch>
            <a:fillRect/>
          </a:stretch>
        </p:blipFill>
        <p:spPr>
          <a:xfrm>
            <a:off x="5868144" y="5661248"/>
            <a:ext cx="304800" cy="304800"/>
          </a:xfrm>
          <a:prstGeom prst="rect">
            <a:avLst/>
          </a:prstGeom>
        </p:spPr>
      </p:pic>
      <p:pic>
        <p:nvPicPr>
          <p:cNvPr id="9" name="false.wav">
            <a:hlinkClick r:id="" action="ppaction://media"/>
          </p:cNvPr>
          <p:cNvPicPr>
            <a:picLocks noRot="1" noChangeAspect="1"/>
          </p:cNvPicPr>
          <p:nvPr>
            <a:wavAudioFile r:embed="rId2" name="false.wav"/>
          </p:nvPr>
        </p:nvPicPr>
        <p:blipFill>
          <a:blip r:embed="rId6" cstate="print"/>
          <a:stretch>
            <a:fillRect/>
          </a:stretch>
        </p:blipFill>
        <p:spPr>
          <a:xfrm>
            <a:off x="5786446" y="2714620"/>
            <a:ext cx="304800" cy="304800"/>
          </a:xfrm>
          <a:prstGeom prst="rect">
            <a:avLst/>
          </a:prstGeom>
        </p:spPr>
      </p:pic>
      <p:pic>
        <p:nvPicPr>
          <p:cNvPr id="10" name="false.wav">
            <a:hlinkClick r:id="" action="ppaction://media"/>
          </p:cNvPr>
          <p:cNvPicPr>
            <a:picLocks noRot="1" noChangeAspect="1"/>
          </p:cNvPicPr>
          <p:nvPr>
            <a:wavAudioFile r:embed="rId2" name="false.wav"/>
          </p:nvPr>
        </p:nvPicPr>
        <p:blipFill>
          <a:blip r:embed="rId5" cstate="print"/>
          <a:stretch>
            <a:fillRect/>
          </a:stretch>
        </p:blipFill>
        <p:spPr>
          <a:xfrm>
            <a:off x="5868144" y="4149080"/>
            <a:ext cx="304800" cy="30480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13. 1995 жылы Қазақстанда қай ұлы тұлғаның 150 жылдығы ЮНЕСКО көлемінде аталып өтілді? 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1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833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4833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Рисунок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/>
              <a:t> 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43808" y="2492896"/>
            <a:ext cx="328614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А) А. Байтұрсынов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43808" y="3789040"/>
            <a:ext cx="328614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В) М. Дулатов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5816" y="5229200"/>
            <a:ext cx="328614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С) Ә. Бөкейханов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UGADAL.WAV">
            <a:hlinkClick r:id="" action="ppaction://media"/>
          </p:cNvPr>
          <p:cNvPicPr>
            <a:picLocks noRot="1" noChangeAspect="1"/>
          </p:cNvPicPr>
          <p:nvPr>
            <a:wavAudioFile r:embed="rId1" name="UGADAL.WAV"/>
          </p:nvPr>
        </p:nvPicPr>
        <p:blipFill>
          <a:blip r:embed="rId5" cstate="print"/>
          <a:stretch>
            <a:fillRect/>
          </a:stretch>
        </p:blipFill>
        <p:spPr>
          <a:xfrm>
            <a:off x="5786446" y="5429264"/>
            <a:ext cx="304800" cy="304800"/>
          </a:xfrm>
          <a:prstGeom prst="rect">
            <a:avLst/>
          </a:prstGeom>
        </p:spPr>
      </p:pic>
      <p:pic>
        <p:nvPicPr>
          <p:cNvPr id="9" name="false.wav">
            <a:hlinkClick r:id="" action="ppaction://media"/>
          </p:cNvPr>
          <p:cNvPicPr>
            <a:picLocks noRot="1" noChangeAspect="1"/>
          </p:cNvPicPr>
          <p:nvPr>
            <a:wavAudioFile r:embed="rId2" name="false.wav"/>
          </p:nvPr>
        </p:nvPicPr>
        <p:blipFill>
          <a:blip r:embed="rId6" cstate="print"/>
          <a:stretch>
            <a:fillRect/>
          </a:stretch>
        </p:blipFill>
        <p:spPr>
          <a:xfrm>
            <a:off x="5724128" y="4077072"/>
            <a:ext cx="304800" cy="304800"/>
          </a:xfrm>
          <a:prstGeom prst="rect">
            <a:avLst/>
          </a:prstGeom>
        </p:spPr>
      </p:pic>
      <p:pic>
        <p:nvPicPr>
          <p:cNvPr id="10" name="false.wav">
            <a:hlinkClick r:id="" action="ppaction://media"/>
          </p:cNvPr>
          <p:cNvPicPr>
            <a:picLocks noRot="1" noChangeAspect="1"/>
          </p:cNvPicPr>
          <p:nvPr>
            <a:wavAudioFile r:embed="rId2" name="false.wav"/>
          </p:nvPr>
        </p:nvPicPr>
        <p:blipFill>
          <a:blip r:embed="rId6" cstate="print"/>
          <a:stretch>
            <a:fillRect/>
          </a:stretch>
        </p:blipFill>
        <p:spPr>
          <a:xfrm>
            <a:off x="5796136" y="2708920"/>
            <a:ext cx="304800" cy="30480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0" y="0"/>
            <a:ext cx="9144000" cy="21328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14. Тәуелсіз қазақ елі идеясы жолында құрбан болған, Алаш партиясының көсемі, ұлт зиялысы, қоғам қайраткері кім? 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1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833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4833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Рисунок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447800"/>
            <a:ext cx="8115328" cy="4572000"/>
          </a:xfrm>
        </p:spPr>
        <p:txBody>
          <a:bodyPr/>
          <a:lstStyle/>
          <a:p>
            <a:pPr>
              <a:buNone/>
            </a:pPr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488" y="2214554"/>
            <a:ext cx="328614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А) С. Торайғыров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57488" y="3643314"/>
            <a:ext cx="328614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В) Ж. Аймауытов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57488" y="5143512"/>
            <a:ext cx="328614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С) М. Ж. Көпеев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UGADAL.WAV">
            <a:hlinkClick r:id="" action="ppaction://media"/>
          </p:cNvPr>
          <p:cNvPicPr>
            <a:picLocks noRot="1" noChangeAspect="1"/>
          </p:cNvPicPr>
          <p:nvPr>
            <a:wavAudioFile r:embed="rId1" name="UGADAL.WAV"/>
          </p:nvPr>
        </p:nvPicPr>
        <p:blipFill>
          <a:blip r:embed="rId5" cstate="print"/>
          <a:stretch>
            <a:fillRect/>
          </a:stretch>
        </p:blipFill>
        <p:spPr>
          <a:xfrm>
            <a:off x="5715008" y="5429264"/>
            <a:ext cx="304800" cy="304800"/>
          </a:xfrm>
          <a:prstGeom prst="rect">
            <a:avLst/>
          </a:prstGeom>
        </p:spPr>
      </p:pic>
      <p:pic>
        <p:nvPicPr>
          <p:cNvPr id="9" name="false.wav">
            <a:hlinkClick r:id="" action="ppaction://media"/>
          </p:cNvPr>
          <p:cNvPicPr>
            <a:picLocks noRot="1" noChangeAspect="1"/>
          </p:cNvPicPr>
          <p:nvPr>
            <a:wavAudioFile r:embed="rId2" name="false.wav"/>
          </p:nvPr>
        </p:nvPicPr>
        <p:blipFill>
          <a:blip r:embed="rId5" cstate="print"/>
          <a:stretch>
            <a:fillRect/>
          </a:stretch>
        </p:blipFill>
        <p:spPr>
          <a:xfrm>
            <a:off x="5715008" y="3929066"/>
            <a:ext cx="304800" cy="304800"/>
          </a:xfrm>
          <a:prstGeom prst="rect">
            <a:avLst/>
          </a:prstGeom>
        </p:spPr>
      </p:pic>
      <p:pic>
        <p:nvPicPr>
          <p:cNvPr id="10" name="false.wav">
            <a:hlinkClick r:id="" action="ppaction://media"/>
          </p:cNvPr>
          <p:cNvPicPr>
            <a:picLocks noRot="1" noChangeAspect="1"/>
          </p:cNvPicPr>
          <p:nvPr>
            <a:wavAudioFile r:embed="rId2" name="false.wav"/>
          </p:nvPr>
        </p:nvPicPr>
        <p:blipFill>
          <a:blip r:embed="rId5" cstate="print"/>
          <a:stretch>
            <a:fillRect/>
          </a:stretch>
        </p:blipFill>
        <p:spPr>
          <a:xfrm>
            <a:off x="5786446" y="2500306"/>
            <a:ext cx="304800" cy="30480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15. Қазақ шежіресін хатқа түсірген ақын, ғұлама ғалым кім? 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1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833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4833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428604"/>
            <a:ext cx="8186766" cy="5591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/>
              <a:t>II</a:t>
            </a:r>
            <a:r>
              <a:rPr lang="kk-KZ" sz="4000" b="1" dirty="0" smtClean="0"/>
              <a:t> тур “Ел тарихы – асыл қазынамыз”</a:t>
            </a:r>
            <a:endParaRPr lang="ru-RU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928802"/>
            <a:ext cx="2143140" cy="178367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19812D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Тәуелсіз Қазақстан </a:t>
            </a:r>
            <a:endParaRPr lang="ru-RU" sz="2400" b="1" dirty="0">
              <a:solidFill>
                <a:srgbClr val="1981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4143380"/>
            <a:ext cx="2214578" cy="187277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Ата Заң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57884" y="1857364"/>
            <a:ext cx="2143140" cy="178367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Тарихи тұлғалар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57554" y="1857364"/>
            <a:ext cx="2143140" cy="178367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Тұңғыш елбасы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57554" y="4143380"/>
            <a:ext cx="2143140" cy="187277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Еуразия жүрегі - Астана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00760" y="4143380"/>
            <a:ext cx="2143140" cy="187277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hlinkClick r:id="rId8" action="ppaction://hlinksldjump"/>
              </a:rPr>
              <a:t>Әлемдік қауымдастық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Управляющая кнопка: в конец 10">
            <a:hlinkClick r:id="rId9" action="ppaction://hlinksldjump" highlightClick="1"/>
          </p:cNvPr>
          <p:cNvSpPr/>
          <p:nvPr/>
        </p:nvSpPr>
        <p:spPr>
          <a:xfrm>
            <a:off x="8072462" y="5786454"/>
            <a:ext cx="714380" cy="428628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98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dirty="0" smtClean="0"/>
              <a:t>    </a:t>
            </a:r>
          </a:p>
          <a:p>
            <a:pPr>
              <a:buNone/>
            </a:pPr>
            <a:endParaRPr lang="kk-KZ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ЗолотойВои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33434" cy="2000216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899592" y="4653136"/>
            <a:ext cx="777686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1991 жылы 16 желтоқсанда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63688" y="332656"/>
            <a:ext cx="5441828" cy="106359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19812D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Тәуелсіз Қазақстан </a:t>
            </a:r>
            <a:endParaRPr lang="ru-RU" sz="3600" b="1" dirty="0">
              <a:solidFill>
                <a:srgbClr val="1981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1916832"/>
            <a:ext cx="8424936" cy="1778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Еліміз өз тәуелсіздігін қашан ресми түрде жариялады? </a:t>
            </a:r>
            <a:endParaRPr lang="en-US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500042"/>
            <a:ext cx="7358114" cy="868346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8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Полиглот</a:t>
            </a:r>
            <a:endParaRPr lang="ru-RU" sz="8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500174"/>
            <a:ext cx="8258204" cy="4786346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kk-KZ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63688" y="1628800"/>
            <a:ext cx="5400600" cy="914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 тур.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жылдам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63688" y="4149080"/>
            <a:ext cx="5400600" cy="914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ІІІ тур. Тұңғыш президент</a:t>
            </a:r>
            <a:endParaRPr lang="ru-RU" sz="32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63688" y="2852936"/>
            <a:ext cx="5400600" cy="914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ІІ тур. Ел тарихы – Асыл қазынамыз</a:t>
            </a:r>
            <a:endParaRPr lang="ru-RU" sz="32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Тәуелсіз Қазақстан 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ЗолотойВои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33434" cy="2000216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2699792" y="4869160"/>
            <a:ext cx="385765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 маусым күні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63688" y="332656"/>
            <a:ext cx="5441828" cy="106359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19812D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Тәуелсіз Қазақстан </a:t>
            </a:r>
            <a:endParaRPr lang="ru-RU" sz="3600" b="1" dirty="0">
              <a:solidFill>
                <a:srgbClr val="1981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1916832"/>
            <a:ext cx="8424936" cy="1778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Елімізде Мемлекеттік рәміздер күні мейрамы қашан тойланады? </a:t>
            </a:r>
            <a:endParaRPr lang="en-US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85728"/>
            <a:ext cx="7515252" cy="1082660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Тәуелсіз Қазақстан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ЗолотойВои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33434" cy="2000216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1187624" y="4437112"/>
            <a:ext cx="2592288" cy="12076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Тәуелсіздік монументі   </a:t>
            </a:r>
            <a:endParaRPr lang="ru-RU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63688" y="332656"/>
            <a:ext cx="5441828" cy="106359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19812D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Тәуелсіз Қазақстан </a:t>
            </a:r>
            <a:endParaRPr lang="ru-RU" sz="3600" b="1" dirty="0">
              <a:solidFill>
                <a:srgbClr val="1981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1556792"/>
            <a:ext cx="8424936" cy="1778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Тәуелсіздіктің символына айналған Алматы қаласындағы ескерткіш </a:t>
            </a:r>
            <a:endParaRPr lang="en-US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Монумент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72000" y="3501008"/>
            <a:ext cx="2161735" cy="3063346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Тәуелсіз Қазақстан 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5700" b="1" dirty="0" smtClean="0">
                <a:latin typeface="Times New Roman" pitchFamily="18" charset="0"/>
                <a:cs typeface="Times New Roman" pitchFamily="18" charset="0"/>
              </a:rPr>
              <a:t>4. Қаламыздағы Өнер және әдебиет мұражайы кімнің атында?</a:t>
            </a:r>
          </a:p>
          <a:p>
            <a:pPr>
              <a:buNone/>
            </a:pPr>
            <a:endParaRPr lang="kk-K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kk-K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kk-K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ЗолотойВои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33434" cy="2000216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323528" y="4437112"/>
            <a:ext cx="3672408" cy="11333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Түркия Республикасы</a:t>
            </a: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63688" y="332656"/>
            <a:ext cx="5441828" cy="106359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19812D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Тәуелсіз Қазақстан </a:t>
            </a:r>
            <a:endParaRPr lang="ru-RU" sz="3600" b="1" dirty="0">
              <a:solidFill>
                <a:srgbClr val="1981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1916832"/>
            <a:ext cx="8424936" cy="1778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Еліміздің тәуелсіздігін бірінші болып таныған мемлекет</a:t>
            </a:r>
            <a:endParaRPr lang="en-US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загруженное (1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20072" y="3933056"/>
            <a:ext cx="2716907" cy="2109598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Управляющая кнопка: в начало 3">
            <a:hlinkClick r:id="rId3" action="ppaction://hlinksldjump" highlightClick="1"/>
          </p:cNvPr>
          <p:cNvSpPr/>
          <p:nvPr/>
        </p:nvSpPr>
        <p:spPr>
          <a:xfrm>
            <a:off x="428596" y="6072206"/>
            <a:ext cx="785818" cy="42862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ЗолотойВоин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33434" cy="2000216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467544" y="4293096"/>
            <a:ext cx="3240360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“Тарих толқынында” </a:t>
            </a:r>
            <a:endParaRPr lang="ru-RU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79712" y="0"/>
            <a:ext cx="5441828" cy="106359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19812D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Тәуелсіз Қазақстан </a:t>
            </a:r>
            <a:endParaRPr lang="ru-RU" sz="3600" b="1" dirty="0">
              <a:solidFill>
                <a:srgbClr val="19812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1196752"/>
            <a:ext cx="9144000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1999 жылы 13 қаңтарда жарық көрген Елбасының еліміздің тәуелсіздік алу жолындағы қиындықтары туралы жазған кітабы қалай аталады? </a:t>
            </a:r>
            <a:endParaRPr lang="ru-RU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Рисунок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932040" y="3573016"/>
            <a:ext cx="2176272" cy="310896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979712" y="404664"/>
            <a:ext cx="4896544" cy="8475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Тұңғыш елбасы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628800"/>
            <a:ext cx="8496944" cy="20882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600" b="1" dirty="0" err="1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Тәуелсіз Қазақстандағы тұңғыш </a:t>
            </a:r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президент </a:t>
            </a:r>
            <a:r>
              <a:rPr lang="ru-RU" sz="3600" b="1" dirty="0" err="1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сайлауы</a:t>
            </a:r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қашан өтті</a:t>
            </a:r>
            <a:r>
              <a:rPr lang="kk-KZ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 smtClean="0">
              <a:solidFill>
                <a:srgbClr val="0A4A0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99592" y="4437112"/>
            <a:ext cx="7632848" cy="914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1991</a:t>
            </a:r>
            <a:r>
              <a:rPr lang="kk-KZ" sz="32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 жылдың</a:t>
            </a:r>
            <a:r>
              <a:rPr lang="en-US" sz="32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kk-KZ" sz="32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желтоқсанында</a:t>
            </a:r>
            <a:endParaRPr lang="ru-RU" sz="3200" b="1" dirty="0" smtClean="0">
              <a:solidFill>
                <a:srgbClr val="0A4A0A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Математика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4509120"/>
            <a:ext cx="3714776" cy="914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Днепродзержинск</a:t>
            </a:r>
            <a:endParaRPr lang="ru-RU" sz="3200" b="1" dirty="0" smtClean="0">
              <a:solidFill>
                <a:srgbClr val="0A4A0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79712" y="404664"/>
            <a:ext cx="4896544" cy="8475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Тұңғыш елбасы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1556792"/>
            <a:ext cx="8496944" cy="194421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600" b="1" dirty="0" err="1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Елбасымыз</a:t>
            </a:r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 Украина </a:t>
            </a:r>
            <a:r>
              <a:rPr lang="ru-RU" sz="3600" b="1" dirty="0" err="1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жеріндегі</a:t>
            </a:r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қай қалада техникалық училищені</a:t>
            </a:r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аяқтады</a:t>
            </a:r>
            <a:r>
              <a:rPr lang="kk-KZ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 smtClean="0">
              <a:solidFill>
                <a:srgbClr val="0A4A0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images (2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20072" y="3717032"/>
            <a:ext cx="2304256" cy="267347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690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Математика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447800"/>
            <a:ext cx="8258204" cy="49815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 3. “Ақын жанды болмасаңыз, математик те бола алмайсыз” деп айтқан орыстың әйел математигі</a:t>
            </a:r>
          </a:p>
          <a:p>
            <a:pPr>
              <a:buNone/>
            </a:pPr>
            <a:endParaRPr lang="kk-KZ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99792" y="4797152"/>
            <a:ext cx="4057672" cy="114300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Теміртау</a:t>
            </a:r>
            <a:endParaRPr lang="ru-RU" sz="3200" b="1" dirty="0" smtClean="0">
              <a:solidFill>
                <a:srgbClr val="0A4A0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79712" y="404664"/>
            <a:ext cx="4896544" cy="8475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Тұңғыш елбасы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1412776"/>
            <a:ext cx="8496944" cy="25202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3600" b="1" dirty="0" err="1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Елбасы</a:t>
            </a:r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1960 </a:t>
            </a:r>
            <a:r>
              <a:rPr lang="ru-RU" sz="3600" b="1" dirty="0" err="1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қай қалада өзінің еңбек жолын</a:t>
            </a:r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 металлургия </a:t>
            </a:r>
            <a:r>
              <a:rPr lang="ru-RU" sz="3600" b="1" dirty="0" err="1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комбинатында</a:t>
            </a:r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қатардағы жұмысшы </a:t>
            </a:r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болып </a:t>
            </a:r>
            <a:r>
              <a:rPr lang="ru-RU" sz="3600" b="1" dirty="0" err="1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бастады</a:t>
            </a:r>
            <a:r>
              <a:rPr lang="kk-KZ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 smtClean="0">
              <a:solidFill>
                <a:srgbClr val="0A4A0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images 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48264" y="4005064"/>
            <a:ext cx="1847850" cy="2476500"/>
          </a:xfrm>
          <a:prstGeom prst="rect">
            <a:avLst/>
          </a:prstGeom>
        </p:spPr>
      </p:pic>
      <p:pic>
        <p:nvPicPr>
          <p:cNvPr id="9" name="Рисунок 8" descr="1.jpe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5536" y="4005064"/>
            <a:ext cx="1944216" cy="24974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690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Математика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979712" y="404664"/>
            <a:ext cx="4896544" cy="8475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Тұңғыш елбасы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484784"/>
            <a:ext cx="9144000" cy="237626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kk-KZ" sz="3600" b="1" dirty="0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</a:rPr>
              <a:t>Елбасының ақындық шабытынан туып, әнге айналған, МузАРТ тобының орындауындағы сазгер А. Қоразбаевтың әніне жазылған өлеңін атаңыз </a:t>
            </a:r>
            <a:endParaRPr lang="ru-RU" sz="3600" b="1" dirty="0" smtClean="0">
              <a:solidFill>
                <a:srgbClr val="062C0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55576" y="4653136"/>
            <a:ext cx="3744416" cy="99671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“Үш қоңыр”</a:t>
            </a:r>
            <a:endParaRPr lang="ru-RU" sz="3600" b="1" dirty="0" smtClean="0">
              <a:solidFill>
                <a:srgbClr val="0A4A0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загруженное (6).jpg"/>
          <p:cNvPicPr>
            <a:picLocks noChangeAspect="1"/>
          </p:cNvPicPr>
          <p:nvPr/>
        </p:nvPicPr>
        <p:blipFill>
          <a:blip r:embed="rId4" cstate="print">
            <a:lum contrast="-10000"/>
          </a:blip>
          <a:stretch>
            <a:fillRect/>
          </a:stretch>
        </p:blipFill>
        <p:spPr>
          <a:xfrm>
            <a:off x="5580112" y="4005064"/>
            <a:ext cx="2376264" cy="237626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Математика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447800"/>
            <a:ext cx="8429684" cy="49815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 5. Ешқандай амал қолданбай 666 санын жарты есе арттырғанда қандай сан шығады?</a:t>
            </a:r>
          </a:p>
          <a:p>
            <a:pPr>
              <a:buNone/>
            </a:pPr>
            <a:endParaRPr lang="kk-KZ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в начало 3">
            <a:hlinkClick r:id="rId3" action="ppaction://hlinksldjump" highlightClick="1"/>
          </p:cNvPr>
          <p:cNvSpPr/>
          <p:nvPr/>
        </p:nvSpPr>
        <p:spPr>
          <a:xfrm>
            <a:off x="428596" y="5929330"/>
            <a:ext cx="1042416" cy="50006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4581128"/>
            <a:ext cx="4320480" cy="9247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“Қазақстан-2030”</a:t>
            </a:r>
            <a:endParaRPr lang="ru-RU" sz="3600" b="1" dirty="0" smtClean="0">
              <a:solidFill>
                <a:srgbClr val="0A4A0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79712" y="404664"/>
            <a:ext cx="4896544" cy="8475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Тұңғыш елбасы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556792"/>
            <a:ext cx="9144000" cy="25202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kk-KZ" sz="3600" b="1" dirty="0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</a:rPr>
              <a:t>1997 жылы баспасөзде жарияланған елбасының Қазақстанның алдағы уақыттағы дамуына арналған стратегиялық жоспары </a:t>
            </a:r>
            <a:endParaRPr lang="ru-RU" sz="3600" b="1" dirty="0" smtClean="0">
              <a:solidFill>
                <a:srgbClr val="062C0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загруженное (7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436096" y="4293096"/>
            <a:ext cx="2861132" cy="18750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78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A4A0A"/>
                </a:solidFill>
              </a:rPr>
              <a:t>Биология</a:t>
            </a:r>
            <a:endParaRPr lang="ru-RU" b="1" dirty="0">
              <a:solidFill>
                <a:srgbClr val="0A4A0A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87624" y="4653136"/>
            <a:ext cx="6786610" cy="92869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</a:rPr>
              <a:t>1998 жылдың 6 мамырынан  </a:t>
            </a:r>
            <a:endParaRPr lang="ru-RU" sz="3200" b="1" dirty="0" smtClean="0">
              <a:solidFill>
                <a:srgbClr val="062C0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19672" y="332656"/>
            <a:ext cx="612068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Еуразия жүрегі - Астана</a:t>
            </a:r>
            <a:endParaRPr lang="ru-RU" sz="36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556792"/>
            <a:ext cx="9144000" cy="22322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kk-KZ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Ақмола қаласы елбасының жарлығымен қай уақыттан бастап Астана деп атала бастады?</a:t>
            </a:r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Рисунок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2428860" y="2214554"/>
            <a:ext cx="392909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А) Ақжан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28860" y="3571876"/>
            <a:ext cx="400052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В) Әлжан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00298" y="5072074"/>
            <a:ext cx="392909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С) Әминә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false.wav">
            <a:hlinkClick r:id="" action="ppaction://media"/>
          </p:cNvPr>
          <p:cNvPicPr>
            <a:picLocks noRot="1" noChangeAspect="1"/>
          </p:cNvPicPr>
          <p:nvPr>
            <a:wavAudioFile r:embed="rId1" name="false.wav"/>
          </p:nvPr>
        </p:nvPicPr>
        <p:blipFill>
          <a:blip r:embed="rId5" cstate="print"/>
          <a:stretch>
            <a:fillRect/>
          </a:stretch>
        </p:blipFill>
        <p:spPr>
          <a:xfrm>
            <a:off x="5857884" y="2357430"/>
            <a:ext cx="304800" cy="304800"/>
          </a:xfrm>
          <a:prstGeom prst="rect">
            <a:avLst/>
          </a:prstGeom>
        </p:spPr>
      </p:pic>
      <p:pic>
        <p:nvPicPr>
          <p:cNvPr id="9" name="appl.WAV">
            <a:hlinkClick r:id="" action="ppaction://media"/>
          </p:cNvPr>
          <p:cNvPicPr>
            <a:picLocks noRot="1" noChangeAspect="1"/>
          </p:cNvPicPr>
          <p:nvPr>
            <a:wavAudioFile r:embed="rId2" name="appl.WAV"/>
          </p:nvPr>
        </p:nvPicPr>
        <p:blipFill>
          <a:blip r:embed="rId6" cstate="print"/>
          <a:stretch>
            <a:fillRect/>
          </a:stretch>
        </p:blipFill>
        <p:spPr>
          <a:xfrm>
            <a:off x="5857884" y="3786190"/>
            <a:ext cx="304800" cy="304800"/>
          </a:xfrm>
          <a:prstGeom prst="rect">
            <a:avLst/>
          </a:prstGeom>
        </p:spPr>
      </p:pic>
      <p:pic>
        <p:nvPicPr>
          <p:cNvPr id="10" name="false.wav">
            <a:hlinkClick r:id="" action="ppaction://media"/>
          </p:cNvPr>
          <p:cNvPicPr>
            <a:picLocks noRot="1" noChangeAspect="1"/>
          </p:cNvPicPr>
          <p:nvPr>
            <a:wavAudioFile r:embed="rId1" name="false.wav"/>
          </p:nvPr>
        </p:nvPicPr>
        <p:blipFill>
          <a:blip r:embed="rId7" cstate="print"/>
          <a:stretch>
            <a:fillRect/>
          </a:stretch>
        </p:blipFill>
        <p:spPr>
          <a:xfrm>
            <a:off x="5857884" y="5286388"/>
            <a:ext cx="304800" cy="30480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323528" y="332656"/>
            <a:ext cx="8568952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1 .</a:t>
            </a:r>
            <a:r>
              <a:rPr lang="kk-KZ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Елбасының анасының есімін атаңыздар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3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873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4833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A4A0A"/>
                </a:solidFill>
              </a:rPr>
              <a:t>Биология</a:t>
            </a:r>
            <a:endParaRPr lang="ru-RU" b="1" dirty="0">
              <a:solidFill>
                <a:srgbClr val="0A4A0A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19672" y="332656"/>
            <a:ext cx="612068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Еуразия жүрегі - Астана</a:t>
            </a:r>
            <a:endParaRPr lang="ru-RU" sz="36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556792"/>
            <a:ext cx="9144000" cy="151216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kk-KZ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Астана қаласының бейресми символына айналған ғимарат</a:t>
            </a:r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528" y="4437112"/>
            <a:ext cx="2952328" cy="92869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</a:rPr>
              <a:t>Бәйтерек</a:t>
            </a:r>
            <a:r>
              <a:rPr lang="kk-KZ" sz="3200" b="1" dirty="0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3200" b="1" dirty="0" smtClean="0">
              <a:solidFill>
                <a:srgbClr val="062C0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596_df0cf999ac4ffc4bf8cd3fa7e2bbf2af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88024" y="3212976"/>
            <a:ext cx="3067050" cy="32099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690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A4A0A"/>
                </a:solidFill>
              </a:rPr>
              <a:t>Биология</a:t>
            </a:r>
            <a:endParaRPr lang="ru-RU" dirty="0">
              <a:solidFill>
                <a:srgbClr val="0A4A0A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19672" y="332656"/>
            <a:ext cx="612068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Еуразия жүрегі - Астана</a:t>
            </a:r>
            <a:endParaRPr lang="ru-RU" sz="36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412776"/>
            <a:ext cx="9144000" cy="25202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3. Дәстүрлі діни конфессия басшыларының жиналыстары өткен Астана қаласындағы пирамида түріндегі ғимарат қалай аталады? </a:t>
            </a:r>
            <a:endParaRPr lang="ru-RU" sz="3600" b="1" dirty="0" smtClean="0">
              <a:solidFill>
                <a:srgbClr val="0A4A0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83568" y="4293096"/>
            <a:ext cx="3168352" cy="16561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</a:rPr>
              <a:t>Бейбітшілік пен келісім сарайы  </a:t>
            </a:r>
            <a:endParaRPr lang="ru-RU" sz="3200" b="1" dirty="0" smtClean="0">
              <a:solidFill>
                <a:srgbClr val="062C0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596_3c1ce4d43b37f4322b8ea982ce15bcd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8064" y="4005064"/>
            <a:ext cx="2304256" cy="260582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A4A0A"/>
                </a:solidFill>
              </a:rPr>
              <a:t>Биология</a:t>
            </a:r>
            <a:endParaRPr lang="ru-RU" dirty="0">
              <a:solidFill>
                <a:srgbClr val="0A4A0A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19672" y="332656"/>
            <a:ext cx="612068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Еуразия жүрегі - Астана</a:t>
            </a:r>
            <a:endParaRPr lang="ru-RU" sz="36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556792"/>
            <a:ext cx="9144000" cy="151216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kk-KZ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Астана қаласының қазіргі кездегі әкімі кім?</a:t>
            </a:r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57290" y="4214818"/>
            <a:ext cx="5929354" cy="144016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i="1" dirty="0" err="1" smtClean="0">
                <a:solidFill>
                  <a:srgbClr val="0A4A0A"/>
                </a:solidFill>
              </a:rPr>
              <a:t>Әділбек Жақсыбеков</a:t>
            </a:r>
            <a:endParaRPr lang="ru-RU" sz="3200" b="1" dirty="0" smtClean="0">
              <a:solidFill>
                <a:srgbClr val="0A4A0A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A4A0A"/>
                </a:solidFill>
              </a:rPr>
              <a:t>Биология</a:t>
            </a:r>
            <a:endParaRPr lang="ru-RU" dirty="0">
              <a:solidFill>
                <a:srgbClr val="0A4A0A"/>
              </a:solidFill>
            </a:endParaRPr>
          </a:p>
        </p:txBody>
      </p:sp>
      <p:sp>
        <p:nvSpPr>
          <p:cNvPr id="4" name="Управляющая кнопка: в начало 3">
            <a:hlinkClick r:id="rId3" action="ppaction://hlinksldjump" highlightClick="1"/>
          </p:cNvPr>
          <p:cNvSpPr/>
          <p:nvPr/>
        </p:nvSpPr>
        <p:spPr>
          <a:xfrm>
            <a:off x="500034" y="5929330"/>
            <a:ext cx="1042416" cy="50006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619672" y="332656"/>
            <a:ext cx="612068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Еуразия жүрегі - Астана</a:t>
            </a:r>
            <a:endParaRPr lang="ru-RU" sz="36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340768"/>
            <a:ext cx="9144000" cy="22322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kk-KZ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Елбасының 2005 жылы жарық көрген Астана қаласының тарихына арналған кітабы қалай аталады?</a:t>
            </a:r>
            <a:r>
              <a:rPr lang="ru-RU" sz="3600" b="1" dirty="0" smtClean="0">
                <a:solidFill>
                  <a:srgbClr val="0A4A0A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39552" y="4149080"/>
            <a:ext cx="2664296" cy="143275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</a:rPr>
              <a:t>“Еуразия жүрегінде”  </a:t>
            </a:r>
            <a:endParaRPr lang="ru-RU" sz="3200" b="1" dirty="0" smtClean="0">
              <a:solidFill>
                <a:srgbClr val="062C0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Рисунок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08104" y="2924944"/>
            <a:ext cx="2353056" cy="3681984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611560" y="4221088"/>
            <a:ext cx="3600400" cy="135732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1818B6"/>
                </a:solidFill>
                <a:latin typeface="Times New Roman" pitchFamily="18" charset="0"/>
                <a:cs typeface="Times New Roman" pitchFamily="18" charset="0"/>
              </a:rPr>
              <a:t>Сағадат Нұрмағамбетов</a:t>
            </a:r>
            <a:endParaRPr lang="ru-RU" sz="3200" b="1" dirty="0" smtClean="0">
              <a:solidFill>
                <a:srgbClr val="1818B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95736" y="404664"/>
            <a:ext cx="5156076" cy="79208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Тарихи тұлғалар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0" y="1340768"/>
            <a:ext cx="8892480" cy="216024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1. Кеңес Одағының батыры, тұңғыш Қазақстан Республикасының Қарулы Күштерінің маршаллы 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images (8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64088" y="3789040"/>
            <a:ext cx="1944216" cy="289701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6908"/>
          </a:xfrm>
        </p:spPr>
        <p:txBody>
          <a:bodyPr/>
          <a:lstStyle/>
          <a:p>
            <a:pPr algn="ctr"/>
            <a:r>
              <a:rPr lang="ru-RU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Қазақ тілі</a:t>
            </a:r>
            <a:endParaRPr lang="ru-RU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4725144"/>
            <a:ext cx="3456384" cy="135732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1818B6"/>
                </a:solidFill>
                <a:latin typeface="Times New Roman" pitchFamily="18" charset="0"/>
                <a:cs typeface="Times New Roman" pitchFamily="18" charset="0"/>
              </a:rPr>
              <a:t>Т. О. Әубәкіров</a:t>
            </a:r>
            <a:endParaRPr lang="ru-RU" sz="3200" b="1" dirty="0" smtClean="0">
              <a:solidFill>
                <a:srgbClr val="1818B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95736" y="404664"/>
            <a:ext cx="5156076" cy="79208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Тарихи тұлғалар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0" y="1484784"/>
            <a:ext cx="9144000" cy="208823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2. Тәуелсіз еліміздің тарихында тұңғыш рет Байқоңырдан ғарышқа ұшқан қазақ батыры кім? 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images (10).jpg"/>
          <p:cNvPicPr>
            <a:picLocks noChangeAspect="1"/>
          </p:cNvPicPr>
          <p:nvPr/>
        </p:nvPicPr>
        <p:blipFill>
          <a:blip r:embed="rId4" cstate="print">
            <a:lum bright="-10000"/>
          </a:blip>
          <a:stretch>
            <a:fillRect/>
          </a:stretch>
        </p:blipFill>
        <p:spPr>
          <a:xfrm>
            <a:off x="4860032" y="2996952"/>
            <a:ext cx="3168352" cy="338812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6908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1818B6"/>
                </a:solidFill>
                <a:latin typeface="Times New Roman" pitchFamily="18" charset="0"/>
                <a:cs typeface="Times New Roman" pitchFamily="18" charset="0"/>
              </a:rPr>
              <a:t>Қазақ тілі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4509120"/>
            <a:ext cx="2664296" cy="122413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1818B6"/>
                </a:solidFill>
                <a:latin typeface="Times New Roman" pitchFamily="18" charset="0"/>
                <a:cs typeface="Times New Roman" pitchFamily="18" charset="0"/>
              </a:rPr>
              <a:t>Қалихан Ысқақов</a:t>
            </a:r>
            <a:endParaRPr lang="ru-RU" sz="3200" b="1" dirty="0" smtClean="0">
              <a:solidFill>
                <a:srgbClr val="1818B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95736" y="404664"/>
            <a:ext cx="5156076" cy="79208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Тарихи тұлғалар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0" y="1700808"/>
            <a:ext cx="9144000" cy="237626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3. Тәуелсіз еліміздің тарихында бірінші болып әдебиет жанрында Мемлекеттік сыйлықтың иегері болған жазушы кім? 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images (1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64088" y="3789040"/>
            <a:ext cx="2304256" cy="27049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solidFill>
                  <a:srgbClr val="1818B6"/>
                </a:solidFill>
                <a:latin typeface="Times New Roman" pitchFamily="18" charset="0"/>
                <a:cs typeface="Times New Roman" pitchFamily="18" charset="0"/>
              </a:rPr>
              <a:t>Қазақ тілі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772816"/>
            <a:ext cx="7743804" cy="458514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4. Сөйлем және сөз тіркесін зерттейтін ғылым саласы қалай аталады?</a:t>
            </a:r>
          </a:p>
          <a:p>
            <a:pPr>
              <a:buNone/>
            </a:pPr>
            <a:endParaRPr lang="kk-KZ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4941168"/>
            <a:ext cx="3168352" cy="100013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1818B6"/>
                </a:solidFill>
                <a:latin typeface="Times New Roman" pitchFamily="18" charset="0"/>
                <a:cs typeface="Times New Roman" pitchFamily="18" charset="0"/>
              </a:rPr>
              <a:t>Бауыржан Момышұлы</a:t>
            </a:r>
            <a:endParaRPr lang="ru-RU" sz="3200" b="1" dirty="0" smtClean="0">
              <a:solidFill>
                <a:srgbClr val="1818B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95736" y="404664"/>
            <a:ext cx="5156076" cy="79208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Тарихи тұлғалар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0" y="1484784"/>
            <a:ext cx="9144000" cy="266429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4. 2010 жылы елімізде Халық Қаһарманы, Кеңес Одағының батыры, жазушы болып табылатын қандай ұлы тұлғаның 100 жылдығы аталып өтілді? 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>
                <a:solidFill>
                  <a:srgbClr val="1818B6"/>
                </a:solidFill>
                <a:latin typeface="Times New Roman" pitchFamily="18" charset="0"/>
                <a:cs typeface="Times New Roman" pitchFamily="18" charset="0"/>
              </a:rPr>
              <a:t>Қазақ тілі</a:t>
            </a:r>
            <a:endParaRPr lang="ru-RU" dirty="0"/>
          </a:p>
        </p:txBody>
      </p:sp>
      <p:sp>
        <p:nvSpPr>
          <p:cNvPr id="4" name="Управляющая кнопка: в начало 3">
            <a:hlinkClick r:id="rId3" action="ppaction://hlinksldjump" highlightClick="1"/>
          </p:cNvPr>
          <p:cNvSpPr/>
          <p:nvPr/>
        </p:nvSpPr>
        <p:spPr>
          <a:xfrm>
            <a:off x="357158" y="5500702"/>
            <a:ext cx="1000132" cy="50006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43808" y="4221088"/>
            <a:ext cx="2952328" cy="10715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1818B6"/>
                </a:solidFill>
                <a:latin typeface="Times New Roman" pitchFamily="18" charset="0"/>
                <a:cs typeface="Times New Roman" pitchFamily="18" charset="0"/>
              </a:rPr>
              <a:t>Ахмет Байтұрсынов</a:t>
            </a:r>
            <a:endParaRPr lang="ru-RU" sz="3200" b="1" dirty="0" smtClean="0">
              <a:solidFill>
                <a:srgbClr val="1818B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95736" y="404664"/>
            <a:ext cx="5156076" cy="79208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Тарихи тұлғалар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0" y="1412776"/>
            <a:ext cx="9144000" cy="237626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5. “Қазақ” газетінің негізін салушы, ұлттық жазуымыздың реформаторы кім? 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78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География</a:t>
            </a:r>
            <a:endParaRPr lang="ru-RU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447800"/>
            <a:ext cx="8258204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4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4509120"/>
            <a:ext cx="2736304" cy="121444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1993 </a:t>
            </a:r>
            <a:r>
              <a:rPr lang="ru-RU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28 </a:t>
            </a:r>
            <a:r>
              <a:rPr lang="kk-KZ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қаңтарда</a:t>
            </a:r>
            <a:endParaRPr lang="ru-RU" sz="32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404664"/>
            <a:ext cx="4577732" cy="93667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Ата Заң</a:t>
            </a:r>
            <a:endParaRPr lang="ru-RU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700808"/>
            <a:ext cx="9144000" cy="1800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Қазақстан Республикасының алғашқы Конституциясы қашан қабылданды? 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загруженное (1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83968" y="3789040"/>
            <a:ext cx="3816424" cy="261939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Рисунок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1907704" y="5517232"/>
            <a:ext cx="443371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С) “Бейбітшілік бастауы”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35696" y="2564904"/>
            <a:ext cx="4450246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А) “Бейбітшілік кіндігі”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35696" y="4000504"/>
            <a:ext cx="452225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В) “Бейбітшілік тамыры”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false.wav">
            <a:hlinkClick r:id="" action="ppaction://media"/>
          </p:cNvPr>
          <p:cNvPicPr>
            <a:picLocks noRot="1" noChangeAspect="1"/>
          </p:cNvPicPr>
          <p:nvPr>
            <a:wavAudioFile r:embed="rId1" name="false.wav"/>
          </p:nvPr>
        </p:nvPicPr>
        <p:blipFill>
          <a:blip r:embed="rId5" cstate="print"/>
          <a:stretch>
            <a:fillRect/>
          </a:stretch>
        </p:blipFill>
        <p:spPr>
          <a:xfrm>
            <a:off x="5940152" y="5805264"/>
            <a:ext cx="304800" cy="304800"/>
          </a:xfrm>
          <a:prstGeom prst="rect">
            <a:avLst/>
          </a:prstGeom>
        </p:spPr>
      </p:pic>
      <p:pic>
        <p:nvPicPr>
          <p:cNvPr id="9" name="false.wav">
            <a:hlinkClick r:id="" action="ppaction://media"/>
          </p:cNvPr>
          <p:cNvPicPr>
            <a:picLocks noRot="1" noChangeAspect="1"/>
          </p:cNvPicPr>
          <p:nvPr>
            <a:wavAudioFile r:embed="rId1" name="false.wav"/>
          </p:nvPr>
        </p:nvPicPr>
        <p:blipFill>
          <a:blip r:embed="rId6" cstate="print"/>
          <a:stretch>
            <a:fillRect/>
          </a:stretch>
        </p:blipFill>
        <p:spPr>
          <a:xfrm>
            <a:off x="5929322" y="4286256"/>
            <a:ext cx="304800" cy="30480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0"/>
            <a:ext cx="8964488" cy="22768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2 .</a:t>
            </a:r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Елбасының Семей ядролық полигонының зардаптары мен зияны туралы жазған кітабының атауы қандай?</a:t>
            </a:r>
            <a:endParaRPr lang="ru-RU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appl.WAV">
            <a:hlinkClick r:id="" action="ppaction://media"/>
          </p:cNvPr>
          <p:cNvPicPr>
            <a:picLocks noGrp="1" noRot="1" noChangeAspect="1"/>
          </p:cNvPicPr>
          <p:nvPr>
            <p:ph sz="quarter" idx="1"/>
            <a:wavAudioFile r:embed="rId2" name="appl.WAV"/>
          </p:nvPr>
        </p:nvPicPr>
        <p:blipFill>
          <a:blip r:embed="rId7" cstate="print"/>
          <a:stretch>
            <a:fillRect/>
          </a:stretch>
        </p:blipFill>
        <p:spPr>
          <a:xfrm>
            <a:off x="5796136" y="2852936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3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833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873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1122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География</a:t>
            </a:r>
            <a:endParaRPr lang="ru-RU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3528" y="4725144"/>
            <a:ext cx="2520280" cy="114300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1995 жылы 30 тамызда</a:t>
            </a:r>
            <a:endParaRPr lang="ru-RU" sz="32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404664"/>
            <a:ext cx="4577732" cy="93667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Ата Заң</a:t>
            </a:r>
            <a:endParaRPr lang="ru-RU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628800"/>
            <a:ext cx="9144000" cy="187220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Қазіргі кездегі қолданыстағы Конституция қашан қабылданды? 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загруженное (12).jpg"/>
          <p:cNvPicPr>
            <a:picLocks noChangeAspect="1"/>
          </p:cNvPicPr>
          <p:nvPr/>
        </p:nvPicPr>
        <p:blipFill>
          <a:blip r:embed="rId4" cstate="print">
            <a:lum bright="-10000"/>
          </a:blip>
          <a:stretch>
            <a:fillRect/>
          </a:stretch>
        </p:blipFill>
        <p:spPr>
          <a:xfrm>
            <a:off x="3779912" y="3356992"/>
            <a:ext cx="4104456" cy="307438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1122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География</a:t>
            </a:r>
            <a:endParaRPr lang="ru-RU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39752" y="4653136"/>
            <a:ext cx="4000528" cy="135732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РЕФЕРЕНДУМ</a:t>
            </a:r>
            <a:endParaRPr lang="ru-RU" sz="32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23728" y="404664"/>
            <a:ext cx="4577732" cy="93667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Ата Заң</a:t>
            </a:r>
            <a:endParaRPr lang="ru-RU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628800"/>
            <a:ext cx="9144000" cy="25922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3. Барлық азаматтардың қатысуымен өтетін халықтың өз дауысын беру арқылы түйткілді мәселелердің шешімін табатын сайлаудың түрі  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1122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География</a:t>
            </a:r>
            <a:endParaRPr lang="ru-RU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43608" y="4077072"/>
            <a:ext cx="1800200" cy="135732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9 бөлім, 98 бап</a:t>
            </a:r>
            <a:endParaRPr lang="ru-RU" sz="32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404664"/>
            <a:ext cx="4577732" cy="93667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Ата Заң</a:t>
            </a:r>
            <a:endParaRPr lang="ru-RU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700808"/>
            <a:ext cx="9144000" cy="1800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Қазақстан Республикасының Конституциясы неше бөлімнен, неше баптан тұрады? 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загруженное (10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3928" y="3501008"/>
            <a:ext cx="4104456" cy="30743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География</a:t>
            </a:r>
            <a:endParaRPr lang="ru-RU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в начало 3">
            <a:hlinkClick r:id="rId3" action="ppaction://hlinksldjump" highlightClick="1"/>
          </p:cNvPr>
          <p:cNvSpPr/>
          <p:nvPr/>
        </p:nvSpPr>
        <p:spPr>
          <a:xfrm>
            <a:off x="428596" y="5929330"/>
            <a:ext cx="1042416" cy="50006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95736" y="4941168"/>
            <a:ext cx="4214842" cy="114300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Конституциялық Кеңес</a:t>
            </a:r>
            <a:endParaRPr lang="ru-RU" sz="32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23728" y="404664"/>
            <a:ext cx="4577732" cy="93667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Ата Заң</a:t>
            </a:r>
            <a:endParaRPr lang="ru-RU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1700808"/>
            <a:ext cx="9144000" cy="280831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5. Конституция баптарындағы заң нормаларының сақталуын, өзге заңдардың Конституцияға қайшы келмеуін қадағалайтын мемлекеттік орган 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Қазақ әдебиеті</a:t>
            </a:r>
            <a:endParaRPr lang="ru-RU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1520" y="4149080"/>
            <a:ext cx="4464496" cy="194421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Әлемдік дәстүрлі діни кофессия басшыларының съезі </a:t>
            </a:r>
            <a:endParaRPr lang="ru-RU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75656" y="332656"/>
            <a:ext cx="6523658" cy="86409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Әлемдік қауымдастық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556792"/>
            <a:ext cx="9144000" cy="20882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400" b="1" dirty="0" smtClean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1.2003, 2006, 2009 жылдары Астана қаласында елбасының басшылығымен кімдердің жиылысы өтті? </a:t>
            </a:r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images (14).jpg"/>
          <p:cNvPicPr>
            <a:picLocks noChangeAspect="1"/>
          </p:cNvPicPr>
          <p:nvPr/>
        </p:nvPicPr>
        <p:blipFill>
          <a:blip r:embed="rId4" cstate="print">
            <a:lum/>
          </a:blip>
          <a:stretch>
            <a:fillRect/>
          </a:stretch>
        </p:blipFill>
        <p:spPr>
          <a:xfrm>
            <a:off x="5051204" y="3429000"/>
            <a:ext cx="3802240" cy="295232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6908"/>
          </a:xfrm>
        </p:spPr>
        <p:txBody>
          <a:bodyPr/>
          <a:lstStyle/>
          <a:p>
            <a:pPr algn="ctr"/>
            <a:r>
              <a:rPr lang="ru-RU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Қазақ әдебиеті</a:t>
            </a:r>
            <a:endParaRPr lang="ru-RU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447800"/>
            <a:ext cx="8186766" cy="49101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36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2. “Көшпенділер” тарихи трилогиясының авторы </a:t>
            </a:r>
          </a:p>
          <a:p>
            <a:pPr>
              <a:buNone/>
            </a:pPr>
            <a:endParaRPr lang="kk-KZ" sz="3600" b="1" dirty="0" smtClean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None/>
            </a:pPr>
            <a:r>
              <a:rPr lang="kk-KZ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36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91680" y="4077072"/>
            <a:ext cx="2232248" cy="172819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ЕҚЫҰ</a:t>
            </a:r>
            <a:endParaRPr lang="ru-RU" sz="32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75656" y="332656"/>
            <a:ext cx="6523658" cy="86409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Әлемдік қауымдастық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556792"/>
            <a:ext cx="9144000" cy="20882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400" b="1" dirty="0" smtClean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2. Елбасының халықаралық беделінің арқасында еліміз 2010 жылы қандай ұйымға басшылық етті?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ОБСЕ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64088" y="3212976"/>
            <a:ext cx="3395658" cy="3384376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6908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Қазақ әдебиеті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03848" y="4221088"/>
            <a:ext cx="2994696" cy="107157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2011 жылы</a:t>
            </a:r>
            <a:endParaRPr lang="ru-RU" sz="32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75656" y="332656"/>
            <a:ext cx="6523658" cy="86409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Әлемдік қауымдастық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556792"/>
            <a:ext cx="9144000" cy="20882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400" b="1" dirty="0" smtClean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kk-KZ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Қазақстан Ислам Конференциясы Ұйымының сыртқы істер министрлігі Кеңесіне қай жылы төрағалық етті? </a:t>
            </a:r>
            <a:endParaRPr lang="ru-RU" sz="36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6908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Қазақ әдебиеті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771800" y="4293096"/>
            <a:ext cx="3600400" cy="107157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ЮНЕСКО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75656" y="332656"/>
            <a:ext cx="6523658" cy="86409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Әлемдік қауымдастық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556792"/>
            <a:ext cx="9144000" cy="20882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400" b="1" dirty="0" smtClean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Әлем халықтарының мәдениетін, салт-дәстүрін, тілін қолдау және қорғау бойынша қызмет атқаратын Біріккен Ұлттар Ұйымының органы </a:t>
            </a:r>
            <a:endParaRPr lang="ru-RU" sz="36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6908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Қазақ әдебиеті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447800"/>
            <a:ext cx="8258204" cy="4910158"/>
          </a:xfrm>
        </p:spPr>
        <p:txBody>
          <a:bodyPr/>
          <a:lstStyle/>
          <a:p>
            <a:pPr>
              <a:buNone/>
            </a:pPr>
            <a:r>
              <a:rPr lang="kk-KZ" dirty="0" smtClean="0">
                <a:solidFill>
                  <a:srgbClr val="800000"/>
                </a:solidFill>
              </a:rPr>
              <a:t>    </a:t>
            </a:r>
            <a:r>
              <a:rPr lang="kk-KZ" sz="36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5. Көп жылдар бойы “Балдырған” журналын басқарған жерлесіміз, балалар ақыны</a:t>
            </a:r>
          </a:p>
          <a:p>
            <a:pPr>
              <a:buNone/>
            </a:pPr>
            <a:endParaRPr lang="kk-KZ" sz="3600" b="1" dirty="0" smtClean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6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4" name="Управляющая кнопка: в начало 3">
            <a:hlinkClick r:id="rId3" action="ppaction://hlinksldjump" highlightClick="1"/>
          </p:cNvPr>
          <p:cNvSpPr/>
          <p:nvPr/>
        </p:nvSpPr>
        <p:spPr>
          <a:xfrm>
            <a:off x="500034" y="5857892"/>
            <a:ext cx="928694" cy="42862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4293096"/>
            <a:ext cx="3096344" cy="100013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Нью-Йорк</a:t>
            </a:r>
            <a:endParaRPr lang="ru-RU" sz="32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75656" y="332656"/>
            <a:ext cx="6523658" cy="86409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Әлемдік қауымдастық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1556792"/>
            <a:ext cx="9144000" cy="20882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400" b="1" dirty="0" smtClean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5.Біріккен Ұлттар Ұйымының штабы қай қалада орналасқан?</a:t>
            </a:r>
            <a:endParaRPr lang="ru-RU" sz="36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28604"/>
            <a:ext cx="7772400" cy="785818"/>
          </a:xfrm>
        </p:spPr>
        <p:txBody>
          <a:bodyPr>
            <a:normAutofit/>
          </a:bodyPr>
          <a:lstStyle/>
          <a:p>
            <a:pPr algn="ctr"/>
            <a:r>
              <a:rPr lang="kk-KZ" b="1" dirty="0" smtClean="0">
                <a:solidFill>
                  <a:srgbClr val="AC2274"/>
                </a:solidFill>
                <a:latin typeface="Times New Roman" pitchFamily="18" charset="0"/>
                <a:cs typeface="Times New Roman" pitchFamily="18" charset="0"/>
              </a:rPr>
              <a:t>ІІІ тур “Тұңғын президент”</a:t>
            </a:r>
            <a:endParaRPr lang="ru-RU" b="1" dirty="0">
              <a:solidFill>
                <a:srgbClr val="AC227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1785926"/>
            <a:ext cx="2143140" cy="1285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Балалық шағымның аспаны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3143248"/>
            <a:ext cx="2143140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Тұлға</a:t>
            </a:r>
            <a:endParaRPr lang="ru-RU" sz="2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4429132"/>
            <a:ext cx="2143140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Зиялы елбасы</a:t>
            </a:r>
            <a:endParaRPr lang="ru-RU" sz="2400" b="1" dirty="0">
              <a:solidFill>
                <a:srgbClr val="33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71802" y="1785926"/>
            <a:ext cx="1343028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10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00562" y="1785926"/>
            <a:ext cx="1271590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20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857884" y="1785926"/>
            <a:ext cx="1200152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30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143768" y="1785926"/>
            <a:ext cx="1143008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40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71802" y="3143248"/>
            <a:ext cx="1357322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10</a:t>
            </a:r>
            <a:endParaRPr lang="ru-RU" sz="2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500562" y="3143248"/>
            <a:ext cx="1285884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hlinkClick r:id="rId8" action="ppaction://hlinksldjump"/>
              </a:rPr>
              <a:t>20</a:t>
            </a:r>
            <a:endParaRPr lang="ru-RU" sz="2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857884" y="3143248"/>
            <a:ext cx="1214446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hlinkClick r:id="rId9" action="ppaction://hlinksldjump"/>
              </a:rPr>
              <a:t>30</a:t>
            </a:r>
            <a:endParaRPr lang="ru-RU" sz="2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143768" y="3143248"/>
            <a:ext cx="1143008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hlinkClick r:id="rId10" action="ppaction://hlinksldjump"/>
              </a:rPr>
              <a:t>40</a:t>
            </a:r>
            <a:endParaRPr lang="ru-RU" sz="2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071802" y="4429132"/>
            <a:ext cx="1357322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  <a:hlinkClick r:id="rId11" action="ppaction://hlinksldjump"/>
              </a:rPr>
              <a:t>10</a:t>
            </a:r>
            <a:endParaRPr lang="ru-RU" sz="2400" b="1" dirty="0">
              <a:solidFill>
                <a:srgbClr val="33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>
            <a:hlinkClick r:id="rId12" action="ppaction://hlinksldjump"/>
          </p:cNvPr>
          <p:cNvSpPr/>
          <p:nvPr/>
        </p:nvSpPr>
        <p:spPr>
          <a:xfrm>
            <a:off x="4500562" y="4429132"/>
            <a:ext cx="1285884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  <a:hlinkClick r:id="rId12" action="ppaction://hlinksldjump"/>
              </a:rPr>
              <a:t>20</a:t>
            </a:r>
            <a:endParaRPr lang="ru-RU" sz="2400" b="1" dirty="0">
              <a:solidFill>
                <a:srgbClr val="33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857884" y="4429132"/>
            <a:ext cx="1214446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  <a:hlinkClick r:id="rId13" action="ppaction://hlinksldjump"/>
              </a:rPr>
              <a:t>30</a:t>
            </a:r>
            <a:endParaRPr lang="ru-RU" sz="2400" b="1" dirty="0">
              <a:solidFill>
                <a:srgbClr val="33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143768" y="4429132"/>
            <a:ext cx="1143008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  <a:hlinkClick r:id="rId14" action="ppaction://hlinksldjump"/>
              </a:rPr>
              <a:t>40</a:t>
            </a:r>
            <a:endParaRPr lang="ru-RU" sz="2400" b="1" dirty="0">
              <a:solidFill>
                <a:srgbClr val="33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Управляющая кнопка: в конец 19">
            <a:hlinkClick r:id="rId13" action="ppaction://hlinksldjump" highlightClick="1"/>
          </p:cNvPr>
          <p:cNvSpPr/>
          <p:nvPr/>
        </p:nvSpPr>
        <p:spPr>
          <a:xfrm>
            <a:off x="8215338" y="5786454"/>
            <a:ext cx="428628" cy="399498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Рисунок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2500298" y="2071678"/>
            <a:ext cx="371477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А) плутократия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false.wav">
            <a:hlinkClick r:id="" action="ppaction://media"/>
          </p:cNvPr>
          <p:cNvPicPr>
            <a:picLocks noGrp="1" noRot="1" noChangeAspect="1"/>
          </p:cNvPicPr>
          <p:nvPr>
            <p:ph sz="quarter" idx="1"/>
            <a:wavAudioFile r:embed="rId1" name="false.wav"/>
          </p:nvPr>
        </p:nvPicPr>
        <p:blipFill>
          <a:blip r:embed="rId5" cstate="print"/>
          <a:stretch>
            <a:fillRect/>
          </a:stretch>
        </p:blipFill>
        <p:spPr>
          <a:xfrm>
            <a:off x="5786446" y="2428868"/>
            <a:ext cx="304800" cy="304800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2571736" y="3786190"/>
            <a:ext cx="3571900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В) автократия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71736" y="5357826"/>
            <a:ext cx="364333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С) демократия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false.wav">
            <a:hlinkClick r:id="" action="ppaction://media"/>
          </p:cNvPr>
          <p:cNvPicPr>
            <a:picLocks noRot="1" noChangeAspect="1"/>
          </p:cNvPicPr>
          <p:nvPr>
            <a:wavAudioFile r:embed="rId1" name="false.wav"/>
          </p:nvPr>
        </p:nvPicPr>
        <p:blipFill>
          <a:blip r:embed="rId6" cstate="print"/>
          <a:stretch>
            <a:fillRect/>
          </a:stretch>
        </p:blipFill>
        <p:spPr>
          <a:xfrm>
            <a:off x="5715008" y="4143380"/>
            <a:ext cx="304800" cy="304800"/>
          </a:xfrm>
          <a:prstGeom prst="rect">
            <a:avLst/>
          </a:prstGeom>
        </p:spPr>
      </p:pic>
      <p:pic>
        <p:nvPicPr>
          <p:cNvPr id="9" name="UGADAL.WAV">
            <a:hlinkClick r:id="" action="ppaction://media"/>
          </p:cNvPr>
          <p:cNvPicPr>
            <a:picLocks noRot="1" noChangeAspect="1"/>
          </p:cNvPicPr>
          <p:nvPr>
            <a:wavAudioFile r:embed="rId2" name="UGADAL.WAV"/>
          </p:nvPr>
        </p:nvPicPr>
        <p:blipFill>
          <a:blip r:embed="rId6" cstate="print"/>
          <a:stretch>
            <a:fillRect/>
          </a:stretch>
        </p:blipFill>
        <p:spPr>
          <a:xfrm>
            <a:off x="5715008" y="5572140"/>
            <a:ext cx="304800" cy="30480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323528" y="0"/>
            <a:ext cx="8568952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Грек тілінен аударғанда “халық билігі” деген мағына беретін сөз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3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83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91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7772400" cy="936104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AC2274"/>
                </a:solidFill>
                <a:latin typeface="Times New Roman" pitchFamily="18" charset="0"/>
                <a:cs typeface="Times New Roman" pitchFamily="18" charset="0"/>
              </a:rPr>
              <a:t>ІІІ тур “Тұңғын президент”</a:t>
            </a:r>
            <a:endParaRPr lang="ru-RU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447800"/>
            <a:ext cx="8115328" cy="45720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дицина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в начало 3">
            <a:hlinkClick r:id="rId3" action="ppaction://hlinksldjump" highlightClick="1"/>
          </p:cNvPr>
          <p:cNvSpPr/>
          <p:nvPr/>
        </p:nvSpPr>
        <p:spPr>
          <a:xfrm>
            <a:off x="428596" y="6000768"/>
            <a:ext cx="1042416" cy="42862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412776"/>
            <a:ext cx="9144000" cy="187220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10. 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Елбасымыз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ұрсұлтан Әбішұлы қашан қай жерде дүниеге келді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83568" y="3717032"/>
            <a:ext cx="7344816" cy="187220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1940  жылы  6  мамырда, Алматы облысы Қаскелең ауданы Шамалған ауылы</a:t>
            </a:r>
            <a:endParaRPr lang="ru-RU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>
                <a:solidFill>
                  <a:srgbClr val="AC2274"/>
                </a:solidFill>
                <a:latin typeface="Times New Roman" pitchFamily="18" charset="0"/>
                <a:cs typeface="Times New Roman" pitchFamily="18" charset="0"/>
              </a:rPr>
              <a:t>ІІІ тур “Тұңғын президент”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Управляющая кнопка: в начало 3">
            <a:hlinkClick r:id="rId3" action="ppaction://hlinksldjump" highlightClick="1"/>
          </p:cNvPr>
          <p:cNvSpPr/>
          <p:nvPr/>
        </p:nvSpPr>
        <p:spPr>
          <a:xfrm>
            <a:off x="428596" y="5929330"/>
            <a:ext cx="928694" cy="42862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2" y="3645024"/>
            <a:ext cx="3059832" cy="129614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Отбасының тұңғышы</a:t>
            </a:r>
            <a:endParaRPr lang="ru-RU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412776"/>
            <a:ext cx="9144000" cy="12961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20. 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Елбасы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отбасында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нешінші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бала?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596_4dfc66352a4fd03347072749fc4a897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79912" y="2996952"/>
            <a:ext cx="4800390" cy="3384376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11222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AC2274"/>
                </a:solidFill>
                <a:latin typeface="Times New Roman" pitchFamily="18" charset="0"/>
                <a:cs typeface="Times New Roman" pitchFamily="18" charset="0"/>
              </a:rPr>
              <a:t>ІІІ тур “Тұңғын президент”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Управляющая кнопка: в начало 3">
            <a:hlinkClick r:id="rId3" action="ppaction://hlinksldjump" highlightClick="1"/>
          </p:cNvPr>
          <p:cNvSpPr/>
          <p:nvPr/>
        </p:nvSpPr>
        <p:spPr>
          <a:xfrm>
            <a:off x="357158" y="5857892"/>
            <a:ext cx="857256" cy="42862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1560" y="3933056"/>
            <a:ext cx="2935228" cy="122413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Рүстем  Әбдірашев</a:t>
            </a:r>
            <a:endParaRPr lang="ru-RU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1412776"/>
            <a:ext cx="9144000" cy="187220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30. 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Елбасы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түсірілген «Балалық шағымның аспаны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фильмінің режиссері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загруженное (13).jpg"/>
          <p:cNvPicPr>
            <a:picLocks noChangeAspect="1"/>
          </p:cNvPicPr>
          <p:nvPr/>
        </p:nvPicPr>
        <p:blipFill>
          <a:blip r:embed="rId4" cstate="print">
            <a:lum bright="-10000" contrast="10000"/>
          </a:blip>
          <a:stretch>
            <a:fillRect/>
          </a:stretch>
        </p:blipFill>
        <p:spPr>
          <a:xfrm>
            <a:off x="4211960" y="3573016"/>
            <a:ext cx="4608512" cy="28803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124744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AC2274"/>
                </a:solidFill>
                <a:latin typeface="Times New Roman" pitchFamily="18" charset="0"/>
                <a:cs typeface="Times New Roman" pitchFamily="18" charset="0"/>
              </a:rPr>
              <a:t>ІІІ тур “Тұңғын президент”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Управляющая кнопка: в начало 3">
            <a:hlinkClick r:id="rId3" action="ppaction://hlinksldjump" highlightClick="1"/>
          </p:cNvPr>
          <p:cNvSpPr/>
          <p:nvPr/>
        </p:nvSpPr>
        <p:spPr>
          <a:xfrm>
            <a:off x="428596" y="6000768"/>
            <a:ext cx="714380" cy="42862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7544" y="4077072"/>
            <a:ext cx="2808312" cy="10001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Нұрлан Әлімжанов</a:t>
            </a:r>
            <a:endParaRPr lang="ru-RU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052736"/>
            <a:ext cx="9144000" cy="22322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40. 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«Балалық шағымның аспаны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фильмінде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елбасының жас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жігіт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кезіндегі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бейнесін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сомдаған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актер,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әнші, сазгер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загруженное 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95936" y="3429000"/>
            <a:ext cx="4392488" cy="288032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4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784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AC2274"/>
                </a:solidFill>
                <a:latin typeface="Times New Roman" pitchFamily="18" charset="0"/>
                <a:cs typeface="Times New Roman" pitchFamily="18" charset="0"/>
              </a:rPr>
              <a:t>ІІІ тур “Тұңғын президент”</a:t>
            </a:r>
            <a:endParaRPr lang="ru-RU" dirty="0"/>
          </a:p>
        </p:txBody>
      </p:sp>
      <p:sp>
        <p:nvSpPr>
          <p:cNvPr id="5" name="Управляющая кнопка: в начало 4">
            <a:hlinkClick r:id="rId3" action="ppaction://hlinksldjump" highlightClick="1"/>
          </p:cNvPr>
          <p:cNvSpPr/>
          <p:nvPr/>
        </p:nvSpPr>
        <p:spPr>
          <a:xfrm>
            <a:off x="428596" y="5929330"/>
            <a:ext cx="857256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7544" y="3645024"/>
            <a:ext cx="3214710" cy="108012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</a:rPr>
              <a:t>Сара Алпысқызы</a:t>
            </a:r>
            <a:endParaRPr lang="ru-RU" sz="3200" b="1" dirty="0" smtClean="0">
              <a:solidFill>
                <a:srgbClr val="062C0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0" y="1340768"/>
            <a:ext cx="9144000" cy="108012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3600" b="1" dirty="0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</a:rPr>
              <a:t>10. Елбасының зайыбының есімін атаңыз</a:t>
            </a:r>
            <a:endParaRPr lang="ru-RU" sz="3600" b="1" dirty="0" smtClean="0">
              <a:solidFill>
                <a:srgbClr val="062C0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14 images.jpeg"/>
          <p:cNvPicPr>
            <a:picLocks noChangeAspect="1"/>
          </p:cNvPicPr>
          <p:nvPr/>
        </p:nvPicPr>
        <p:blipFill>
          <a:blip r:embed="rId4" cstate="print">
            <a:lum bright="-10000"/>
          </a:blip>
          <a:stretch>
            <a:fillRect/>
          </a:stretch>
        </p:blipFill>
        <p:spPr>
          <a:xfrm>
            <a:off x="5076056" y="2636912"/>
            <a:ext cx="2568674" cy="37201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784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AC2274"/>
                </a:solidFill>
                <a:latin typeface="Times New Roman" pitchFamily="18" charset="0"/>
                <a:cs typeface="Times New Roman" pitchFamily="18" charset="0"/>
              </a:rPr>
              <a:t>ІІІ тур “Тұңғын президент”</a:t>
            </a:r>
            <a:endParaRPr lang="ru-RU" dirty="0"/>
          </a:p>
        </p:txBody>
      </p:sp>
      <p:sp>
        <p:nvSpPr>
          <p:cNvPr id="4" name="Управляющая кнопка: в начало 3">
            <a:hlinkClick r:id="rId3" action="ppaction://hlinksldjump" highlightClick="1"/>
          </p:cNvPr>
          <p:cNvSpPr/>
          <p:nvPr/>
        </p:nvSpPr>
        <p:spPr>
          <a:xfrm>
            <a:off x="428596" y="5929330"/>
            <a:ext cx="785818" cy="42862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2996952"/>
            <a:ext cx="2808312" cy="2592288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</a:rPr>
              <a:t>Үш қыз: Дариға, </a:t>
            </a:r>
            <a:r>
              <a:rPr lang="ru-RU" sz="3200" b="1" dirty="0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</a:rPr>
              <a:t>Динара, </a:t>
            </a:r>
            <a:r>
              <a:rPr lang="ru-RU" sz="3200" b="1" dirty="0" err="1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</a:rPr>
              <a:t>Әлия</a:t>
            </a:r>
            <a:r>
              <a:rPr lang="ru-RU" sz="3200" b="1" dirty="0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0" y="1340768"/>
            <a:ext cx="9144000" cy="129614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3600" b="1" dirty="0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</a:rPr>
              <a:t>20. Елбасы отбасында жұбайымен неше бала тәрбиелеп өсірді?</a:t>
            </a:r>
            <a:endParaRPr lang="ru-RU" sz="3600" b="1" dirty="0" smtClean="0">
              <a:solidFill>
                <a:srgbClr val="062C0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Нурик и семья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63888" y="3068960"/>
            <a:ext cx="5040560" cy="33123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784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AC2274"/>
                </a:solidFill>
                <a:latin typeface="Times New Roman" pitchFamily="18" charset="0"/>
                <a:cs typeface="Times New Roman" pitchFamily="18" charset="0"/>
              </a:rPr>
              <a:t>ІІІ тур “Тұңғын президент”</a:t>
            </a:r>
            <a:endParaRPr lang="ru-RU" dirty="0"/>
          </a:p>
        </p:txBody>
      </p:sp>
      <p:sp>
        <p:nvSpPr>
          <p:cNvPr id="4" name="Управляющая кнопка: в начало 3">
            <a:hlinkClick r:id="rId3" action="ppaction://hlinksldjump" highlightClick="1"/>
          </p:cNvPr>
          <p:cNvSpPr/>
          <p:nvPr/>
        </p:nvSpPr>
        <p:spPr>
          <a:xfrm>
            <a:off x="500034" y="6000768"/>
            <a:ext cx="785818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483768" y="3573016"/>
            <a:ext cx="2350614" cy="1152128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</a:rPr>
              <a:t>Гольф </a:t>
            </a:r>
            <a:r>
              <a:rPr lang="ru-RU" sz="3200" b="1" dirty="0" err="1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</a:rPr>
              <a:t>ойыны</a:t>
            </a:r>
            <a:r>
              <a:rPr lang="ru-RU" sz="3200" b="1" dirty="0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0" y="1412776"/>
            <a:ext cx="9144000" cy="144016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3600" b="1" dirty="0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</a:rPr>
              <a:t>30. Елбасының бос уақытында айналысатын сүйікті спорт түрі</a:t>
            </a:r>
            <a:endParaRPr lang="ru-RU" sz="3600" b="1" dirty="0" smtClean="0">
              <a:solidFill>
                <a:srgbClr val="062C0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AC2274"/>
                </a:solidFill>
                <a:latin typeface="Times New Roman" pitchFamily="18" charset="0"/>
                <a:cs typeface="Times New Roman" pitchFamily="18" charset="0"/>
              </a:rPr>
              <a:t>ІІІ тур “Тұңғын президент”</a:t>
            </a:r>
            <a:endParaRPr lang="ru-RU" dirty="0"/>
          </a:p>
        </p:txBody>
      </p:sp>
      <p:sp>
        <p:nvSpPr>
          <p:cNvPr id="4" name="Управляющая кнопка: в начало 3">
            <a:hlinkClick r:id="rId3" action="ppaction://hlinksldjump" highlightClick="1"/>
          </p:cNvPr>
          <p:cNvSpPr/>
          <p:nvPr/>
        </p:nvSpPr>
        <p:spPr>
          <a:xfrm>
            <a:off x="428596" y="6000768"/>
            <a:ext cx="785818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4005064"/>
            <a:ext cx="3429024" cy="9144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www.akorda.kz</a:t>
            </a:r>
            <a:r>
              <a:rPr lang="en-US" sz="3200" b="1" dirty="0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 smtClean="0">
              <a:solidFill>
                <a:srgbClr val="062C0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0" y="1340768"/>
            <a:ext cx="9144000" cy="144016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3600" b="1" dirty="0" smtClean="0">
                <a:solidFill>
                  <a:srgbClr val="062C06"/>
                </a:solidFill>
                <a:latin typeface="Times New Roman" pitchFamily="18" charset="0"/>
                <a:cs typeface="Times New Roman" pitchFamily="18" charset="0"/>
              </a:rPr>
              <a:t>40. Елбасының Интернет желісіндегі ресми сайтының атауы қандай?</a:t>
            </a:r>
            <a:endParaRPr lang="ru-RU" sz="3600" b="1" dirty="0" smtClean="0">
              <a:solidFill>
                <a:srgbClr val="062C0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596_a95c7fc02480c60a7b4cc76f87005827.jpg"/>
          <p:cNvPicPr>
            <a:picLocks noChangeAspect="1"/>
          </p:cNvPicPr>
          <p:nvPr/>
        </p:nvPicPr>
        <p:blipFill>
          <a:blip r:embed="rId5" cstate="print">
            <a:lum bright="-10000"/>
          </a:blip>
          <a:stretch>
            <a:fillRect/>
          </a:stretch>
        </p:blipFill>
        <p:spPr>
          <a:xfrm>
            <a:off x="4067944" y="2996952"/>
            <a:ext cx="4829175" cy="32099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AC2274"/>
                </a:solidFill>
                <a:latin typeface="Times New Roman" pitchFamily="18" charset="0"/>
                <a:cs typeface="Times New Roman" pitchFamily="18" charset="0"/>
              </a:rPr>
              <a:t>ІІІ тур “Тұңғын президент”</a:t>
            </a:r>
            <a:endParaRPr lang="ru-RU" dirty="0"/>
          </a:p>
        </p:txBody>
      </p:sp>
      <p:sp>
        <p:nvSpPr>
          <p:cNvPr id="5" name="Управляющая кнопка: в начало 4">
            <a:hlinkClick r:id="rId3" action="ppaction://hlinksldjump" highlightClick="1"/>
          </p:cNvPr>
          <p:cNvSpPr/>
          <p:nvPr/>
        </p:nvSpPr>
        <p:spPr>
          <a:xfrm>
            <a:off x="357158" y="5929330"/>
            <a:ext cx="857256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95736" y="4005064"/>
            <a:ext cx="4286280" cy="201622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Экономика </a:t>
            </a:r>
            <a:r>
              <a:rPr lang="ru-RU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ғылымдарының докторы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0" y="1412776"/>
            <a:ext cx="9144000" cy="1800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Нұрсұлтан Әбішұлының ғылыми атағы қандай?</a:t>
            </a:r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AC2274"/>
                </a:solidFill>
                <a:latin typeface="Times New Roman" pitchFamily="18" charset="0"/>
                <a:cs typeface="Times New Roman" pitchFamily="18" charset="0"/>
              </a:rPr>
              <a:t>ІІІ тур “Тұңғын президент”</a:t>
            </a:r>
            <a:endParaRPr lang="ru-RU" dirty="0"/>
          </a:p>
        </p:txBody>
      </p:sp>
      <p:sp>
        <p:nvSpPr>
          <p:cNvPr id="4" name="Управляющая кнопка: в начало 3">
            <a:hlinkClick r:id="rId3" action="ppaction://hlinksldjump" highlightClick="1"/>
          </p:cNvPr>
          <p:cNvSpPr/>
          <p:nvPr/>
        </p:nvSpPr>
        <p:spPr>
          <a:xfrm>
            <a:off x="428596" y="5929330"/>
            <a:ext cx="785818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0" y="1412776"/>
            <a:ext cx="9144000" cy="1800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0. </a:t>
            </a:r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Елбасының ана тілімізге байланысты айтылған қанатты сөздерінен мысал келтіріңіз</a:t>
            </a:r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Рисунок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2500298" y="2071678"/>
            <a:ext cx="378621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Жалайыр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122553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сұрақ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Қазақтан шыққан тұңғыш грек-рим (француз) күресінің шебері, әлем чемпионы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7" name="false.wav">
            <a:hlinkClick r:id="" action="ppaction://media"/>
          </p:cNvPr>
          <p:cNvPicPr>
            <a:picLocks noGrp="1" noRot="1" noChangeAspect="1"/>
          </p:cNvPicPr>
          <p:nvPr>
            <p:ph sz="quarter" idx="1"/>
            <a:wavAudioFile r:embed="rId1" name="false.wav"/>
          </p:nvPr>
        </p:nvPicPr>
        <p:blipFill>
          <a:blip r:embed="rId5" cstate="print"/>
          <a:stretch>
            <a:fillRect/>
          </a:stretch>
        </p:blipFill>
        <p:spPr>
          <a:xfrm>
            <a:off x="5715008" y="2357430"/>
            <a:ext cx="304800" cy="304800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2500298" y="3643314"/>
            <a:ext cx="378621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В) Адай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00298" y="5286388"/>
            <a:ext cx="378621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С) Шапырашты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false.wav">
            <a:hlinkClick r:id="" action="ppaction://media"/>
          </p:cNvPr>
          <p:cNvPicPr>
            <a:picLocks noRot="1" noChangeAspect="1"/>
          </p:cNvPicPr>
          <p:nvPr>
            <a:wavAudioFile r:embed="rId1" name="false.wav"/>
          </p:nvPr>
        </p:nvPicPr>
        <p:blipFill>
          <a:blip r:embed="rId5" cstate="print"/>
          <a:stretch>
            <a:fillRect/>
          </a:stretch>
        </p:blipFill>
        <p:spPr>
          <a:xfrm>
            <a:off x="5796136" y="3933056"/>
            <a:ext cx="304800" cy="304800"/>
          </a:xfrm>
          <a:prstGeom prst="rect">
            <a:avLst/>
          </a:prstGeom>
        </p:spPr>
      </p:pic>
      <p:pic>
        <p:nvPicPr>
          <p:cNvPr id="9" name="UGADAL.WAV">
            <a:hlinkClick r:id="" action="ppaction://media"/>
          </p:cNvPr>
          <p:cNvPicPr>
            <a:picLocks noRot="1" noChangeAspect="1"/>
          </p:cNvPicPr>
          <p:nvPr>
            <a:wavAudioFile r:embed="rId2" name="UGADAL.WAV"/>
          </p:nvPr>
        </p:nvPicPr>
        <p:blipFill>
          <a:blip r:embed="rId5" cstate="print"/>
          <a:stretch>
            <a:fillRect/>
          </a:stretch>
        </p:blipFill>
        <p:spPr>
          <a:xfrm>
            <a:off x="5796136" y="5517232"/>
            <a:ext cx="304800" cy="30480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79512" y="332656"/>
            <a:ext cx="8712968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4 .</a:t>
            </a:r>
            <a:r>
              <a:rPr lang="kk-KZ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Елбасының шыққан руы қандай?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3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83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91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784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AC2274"/>
                </a:solidFill>
                <a:latin typeface="Times New Roman" pitchFamily="18" charset="0"/>
                <a:cs typeface="Times New Roman" pitchFamily="18" charset="0"/>
              </a:rPr>
              <a:t>ІІІ тур “Тұңғын президент”</a:t>
            </a:r>
            <a:endParaRPr lang="ru-RU" dirty="0"/>
          </a:p>
        </p:txBody>
      </p:sp>
      <p:sp>
        <p:nvSpPr>
          <p:cNvPr id="4" name="Управляющая кнопка: в начало 3">
            <a:hlinkClick r:id="rId3" action="ppaction://hlinksldjump" highlightClick="1"/>
          </p:cNvPr>
          <p:cNvSpPr/>
          <p:nvPr/>
        </p:nvSpPr>
        <p:spPr>
          <a:xfrm>
            <a:off x="428596" y="5857892"/>
            <a:ext cx="714380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0" y="1268760"/>
            <a:ext cx="9144000" cy="23042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0. </a:t>
            </a:r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Елбасының бастамасымен қазақ жастарына әлемдегі беделді оқу орындарында білім алуға мүмкіндік беретін жобаның атауы қандай? </a:t>
            </a:r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83568" y="4149080"/>
            <a:ext cx="3312368" cy="122413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«БОЛАШАҚ» </a:t>
            </a:r>
          </a:p>
        </p:txBody>
      </p:sp>
      <p:pic>
        <p:nvPicPr>
          <p:cNvPr id="7" name="Рисунок 6" descr="images (16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76056" y="4077072"/>
            <a:ext cx="3326770" cy="1512168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784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AC2274"/>
                </a:solidFill>
                <a:latin typeface="Times New Roman" pitchFamily="18" charset="0"/>
                <a:cs typeface="Times New Roman" pitchFamily="18" charset="0"/>
              </a:rPr>
              <a:t>ІІІ тур “Тұңғын президент”</a:t>
            </a:r>
            <a:endParaRPr lang="ru-RU" dirty="0"/>
          </a:p>
        </p:txBody>
      </p:sp>
      <p:sp>
        <p:nvSpPr>
          <p:cNvPr id="4" name="Управляющая кнопка: в начало 3">
            <a:hlinkClick r:id="rId3" action="ppaction://hlinksldjump" highlightClick="1"/>
          </p:cNvPr>
          <p:cNvSpPr/>
          <p:nvPr/>
        </p:nvSpPr>
        <p:spPr>
          <a:xfrm>
            <a:off x="428596" y="6072206"/>
            <a:ext cx="714380" cy="28575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0" y="1412776"/>
            <a:ext cx="9144000" cy="25202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0. </a:t>
            </a:r>
            <a:r>
              <a:rPr lang="kk-KZ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Оқу-білімде үлкен жетістіктерге жеткен аса талантты оқушыларға тағайындалатын президент атындағы сыйлықты атаңыз </a:t>
            </a:r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27584" y="4221088"/>
            <a:ext cx="3312368" cy="122413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«ДАРЫН» </a:t>
            </a:r>
          </a:p>
        </p:txBody>
      </p:sp>
      <p:pic>
        <p:nvPicPr>
          <p:cNvPr id="7" name="Рисунок 6" descr="загруженное (18).jpg"/>
          <p:cNvPicPr>
            <a:picLocks noChangeAspect="1"/>
          </p:cNvPicPr>
          <p:nvPr/>
        </p:nvPicPr>
        <p:blipFill>
          <a:blip r:embed="rId4" cstate="print">
            <a:lum bright="-20000" contrast="10000"/>
          </a:blip>
          <a:stretch>
            <a:fillRect/>
          </a:stretch>
        </p:blipFill>
        <p:spPr>
          <a:xfrm>
            <a:off x="5004048" y="4149080"/>
            <a:ext cx="3200400" cy="14287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Рисунок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2627784" y="4077072"/>
            <a:ext cx="378621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А) саммит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771800" y="5373216"/>
            <a:ext cx="371477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С) форум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115328" cy="142876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сұрақ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 елінің дарынды күйшісі, “Кісенашқан”, “Көбікшашқан”, “Кішкентай” күйлерінің авторы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false.wav">
            <a:hlinkClick r:id="" action="ppaction://media"/>
          </p:cNvPr>
          <p:cNvPicPr>
            <a:picLocks noGrp="1" noRot="1" noChangeAspect="1"/>
          </p:cNvPicPr>
          <p:nvPr>
            <p:ph sz="quarter" idx="1"/>
            <a:wavAudioFile r:embed="rId1" name="false.wav"/>
          </p:nvPr>
        </p:nvPicPr>
        <p:blipFill>
          <a:blip r:embed="rId5" cstate="print"/>
          <a:stretch>
            <a:fillRect/>
          </a:stretch>
        </p:blipFill>
        <p:spPr>
          <a:xfrm>
            <a:off x="5940152" y="4293096"/>
            <a:ext cx="304800" cy="304800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2627784" y="2636912"/>
            <a:ext cx="378621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А) съезд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false.wav">
            <a:hlinkClick r:id="" action="ppaction://media"/>
          </p:cNvPr>
          <p:cNvPicPr>
            <a:picLocks noRot="1" noChangeAspect="1"/>
          </p:cNvPicPr>
          <p:nvPr>
            <a:wavAudioFile r:embed="rId1" name="false.wav"/>
          </p:nvPr>
        </p:nvPicPr>
        <p:blipFill>
          <a:blip r:embed="rId5" cstate="print"/>
          <a:stretch>
            <a:fillRect/>
          </a:stretch>
        </p:blipFill>
        <p:spPr>
          <a:xfrm>
            <a:off x="5940152" y="2852936"/>
            <a:ext cx="304800" cy="304800"/>
          </a:xfrm>
          <a:prstGeom prst="rect">
            <a:avLst/>
          </a:prstGeom>
        </p:spPr>
      </p:pic>
      <p:pic>
        <p:nvPicPr>
          <p:cNvPr id="9" name="UGADAL.WAV">
            <a:hlinkClick r:id="" action="ppaction://media"/>
          </p:cNvPr>
          <p:cNvPicPr>
            <a:picLocks noRot="1" noChangeAspect="1"/>
          </p:cNvPicPr>
          <p:nvPr>
            <a:wavAudioFile r:embed="rId2" name="UGADAL.WAV"/>
          </p:nvPr>
        </p:nvPicPr>
        <p:blipFill>
          <a:blip r:embed="rId5" cstate="print"/>
          <a:stretch>
            <a:fillRect/>
          </a:stretch>
        </p:blipFill>
        <p:spPr>
          <a:xfrm>
            <a:off x="6000760" y="5572140"/>
            <a:ext cx="304800" cy="30480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0"/>
            <a:ext cx="8964488" cy="22768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Елбасының бастамасымен үстіміздегі жылы қаламызда өткен Қазақстан мен Ресейдің арасындағы өңіраралық жиылыстың ресми атауы қандай? </a:t>
            </a:r>
            <a:endParaRPr lang="ru-RU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3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83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91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Рисунок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2123728" y="2492896"/>
            <a:ext cx="450515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А) “Мыңжылдық адамы”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115328" cy="1285884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kk-K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сұрақ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“Мыңжылдық Адамы” атағы берілген ұлы қолбасшы, жиһангер, империя әміршісін атаңыздар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7" name="false.wav">
            <a:hlinkClick r:id="" action="ppaction://media"/>
          </p:cNvPr>
          <p:cNvPicPr>
            <a:picLocks noGrp="1" noRot="1" noChangeAspect="1"/>
          </p:cNvPicPr>
          <p:nvPr>
            <p:ph sz="quarter" idx="1"/>
            <a:wavAudioFile r:embed="rId1" name="false.wav"/>
          </p:nvPr>
        </p:nvPicPr>
        <p:blipFill>
          <a:blip r:embed="rId5" cstate="print"/>
          <a:stretch>
            <a:fillRect/>
          </a:stretch>
        </p:blipFill>
        <p:spPr>
          <a:xfrm>
            <a:off x="6084168" y="2708920"/>
            <a:ext cx="304800" cy="304800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2195736" y="3933056"/>
            <a:ext cx="450458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В) “Ғасыр адамы”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95736" y="5229200"/>
            <a:ext cx="450515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С) “Жыл адамы”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false.wav">
            <a:hlinkClick r:id="" action="ppaction://media"/>
          </p:cNvPr>
          <p:cNvPicPr>
            <a:picLocks noRot="1" noChangeAspect="1"/>
          </p:cNvPicPr>
          <p:nvPr>
            <a:wavAudioFile r:embed="rId1" name="false.wav"/>
          </p:nvPr>
        </p:nvPicPr>
        <p:blipFill>
          <a:blip r:embed="rId5" cstate="print"/>
          <a:stretch>
            <a:fillRect/>
          </a:stretch>
        </p:blipFill>
        <p:spPr>
          <a:xfrm>
            <a:off x="6156176" y="4293096"/>
            <a:ext cx="304800" cy="304800"/>
          </a:xfrm>
          <a:prstGeom prst="rect">
            <a:avLst/>
          </a:prstGeom>
        </p:spPr>
      </p:pic>
      <p:pic>
        <p:nvPicPr>
          <p:cNvPr id="9" name="UGADAL.WAV">
            <a:hlinkClick r:id="" action="ppaction://media"/>
          </p:cNvPr>
          <p:cNvPicPr>
            <a:picLocks noRot="1" noChangeAspect="1"/>
          </p:cNvPicPr>
          <p:nvPr>
            <a:wavAudioFile r:embed="rId2" name="UGADAL.WAV"/>
          </p:nvPr>
        </p:nvPicPr>
        <p:blipFill>
          <a:blip r:embed="rId5" cstate="print"/>
          <a:stretch>
            <a:fillRect/>
          </a:stretch>
        </p:blipFill>
        <p:spPr>
          <a:xfrm>
            <a:off x="6228184" y="5517232"/>
            <a:ext cx="304800" cy="30480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0"/>
            <a:ext cx="8964488" cy="22768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Орыс биографиялық қоғамының шешімімен үстіміздегі жылы елбасыға қандай құрметті атақ берілді? </a:t>
            </a:r>
            <a:endParaRPr lang="ru-RU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3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83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91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Рисунок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2857488" y="2071678"/>
            <a:ext cx="342902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А) 25 қараша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false.wav">
            <a:hlinkClick r:id="" action="ppaction://media"/>
          </p:cNvPr>
          <p:cNvPicPr>
            <a:picLocks noGrp="1" noRot="1" noChangeAspect="1"/>
          </p:cNvPicPr>
          <p:nvPr>
            <p:ph sz="quarter" idx="1"/>
            <a:wavAudioFile r:embed="rId1" name="false.wav"/>
          </p:nvPr>
        </p:nvPicPr>
        <p:blipFill>
          <a:blip r:embed="rId5" cstate="print"/>
          <a:stretch>
            <a:fillRect/>
          </a:stretch>
        </p:blipFill>
        <p:spPr>
          <a:xfrm>
            <a:off x="5786446" y="2357430"/>
            <a:ext cx="304800" cy="304800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2928926" y="3571876"/>
            <a:ext cx="335758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В) 28 қазан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28926" y="5143512"/>
            <a:ext cx="335758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С) 2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қыркүйек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false.wav">
            <a:hlinkClick r:id="" action="ppaction://media"/>
          </p:cNvPr>
          <p:cNvPicPr>
            <a:picLocks noRot="1" noChangeAspect="1"/>
          </p:cNvPicPr>
          <p:nvPr>
            <a:wavAudioFile r:embed="rId1" name="false.wav"/>
          </p:nvPr>
        </p:nvPicPr>
        <p:blipFill>
          <a:blip r:embed="rId5" cstate="print"/>
          <a:stretch>
            <a:fillRect/>
          </a:stretch>
        </p:blipFill>
        <p:spPr>
          <a:xfrm>
            <a:off x="5857884" y="3857628"/>
            <a:ext cx="304800" cy="304800"/>
          </a:xfrm>
          <a:prstGeom prst="rect">
            <a:avLst/>
          </a:prstGeom>
        </p:spPr>
      </p:pic>
      <p:pic>
        <p:nvPicPr>
          <p:cNvPr id="9" name="UGADAL.WAV">
            <a:hlinkClick r:id="" action="ppaction://media"/>
          </p:cNvPr>
          <p:cNvPicPr>
            <a:picLocks noRot="1" noChangeAspect="1"/>
          </p:cNvPicPr>
          <p:nvPr>
            <a:wavAudioFile r:embed="rId2" name="UGADAL.WAV"/>
          </p:nvPr>
        </p:nvPicPr>
        <p:blipFill>
          <a:blip r:embed="rId5" cstate="print"/>
          <a:stretch>
            <a:fillRect/>
          </a:stretch>
        </p:blipFill>
        <p:spPr>
          <a:xfrm>
            <a:off x="5786446" y="5357826"/>
            <a:ext cx="304800" cy="30480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Қазақстан Республикасында Тілдер Күні мерекесі қашан тойланады?</a:t>
            </a:r>
            <a:endParaRPr lang="ru-RU" sz="40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3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83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91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 sz="2400" b="1" dirty="0" smtClean="0">
            <a:solidFill>
              <a:srgbClr val="000099"/>
            </a:solidFill>
            <a:latin typeface="Times New Roman" pitchFamily="18" charset="0"/>
            <a:cs typeface="Times New Roman" pitchFamily="18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1545</TotalTime>
  <Words>1475</Words>
  <Application>Microsoft Office PowerPoint</Application>
  <PresentationFormat>Экран (4:3)</PresentationFormat>
  <Paragraphs>287</Paragraphs>
  <Slides>61</Slides>
  <Notes>0</Notes>
  <HiddenSlides>0</HiddenSlides>
  <MMClips>46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61</vt:i4>
      </vt:variant>
    </vt:vector>
  </HeadingPairs>
  <TitlesOfParts>
    <vt:vector size="62" baseType="lpstr">
      <vt:lpstr>Справедливость</vt:lpstr>
      <vt:lpstr>  Полиглот  </vt:lpstr>
      <vt:lpstr>Полиглот</vt:lpstr>
      <vt:lpstr>Слайд 3</vt:lpstr>
      <vt:lpstr>Слайд 4</vt:lpstr>
      <vt:lpstr>Слайд 5</vt:lpstr>
      <vt:lpstr>4 сұрақ. Қазақтан шыққан тұңғыш грек-рим (француз) күресінің шебері, әлем чемпионы</vt:lpstr>
      <vt:lpstr>5 сұрақ. Қазақ елінің дарынды күйшісі, “Кісенашқан”, “Көбікшашқан”, “Кішкентай” күйлерінің авторы</vt:lpstr>
      <vt:lpstr> 6 сұрақ. “Мыңжылдық Адамы” атағы берілген ұлы қолбасшы, жиһангер, империя әміршісін атаңыздар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Тәуелсіз Қазақстан  </vt:lpstr>
      <vt:lpstr>Тәуелсіз Қазақстан </vt:lpstr>
      <vt:lpstr>Тәуелсіз Қазақстан  </vt:lpstr>
      <vt:lpstr>Слайд 23</vt:lpstr>
      <vt:lpstr>Слайд 24</vt:lpstr>
      <vt:lpstr>Математика</vt:lpstr>
      <vt:lpstr>Математика</vt:lpstr>
      <vt:lpstr>Математика</vt:lpstr>
      <vt:lpstr>Математика</vt:lpstr>
      <vt:lpstr>Биология</vt:lpstr>
      <vt:lpstr>Биология</vt:lpstr>
      <vt:lpstr>Биология</vt:lpstr>
      <vt:lpstr>Биология</vt:lpstr>
      <vt:lpstr>Биология</vt:lpstr>
      <vt:lpstr>Слайд 34</vt:lpstr>
      <vt:lpstr>Қазақ тілі</vt:lpstr>
      <vt:lpstr>Қазақ тілі</vt:lpstr>
      <vt:lpstr>Қазақ тілі</vt:lpstr>
      <vt:lpstr>Қазақ тілі</vt:lpstr>
      <vt:lpstr>География</vt:lpstr>
      <vt:lpstr>География</vt:lpstr>
      <vt:lpstr>География</vt:lpstr>
      <vt:lpstr>География</vt:lpstr>
      <vt:lpstr>География</vt:lpstr>
      <vt:lpstr>Қазақ әдебиеті</vt:lpstr>
      <vt:lpstr>Қазақ әдебиеті</vt:lpstr>
      <vt:lpstr>Қазақ әдебиеті</vt:lpstr>
      <vt:lpstr>Қазақ әдебиеті</vt:lpstr>
      <vt:lpstr>Қазақ әдебиеті</vt:lpstr>
      <vt:lpstr>ІІІ тур “Тұңғын президент”</vt:lpstr>
      <vt:lpstr>ІІІ тур “Тұңғын президент”</vt:lpstr>
      <vt:lpstr>ІІІ тур “Тұңғын президент”</vt:lpstr>
      <vt:lpstr>ІІІ тур “Тұңғын президент”</vt:lpstr>
      <vt:lpstr>ІІІ тур “Тұңғын президент”</vt:lpstr>
      <vt:lpstr>ІІІ тур “Тұңғын президент”</vt:lpstr>
      <vt:lpstr>ІІІ тур “Тұңғын президент”</vt:lpstr>
      <vt:lpstr>ІІІ тур “Тұңғын президент”</vt:lpstr>
      <vt:lpstr>ІІІ тур “Тұңғын президент”</vt:lpstr>
      <vt:lpstr>ІІІ тур “Тұңғын президент”</vt:lpstr>
      <vt:lpstr>ІІІ тур “Тұңғын президент”</vt:lpstr>
      <vt:lpstr>ІІІ тур “Тұңғын президент”</vt:lpstr>
      <vt:lpstr>ІІІ тур “Тұңғын президент”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XXI ғасыр көшбасшысы  зияткерлік сайысы</dc:title>
  <dc:creator>Pati Utegenovna</dc:creator>
  <cp:lastModifiedBy>Admin</cp:lastModifiedBy>
  <cp:revision>134</cp:revision>
  <dcterms:modified xsi:type="dcterms:W3CDTF">2021-09-23T08:10:30Z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847267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D5.0.5</vt:lpwstr>
  </property>
</Properties>
</file>