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6"/>
  </p:notesMasterIdLst>
  <p:sldIdLst>
    <p:sldId id="256" r:id="rId2"/>
    <p:sldId id="266" r:id="rId3"/>
    <p:sldId id="269" r:id="rId4"/>
    <p:sldId id="281" r:id="rId5"/>
    <p:sldId id="264" r:id="rId6"/>
    <p:sldId id="270" r:id="rId7"/>
    <p:sldId id="271" r:id="rId8"/>
    <p:sldId id="272" r:id="rId9"/>
    <p:sldId id="273" r:id="rId10"/>
    <p:sldId id="274" r:id="rId11"/>
    <p:sldId id="278" r:id="rId12"/>
    <p:sldId id="279" r:id="rId13"/>
    <p:sldId id="275" r:id="rId14"/>
    <p:sldId id="280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266A8B4-0D71-4FC4-B429-7ACAA57B6F78}" type="datetimeFigureOut">
              <a:rPr lang="ru-RU" smtClean="0"/>
              <a:pPr/>
              <a:t>12.01.2016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A80B097-12E2-4C07-8C72-432F76D7AF43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рямоугольник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Скругленный прямоугольник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12.01.2016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Скругленный прямоугольник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12.01.2016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12.01.2016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12.01.2016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12.01.2016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Скругленный прямоугольник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12.01.2016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12.01.2016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оугольник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Скругленный прямоугольник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12.01.2016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kk-KZ" i="1" dirty="0" smtClean="0"/>
              <a:t>Авагадро заңы. Газдардың молярлық көлемі. Газдардың салыстырмалы тығыздығы.</a:t>
            </a:r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0" y="0"/>
            <a:ext cx="6948264" cy="3284984"/>
          </a:xfrm>
        </p:spPr>
        <p:txBody>
          <a:bodyPr/>
          <a:lstStyle/>
          <a:p>
            <a:pPr>
              <a:buNone/>
            </a:pPr>
            <a:r>
              <a:rPr lang="kk-KZ" i="1" dirty="0" smtClean="0">
                <a:latin typeface="Times New Roman" pitchFamily="18" charset="0"/>
                <a:cs typeface="Times New Roman" pitchFamily="18" charset="0"/>
              </a:rPr>
              <a:t>		Бірдей жағдайда алынған газдардың тең көлемдерінде </a:t>
            </a:r>
            <a:r>
              <a:rPr lang="kk-KZ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молекула</a:t>
            </a:r>
            <a:r>
              <a:rPr lang="kk-KZ" i="1" dirty="0" smtClean="0">
                <a:latin typeface="Times New Roman" pitchFamily="18" charset="0"/>
                <a:cs typeface="Times New Roman" pitchFamily="18" charset="0"/>
              </a:rPr>
              <a:t> сандары бірдей болады. Бұл - Авогадро заңы. Ол 1811 жылы ашылған.</a:t>
            </a:r>
            <a:br>
              <a:rPr lang="kk-KZ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kk-KZ" i="1" dirty="0" smtClean="0">
                <a:latin typeface="Times New Roman" pitchFamily="18" charset="0"/>
                <a:cs typeface="Times New Roman" pitchFamily="18" charset="0"/>
              </a:rPr>
              <a:t>Химияда тығыздықтан басқа салыстырмалы тығыздық деген түсінік те пайдаланылады.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626" name="Rectangle 2"/>
          <p:cNvSpPr>
            <a:spLocks noChangeArrowheads="1"/>
          </p:cNvSpPr>
          <p:nvPr/>
        </p:nvSpPr>
        <p:spPr bwMode="auto">
          <a:xfrm>
            <a:off x="611560" y="3284984"/>
            <a:ext cx="8100392" cy="1384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269875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28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	Бірдей жағдайда тең көлемде алынған ғаздардың массаларының қатынасын салыстырмалы тығыздық деп атайды.</a:t>
            </a:r>
            <a:endParaRPr kumimoji="0" lang="kk-KZ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Рисунок 5" descr="D = \frac{m(1)}{m(2)} = \frac{M(1)}{M(2)}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43808" y="4941168"/>
            <a:ext cx="2736304" cy="10801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6628" name="Picture 4" descr="http://taina.aib.ru/images/biography/avogadro-amede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76257" y="0"/>
            <a:ext cx="2267744" cy="326081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539552" y="764704"/>
            <a:ext cx="7920880" cy="2232248"/>
          </a:xfrm>
        </p:spPr>
        <p:txBody>
          <a:bodyPr/>
          <a:lstStyle/>
          <a:p>
            <a:pPr>
              <a:buNone/>
            </a:pPr>
            <a:r>
              <a:rPr lang="kk-KZ" i="1" dirty="0" smtClean="0"/>
              <a:t>		Бір газдың екінші газбен салыстырғандағы тығыздығы олардың молярлық массаларының қатынасындай болады. Салыстырмалы тығыздық сутегі мен ауа бойынша беріледі.</a:t>
            </a:r>
            <a:endParaRPr lang="ru-RU" dirty="0"/>
          </a:p>
        </p:txBody>
      </p:sp>
      <p:pic>
        <p:nvPicPr>
          <p:cNvPr id="5" name="Рисунок 4" descr="D_{H_2} = \frac{M(x)}{M(H_2)}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3568" y="2852936"/>
            <a:ext cx="2016224" cy="12241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Рисунок 6" descr="D_{aya} = \frac{M(x)}{aya}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652120" y="2924944"/>
            <a:ext cx="2304256" cy="12241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3793" name="Rectangle 1"/>
          <p:cNvSpPr>
            <a:spLocks noChangeArrowheads="1"/>
          </p:cNvSpPr>
          <p:nvPr/>
        </p:nvSpPr>
        <p:spPr bwMode="auto">
          <a:xfrm>
            <a:off x="1907704" y="4365104"/>
            <a:ext cx="504056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20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М(Н</a:t>
            </a:r>
            <a:r>
              <a:rPr kumimoji="0" lang="kk-KZ" sz="2000" b="1" i="1" u="none" strike="noStrike" cap="none" normalizeH="0" baseline="-3000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</a:t>
            </a:r>
            <a:r>
              <a:rPr kumimoji="0" lang="kk-KZ" sz="20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) = 2 г/моль;         М(ауа) = 29 г/моль</a:t>
            </a:r>
            <a:endParaRPr kumimoji="0" lang="kk-KZ" sz="3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3794" name="Rectangle 2"/>
          <p:cNvSpPr>
            <a:spLocks noChangeArrowheads="1"/>
          </p:cNvSpPr>
          <p:nvPr/>
        </p:nvSpPr>
        <p:spPr bwMode="auto">
          <a:xfrm>
            <a:off x="323528" y="5150658"/>
            <a:ext cx="8136904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24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М{х) = 2D(H</a:t>
            </a:r>
            <a:r>
              <a:rPr kumimoji="0" lang="kk-KZ" sz="2400" b="1" i="1" u="none" strike="noStrike" cap="none" normalizeH="0" baseline="-3000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</a:t>
            </a:r>
            <a:r>
              <a:rPr kumimoji="0" lang="kk-KZ" sz="24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); М(х) = 29D(aya), мұндағы х - белгісіз газдың мольдік массасы.</a:t>
            </a:r>
            <a:endParaRPr kumimoji="0" lang="kk-KZ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539552" y="764704"/>
            <a:ext cx="7920880" cy="2232248"/>
          </a:xfrm>
        </p:spPr>
        <p:txBody>
          <a:bodyPr/>
          <a:lstStyle/>
          <a:p>
            <a:pPr>
              <a:buNone/>
            </a:pPr>
            <a:r>
              <a:rPr lang="kk-KZ" i="1" dirty="0" smtClean="0"/>
              <a:t>		Бір газдың екінші газбен салыстырғандағы тығыздығы олардың молярлық массаларының қатынасындай болады. Салыстырмалы тығыздық сутегі мен ауа бойынша беріледі.</a:t>
            </a:r>
            <a:endParaRPr lang="ru-RU" dirty="0"/>
          </a:p>
        </p:txBody>
      </p:sp>
      <p:pic>
        <p:nvPicPr>
          <p:cNvPr id="5" name="Рисунок 4" descr="D_{H_2} = \frac{M(x)}{M(H_2)}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3568" y="2852936"/>
            <a:ext cx="2016224" cy="12241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Рисунок 6" descr="D_{aya} = \frac{M(x)}{aya}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652120" y="2924944"/>
            <a:ext cx="2304256" cy="12241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3793" name="Rectangle 1"/>
          <p:cNvSpPr>
            <a:spLocks noChangeArrowheads="1"/>
          </p:cNvSpPr>
          <p:nvPr/>
        </p:nvSpPr>
        <p:spPr bwMode="auto">
          <a:xfrm>
            <a:off x="1907704" y="4365104"/>
            <a:ext cx="504056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20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М(Н</a:t>
            </a:r>
            <a:r>
              <a:rPr kumimoji="0" lang="kk-KZ" sz="2000" b="1" i="1" u="none" strike="noStrike" cap="none" normalizeH="0" baseline="-3000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</a:t>
            </a:r>
            <a:r>
              <a:rPr kumimoji="0" lang="kk-KZ" sz="20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) = 2 г/моль;         М(ауа) = 29 г/моль</a:t>
            </a:r>
            <a:endParaRPr kumimoji="0" lang="kk-KZ" sz="3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3794" name="Rectangle 2"/>
          <p:cNvSpPr>
            <a:spLocks noChangeArrowheads="1"/>
          </p:cNvSpPr>
          <p:nvPr/>
        </p:nvSpPr>
        <p:spPr bwMode="auto">
          <a:xfrm>
            <a:off x="323528" y="5150658"/>
            <a:ext cx="8136904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24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М{х) = 2D(H</a:t>
            </a:r>
            <a:r>
              <a:rPr kumimoji="0" lang="kk-KZ" sz="2400" b="1" i="1" u="none" strike="noStrike" cap="none" normalizeH="0" baseline="-3000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</a:t>
            </a:r>
            <a:r>
              <a:rPr kumimoji="0" lang="kk-KZ" sz="24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); М(х) = 29D(aya), мұндағы х - белгісіз газдың мольдік массасы.</a:t>
            </a:r>
            <a:endParaRPr kumimoji="0" lang="kk-KZ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67544" y="1052736"/>
            <a:ext cx="7834064" cy="1117104"/>
          </a:xfrm>
        </p:spPr>
        <p:txBody>
          <a:bodyPr/>
          <a:lstStyle/>
          <a:p>
            <a:pPr>
              <a:buNone/>
            </a:pPr>
            <a:r>
              <a:rPr lang="kk-KZ" i="1" dirty="0" smtClean="0"/>
              <a:t>		Қалыпты жағдайдағы газдың тығыздығы мына формуламен анықталады:</a:t>
            </a:r>
            <a:endParaRPr lang="ru-RU" dirty="0" smtClean="0"/>
          </a:p>
          <a:p>
            <a:pPr>
              <a:buNone/>
            </a:pPr>
            <a:endParaRPr lang="ru-RU" dirty="0"/>
          </a:p>
        </p:txBody>
      </p:sp>
      <p:pic>
        <p:nvPicPr>
          <p:cNvPr id="4" name="Рисунок 3" descr="\rho = \frac{M}{V_m}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43808" y="2420888"/>
            <a:ext cx="2808312" cy="9361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Прямоугольник 4"/>
          <p:cNvSpPr/>
          <p:nvPr/>
        </p:nvSpPr>
        <p:spPr>
          <a:xfrm>
            <a:off x="683568" y="4005064"/>
            <a:ext cx="788436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sz="3600" b="1" i="1" dirty="0" smtClean="0">
                <a:latin typeface="Times New Roman" pitchFamily="18" charset="0"/>
                <a:cs typeface="Times New Roman" pitchFamily="18" charset="0"/>
              </a:rPr>
              <a:t>Сутегі, оттек, ауаның қ.ж. -да тығыздығын есептеңдер</a:t>
            </a:r>
            <a:endParaRPr lang="ru-RU" sz="36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0" y="188640"/>
            <a:ext cx="9144000" cy="6408712"/>
          </a:xfrm>
        </p:spPr>
        <p:txBody>
          <a:bodyPr numCol="2">
            <a:no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kk-KZ" sz="1700" b="1" i="1" dirty="0" smtClean="0">
                <a:latin typeface="Times New Roman" pitchFamily="18" charset="0"/>
                <a:cs typeface="Times New Roman" pitchFamily="18" charset="0"/>
              </a:rPr>
              <a:t>4,5 </a:t>
            </a:r>
            <a:r>
              <a:rPr lang="kk-KZ" sz="1700" b="1" i="1" dirty="0" smtClean="0">
                <a:latin typeface="Times New Roman" pitchFamily="18" charset="0"/>
                <a:cs typeface="Times New Roman" pitchFamily="18" charset="0"/>
              </a:rPr>
              <a:t>моль оттегінің  (қ.ж) көлемі  (л)</a:t>
            </a:r>
            <a:r>
              <a:rPr lang="kk-KZ" sz="1700" b="1" i="1" baseline="-250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1700" b="1" i="1" dirty="0" smtClean="0"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kk-KZ" sz="1700" b="1" i="1" dirty="0" smtClean="0">
                <a:latin typeface="Times New Roman" pitchFamily="18" charset="0"/>
                <a:cs typeface="Times New Roman" pitchFamily="18" charset="0"/>
              </a:rPr>
              <a:t>80 г оттегінің  (қ.ж) көлемі  (л)</a:t>
            </a:r>
            <a:r>
              <a:rPr lang="kk-KZ" sz="1700" b="1" i="1" baseline="30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17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1700" b="1" i="1" dirty="0" smtClean="0"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kk-KZ" sz="1700" b="1" i="1" dirty="0" smtClean="0">
                <a:latin typeface="Times New Roman" pitchFamily="18" charset="0"/>
                <a:cs typeface="Times New Roman" pitchFamily="18" charset="0"/>
              </a:rPr>
              <a:t>1 л  оттегінің  молекула саны</a:t>
            </a:r>
            <a:endParaRPr lang="ru-RU" sz="1700" b="1" i="1" dirty="0" smtClean="0"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kk-KZ" sz="1700" b="1" i="1" dirty="0" smtClean="0">
                <a:latin typeface="Times New Roman" pitchFamily="18" charset="0"/>
                <a:cs typeface="Times New Roman" pitchFamily="18" charset="0"/>
              </a:rPr>
              <a:t>Оттектің </a:t>
            </a:r>
            <a:r>
              <a:rPr lang="kk-KZ" sz="1700" b="1" i="1" baseline="-250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kk-KZ" sz="1700" b="1" i="1" dirty="0" smtClean="0">
                <a:latin typeface="Times New Roman" pitchFamily="18" charset="0"/>
                <a:cs typeface="Times New Roman" pitchFamily="18" charset="0"/>
              </a:rPr>
              <a:t>сутегі бойынша тығыздығы </a:t>
            </a:r>
            <a:endParaRPr lang="ru-RU" sz="1700" b="1" i="1" dirty="0" smtClean="0"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kk-KZ" sz="1700" b="1" i="1" dirty="0" smtClean="0"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kk-KZ" sz="1700" b="1" i="1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kk-KZ" sz="1700" b="1" i="1" dirty="0" smtClean="0">
                <a:latin typeface="Times New Roman" pitchFamily="18" charset="0"/>
                <a:cs typeface="Times New Roman" pitchFamily="18" charset="0"/>
              </a:rPr>
              <a:t> (қ.ж) тығыздығы (г/л)</a:t>
            </a:r>
            <a:r>
              <a:rPr lang="kk-KZ" sz="1700" b="1" i="1" baseline="-250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1700" b="1" i="1" dirty="0" smtClean="0"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kk-KZ" sz="1700" b="1" i="1" dirty="0" smtClean="0">
                <a:latin typeface="Times New Roman" pitchFamily="18" charset="0"/>
                <a:cs typeface="Times New Roman" pitchFamily="18" charset="0"/>
              </a:rPr>
              <a:t>Глюкоза С</a:t>
            </a:r>
            <a:r>
              <a:rPr lang="kk-KZ" sz="1700" b="1" i="1" baseline="-25000" dirty="0" smtClean="0">
                <a:latin typeface="Times New Roman" pitchFamily="18" charset="0"/>
                <a:cs typeface="Times New Roman" pitchFamily="18" charset="0"/>
              </a:rPr>
              <a:t>6</a:t>
            </a:r>
            <a:r>
              <a:rPr lang="kk-KZ" sz="1700" b="1" i="1" dirty="0" smtClean="0">
                <a:latin typeface="Times New Roman" pitchFamily="18" charset="0"/>
                <a:cs typeface="Times New Roman" pitchFamily="18" charset="0"/>
              </a:rPr>
              <a:t> Н</a:t>
            </a:r>
            <a:r>
              <a:rPr lang="kk-KZ" sz="1700" b="1" i="1" baseline="-25000" dirty="0" smtClean="0">
                <a:latin typeface="Times New Roman" pitchFamily="18" charset="0"/>
                <a:cs typeface="Times New Roman" pitchFamily="18" charset="0"/>
              </a:rPr>
              <a:t>12</a:t>
            </a:r>
            <a:r>
              <a:rPr lang="kk-KZ" sz="1700" b="1" i="1" dirty="0" smtClean="0">
                <a:latin typeface="Times New Roman" pitchFamily="18" charset="0"/>
                <a:cs typeface="Times New Roman" pitchFamily="18" charset="0"/>
              </a:rPr>
              <a:t> О</a:t>
            </a:r>
            <a:r>
              <a:rPr lang="kk-KZ" sz="1700" b="1" i="1" baseline="-25000" dirty="0" smtClean="0">
                <a:latin typeface="Times New Roman" pitchFamily="18" charset="0"/>
                <a:cs typeface="Times New Roman" pitchFamily="18" charset="0"/>
              </a:rPr>
              <a:t>6 </a:t>
            </a:r>
            <a:r>
              <a:rPr lang="kk-KZ" sz="1700" b="1" i="1" dirty="0" smtClean="0">
                <a:latin typeface="Times New Roman" pitchFamily="18" charset="0"/>
                <a:cs typeface="Times New Roman" pitchFamily="18" charset="0"/>
              </a:rPr>
              <a:t> құрамындағы элементтердің массалық қатынастары</a:t>
            </a:r>
            <a:r>
              <a:rPr lang="kk-KZ" sz="1700" b="1" i="1" baseline="-250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1700" b="1" i="1" dirty="0" smtClean="0"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kk-KZ" sz="1700" b="1" i="1" dirty="0" smtClean="0">
                <a:latin typeface="Times New Roman" pitchFamily="18" charset="0"/>
                <a:cs typeface="Times New Roman" pitchFamily="18" charset="0"/>
              </a:rPr>
              <a:t>Судағы  оттегінің массалық үлесі (%)</a:t>
            </a:r>
            <a:endParaRPr lang="ru-RU" sz="1700" b="1" i="1" dirty="0" smtClean="0"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kk-KZ" sz="1700" b="1" i="1" dirty="0" smtClean="0">
                <a:latin typeface="Times New Roman" pitchFamily="18" charset="0"/>
                <a:cs typeface="Times New Roman" pitchFamily="18" charset="0"/>
              </a:rPr>
              <a:t>Калий перманганаты  құрамындағы оттектің массалық үлесі (%)</a:t>
            </a:r>
            <a:endParaRPr lang="ru-RU" sz="1700" b="1" i="1" dirty="0" smtClean="0"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kk-KZ" sz="1700" b="1" i="1" dirty="0" smtClean="0">
                <a:latin typeface="Times New Roman" pitchFamily="18" charset="0"/>
                <a:cs typeface="Times New Roman" pitchFamily="18" charset="0"/>
              </a:rPr>
              <a:t>Адам күніне 720 л оттегі жұтады.Адамға қажет ауаның көлемі: (көлемдік үлесі оттектің 20 %) </a:t>
            </a:r>
            <a:endParaRPr lang="ru-RU" sz="1700" b="1" i="1" dirty="0" smtClean="0"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kk-KZ" sz="1700" b="1" i="1" dirty="0" smtClean="0">
                <a:latin typeface="Times New Roman" pitchFamily="18" charset="0"/>
                <a:cs typeface="Times New Roman" pitchFamily="18" charset="0"/>
              </a:rPr>
              <a:t>0,2 моль фосфор (V) оксидің алу үшін қажет оттегінің (қ.ж) көлемі  (л) 0,3 моль темір (ІІІ) оксидін  алу үшін қажет темірдің массасы  (г)</a:t>
            </a:r>
            <a:endParaRPr lang="ru-RU" sz="1700" b="1" i="1" dirty="0" smtClean="0"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kk-KZ" sz="1700" b="1" i="1" dirty="0" smtClean="0"/>
              <a:t>0,1  моль алюминиймен әрекеттесетін  оттегінің (қ.ж) көлемі  (л)</a:t>
            </a:r>
            <a:endParaRPr lang="ru-RU" sz="1700" b="1" i="1" dirty="0" smtClean="0"/>
          </a:p>
          <a:p>
            <a:pPr marL="514350" indent="-514350">
              <a:buFont typeface="+mj-lt"/>
              <a:buAutoNum type="arabicPeriod"/>
            </a:pPr>
            <a:r>
              <a:rPr lang="kk-KZ" sz="1700" b="1" i="1" dirty="0" smtClean="0"/>
              <a:t>2,4 кг көміртегі  (ІV) оксидін  алуға  қажет оттегінің массасы  (кг)</a:t>
            </a:r>
            <a:endParaRPr lang="ru-RU" sz="1700" b="1" i="1" dirty="0" smtClean="0"/>
          </a:p>
          <a:p>
            <a:pPr marL="514350" indent="-514350">
              <a:buFont typeface="+mj-lt"/>
              <a:buAutoNum type="arabicPeriod"/>
            </a:pPr>
            <a:r>
              <a:rPr lang="kk-KZ" sz="1700" b="1" i="1" dirty="0" smtClean="0"/>
              <a:t>490 г Бертолле тұзының ыдырауынан түзілген оттегінің зат мөлшері (моль)</a:t>
            </a:r>
            <a:endParaRPr lang="ru-RU" sz="1700" b="1" i="1" dirty="0" smtClean="0"/>
          </a:p>
          <a:p>
            <a:pPr marL="514350" indent="-514350">
              <a:buFont typeface="+mj-lt"/>
              <a:buAutoNum type="arabicPeriod"/>
            </a:pPr>
            <a:r>
              <a:rPr lang="kk-KZ" sz="1700" b="1" i="1" dirty="0" smtClean="0"/>
              <a:t>7,75 </a:t>
            </a:r>
            <a:r>
              <a:rPr lang="kk-KZ" sz="1700" b="1" i="1" dirty="0" smtClean="0"/>
              <a:t>г фосфор  10 л (қ.ж)  оттегімен әрекеттескенде түзілген оксидтің массасы</a:t>
            </a:r>
            <a:endParaRPr lang="ru-RU" sz="1700" b="1" i="1" dirty="0" smtClean="0"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buFont typeface="+mj-lt"/>
              <a:buAutoNum type="arabicPeriod"/>
            </a:pPr>
            <a:endParaRPr lang="ru-RU" sz="1700" b="1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kk-KZ" sz="4800" dirty="0" smtClean="0"/>
              <a:t/>
            </a:r>
            <a:br>
              <a:rPr lang="kk-KZ" sz="4800" dirty="0" smtClean="0"/>
            </a:br>
            <a:r>
              <a:rPr lang="kk-KZ" sz="4800" dirty="0" smtClean="0">
                <a:solidFill>
                  <a:schemeClr val="hlink"/>
                </a:solidFill>
              </a:rPr>
              <a:t>Сабақтың мақсаты:</a:t>
            </a:r>
            <a:br>
              <a:rPr lang="kk-KZ" sz="4800" dirty="0" smtClean="0">
                <a:solidFill>
                  <a:schemeClr val="hlink"/>
                </a:solidFill>
              </a:rPr>
            </a:br>
            <a:endParaRPr lang="ru-RU" sz="4800" dirty="0" smtClean="0">
              <a:solidFill>
                <a:schemeClr val="hlink"/>
              </a:solidFill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928670"/>
            <a:ext cx="8893175" cy="5257800"/>
          </a:xfrm>
        </p:spPr>
        <p:txBody>
          <a:bodyPr>
            <a:normAutofit/>
          </a:bodyPr>
          <a:lstStyle/>
          <a:p>
            <a:r>
              <a:rPr lang="kk-KZ" b="1" i="1" dirty="0" smtClean="0"/>
              <a:t>Білімділігі:</a:t>
            </a:r>
            <a:r>
              <a:rPr lang="kk-KZ" i="1" dirty="0" smtClean="0"/>
              <a:t>Оқушыларға интерактивті тақтаны пайдалана отырып химияның негізгі заңдарының бірі Авогадро заңы, сонымен қатар газдардың молярлық көлемі және газдардың салыстырмалы тығыздығы жайлы білім беру</a:t>
            </a:r>
            <a:endParaRPr lang="ru-RU" dirty="0" smtClean="0"/>
          </a:p>
          <a:p>
            <a:r>
              <a:rPr lang="kk-KZ" b="1" i="1" dirty="0" smtClean="0"/>
              <a:t>Дамытушылығы:</a:t>
            </a:r>
            <a:r>
              <a:rPr lang="kk-KZ" i="1" dirty="0" smtClean="0"/>
              <a:t>Қатысушылардың формулаларды пайдаланып есеп шығару арқылы ойлау жылдамдығын және ой өрісін дамыту</a:t>
            </a:r>
            <a:endParaRPr lang="ru-RU" dirty="0" smtClean="0"/>
          </a:p>
          <a:p>
            <a:r>
              <a:rPr lang="kk-KZ" b="1" i="1" dirty="0" smtClean="0"/>
              <a:t>Тәрбиелілігі:</a:t>
            </a:r>
            <a:r>
              <a:rPr lang="kk-KZ" i="1" dirty="0" smtClean="0"/>
              <a:t>Берілген жаңа тақырыпты түсіндіре отырып оқушыларды қоршаған ортаға деген көзқарасын дамытып,ұжымшылдыққа тәрбиелеу</a:t>
            </a:r>
            <a:endParaRPr lang="ru-RU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68" decel="100000"/>
                                        <p:tgtEl>
                                          <p:spTgt spid="1536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68" decel="100000"/>
                                        <p:tgtEl>
                                          <p:spTgt spid="15362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68"/>
                                          </p:stCondLst>
                                        </p:cTn>
                                        <p:tgtEl>
                                          <p:spTgt spid="15362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68" fill="hold"/>
                                        <p:tgtEl>
                                          <p:spTgt spid="153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68"/>
                                          </p:stCondLst>
                                        </p:cTn>
                                        <p:tgtEl>
                                          <p:spTgt spid="153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68" fill="hold"/>
                                        <p:tgtEl>
                                          <p:spTgt spid="153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68"/>
                                          </p:stCondLst>
                                        </p:cTn>
                                        <p:tgtEl>
                                          <p:spTgt spid="153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2" grpId="0"/>
      <p:bldP spid="1536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29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kk-KZ" sz="3600" b="1" i="1" dirty="0" smtClean="0">
                <a:latin typeface="Times New Roman" pitchFamily="18" charset="0"/>
                <a:cs typeface="Times New Roman" pitchFamily="18" charset="0"/>
              </a:rPr>
              <a:t>Үйге «Химиялық реакциялардың жылу эффектісі» берілген.</a:t>
            </a:r>
            <a:endParaRPr lang="ru-RU" sz="36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kk-KZ" sz="3600" b="1" i="1" dirty="0" smtClean="0">
                <a:latin typeface="Times New Roman" pitchFamily="18" charset="0"/>
                <a:cs typeface="Times New Roman" pitchFamily="18" charset="0"/>
              </a:rPr>
              <a:t>Сұрақтар:</a:t>
            </a:r>
            <a:endParaRPr lang="ru-RU" sz="3600" b="1" dirty="0" smtClean="0">
              <a:latin typeface="Times New Roman" pitchFamily="18" charset="0"/>
              <a:cs typeface="Times New Roman" pitchFamily="18" charset="0"/>
            </a:endParaRPr>
          </a:p>
          <a:p>
            <a:pPr marL="742950" lvl="0" indent="-742950" algn="ctr">
              <a:buFont typeface="+mj-lt"/>
              <a:buAutoNum type="arabicPeriod"/>
            </a:pPr>
            <a:r>
              <a:rPr lang="kk-KZ" sz="3600" b="1" i="1" dirty="0" smtClean="0">
                <a:latin typeface="Times New Roman" pitchFamily="18" charset="0"/>
                <a:cs typeface="Times New Roman" pitchFamily="18" charset="0"/>
              </a:rPr>
              <a:t>Жану реакциясы қалай жүреді?</a:t>
            </a:r>
            <a:endParaRPr lang="ru-RU" sz="3600" b="1" dirty="0" smtClean="0">
              <a:latin typeface="Times New Roman" pitchFamily="18" charset="0"/>
              <a:cs typeface="Times New Roman" pitchFamily="18" charset="0"/>
            </a:endParaRPr>
          </a:p>
          <a:p>
            <a:pPr marL="742950" lvl="0" indent="-742950" algn="ctr">
              <a:buFont typeface="+mj-lt"/>
              <a:buAutoNum type="arabicPeriod"/>
            </a:pPr>
            <a:r>
              <a:rPr lang="kk-KZ" sz="3600" b="1" i="1" dirty="0" smtClean="0">
                <a:latin typeface="Times New Roman" pitchFamily="18" charset="0"/>
                <a:cs typeface="Times New Roman" pitchFamily="18" charset="0"/>
              </a:rPr>
              <a:t>Экзотермиялық </a:t>
            </a:r>
            <a:r>
              <a:rPr lang="kk-KZ" sz="3600" b="1" i="1" dirty="0" smtClean="0">
                <a:latin typeface="Times New Roman" pitchFamily="18" charset="0"/>
                <a:cs typeface="Times New Roman" pitchFamily="18" charset="0"/>
              </a:rPr>
              <a:t> реакция </a:t>
            </a:r>
            <a:r>
              <a:rPr lang="kk-KZ" sz="3600" b="1" i="1" dirty="0" smtClean="0">
                <a:latin typeface="Times New Roman" pitchFamily="18" charset="0"/>
                <a:cs typeface="Times New Roman" pitchFamily="18" charset="0"/>
              </a:rPr>
              <a:t>деген не?</a:t>
            </a:r>
            <a:endParaRPr lang="ru-RU" sz="3600" b="1" dirty="0" smtClean="0">
              <a:latin typeface="Times New Roman" pitchFamily="18" charset="0"/>
              <a:cs typeface="Times New Roman" pitchFamily="18" charset="0"/>
            </a:endParaRPr>
          </a:p>
          <a:p>
            <a:pPr marL="742950" lvl="0" indent="-742950" algn="ctr">
              <a:buFont typeface="+mj-lt"/>
              <a:buAutoNum type="arabicPeriod"/>
            </a:pPr>
            <a:r>
              <a:rPr lang="kk-KZ" sz="3600" b="1" i="1" dirty="0" smtClean="0">
                <a:latin typeface="Times New Roman" pitchFamily="18" charset="0"/>
                <a:cs typeface="Times New Roman" pitchFamily="18" charset="0"/>
              </a:rPr>
              <a:t>Эндотермиялық  </a:t>
            </a:r>
            <a:r>
              <a:rPr lang="kk-KZ" sz="3600" b="1" i="1" dirty="0" smtClean="0">
                <a:latin typeface="Times New Roman" pitchFamily="18" charset="0"/>
                <a:cs typeface="Times New Roman" pitchFamily="18" charset="0"/>
              </a:rPr>
              <a:t>реакция деген не?</a:t>
            </a:r>
            <a:endParaRPr lang="ru-RU" sz="3600" b="1" dirty="0" smtClean="0">
              <a:latin typeface="Times New Roman" pitchFamily="18" charset="0"/>
              <a:cs typeface="Times New Roman" pitchFamily="18" charset="0"/>
            </a:endParaRPr>
          </a:p>
          <a:p>
            <a:pPr marL="742950" lvl="0" indent="-742950" algn="ctr">
              <a:buFont typeface="+mj-lt"/>
              <a:buAutoNum type="arabicPeriod"/>
            </a:pPr>
            <a:r>
              <a:rPr lang="kk-KZ" sz="3600" b="1" i="1" dirty="0" smtClean="0">
                <a:latin typeface="Times New Roman" pitchFamily="18" charset="0"/>
                <a:cs typeface="Times New Roman" pitchFamily="18" charset="0"/>
              </a:rPr>
              <a:t>Жылу эффекті </a:t>
            </a:r>
            <a:endParaRPr lang="ru-RU" sz="3600" b="1" dirty="0" smtClean="0">
              <a:latin typeface="Times New Roman" pitchFamily="18" charset="0"/>
              <a:cs typeface="Times New Roman" pitchFamily="18" charset="0"/>
            </a:endParaRPr>
          </a:p>
          <a:p>
            <a:pPr marL="742950" lvl="0" indent="-742950" algn="ctr">
              <a:buFont typeface="+mj-lt"/>
              <a:buAutoNum type="arabicPeriod"/>
            </a:pPr>
            <a:r>
              <a:rPr lang="kk-KZ" sz="3600" b="1" i="1" dirty="0" smtClean="0">
                <a:latin typeface="Times New Roman" pitchFamily="18" charset="0"/>
                <a:cs typeface="Times New Roman" pitchFamily="18" charset="0"/>
              </a:rPr>
              <a:t>Термохимиялық реакцияға анықтама</a:t>
            </a:r>
            <a:endParaRPr lang="ru-RU" sz="3600" b="1" dirty="0" smtClean="0">
              <a:latin typeface="Times New Roman" pitchFamily="18" charset="0"/>
              <a:cs typeface="Times New Roman" pitchFamily="18" charset="0"/>
            </a:endParaRPr>
          </a:p>
          <a:p>
            <a:pPr marL="742950" lvl="0" indent="-742950" algn="ctr">
              <a:buFont typeface="+mj-lt"/>
              <a:buAutoNum type="arabicPeriod"/>
            </a:pPr>
            <a:r>
              <a:rPr lang="kk-KZ" sz="3600" b="1" i="1" dirty="0" smtClean="0">
                <a:latin typeface="Times New Roman" pitchFamily="18" charset="0"/>
                <a:cs typeface="Times New Roman" pitchFamily="18" charset="0"/>
              </a:rPr>
              <a:t>Жылу эффектінің температураға тәуелділігі</a:t>
            </a:r>
            <a:endParaRPr lang="ru-RU" sz="3600" b="1" dirty="0" smtClean="0">
              <a:latin typeface="Times New Roman" pitchFamily="18" charset="0"/>
              <a:cs typeface="Times New Roman" pitchFamily="18" charset="0"/>
            </a:endParaRPr>
          </a:p>
          <a:p>
            <a:pPr marL="742950" lvl="0" indent="-742950" algn="ctr">
              <a:buFont typeface="+mj-lt"/>
              <a:buAutoNum type="arabicPeriod"/>
            </a:pPr>
            <a:r>
              <a:rPr lang="kk-KZ" sz="3600" b="1" i="1" dirty="0" smtClean="0">
                <a:latin typeface="Times New Roman" pitchFamily="18" charset="0"/>
                <a:cs typeface="Times New Roman" pitchFamily="18" charset="0"/>
              </a:rPr>
              <a:t>Жанудың басталуы және оны тоқтату</a:t>
            </a:r>
            <a:endParaRPr lang="ru-RU" sz="36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29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829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829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29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3829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3829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29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1000" fill="hold"/>
                                        <p:tgtEl>
                                          <p:spTgt spid="3829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3829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29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3829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3829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29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3829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3829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29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1000" fill="hold"/>
                                        <p:tgtEl>
                                          <p:spTgt spid="3829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1000" fill="hold"/>
                                        <p:tgtEl>
                                          <p:spTgt spid="3829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29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3829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3829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297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1000" fill="hold"/>
                                        <p:tgtEl>
                                          <p:spTgt spid="38297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1000" fill="hold"/>
                                        <p:tgtEl>
                                          <p:spTgt spid="38297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297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1000" fill="hold"/>
                                        <p:tgtEl>
                                          <p:spTgt spid="38297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1000" fill="hold"/>
                                        <p:tgtEl>
                                          <p:spTgt spid="38297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2979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0" y="692696"/>
            <a:ext cx="9144000" cy="4464496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ctr">
              <a:buNone/>
            </a:pPr>
            <a:r>
              <a:rPr lang="ru-RU" sz="3200" b="1" i="1" dirty="0" err="1" smtClean="0">
                <a:latin typeface="Times New Roman" pitchFamily="18" charset="0"/>
                <a:cs typeface="Times New Roman" pitchFamily="18" charset="0"/>
              </a:rPr>
              <a:t>Үй жұмысын тексеру</a:t>
            </a:r>
            <a:r>
              <a:rPr lang="ru-RU" sz="3200" b="1" i="1" dirty="0" smtClean="0">
                <a:latin typeface="Times New Roman" pitchFamily="18" charset="0"/>
                <a:cs typeface="Times New Roman" pitchFamily="18" charset="0"/>
              </a:rPr>
              <a:t>: </a:t>
            </a:r>
            <a:br>
              <a:rPr lang="ru-RU" sz="3200" b="1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200" b="1" i="1" dirty="0" smtClean="0">
                <a:latin typeface="Times New Roman" pitchFamily="18" charset="0"/>
                <a:cs typeface="Times New Roman" pitchFamily="18" charset="0"/>
              </a:rPr>
              <a:t>1 - </a:t>
            </a:r>
            <a:r>
              <a:rPr lang="ru-RU" sz="3200" b="1" i="1" dirty="0" err="1" smtClean="0">
                <a:latin typeface="Times New Roman" pitchFamily="18" charset="0"/>
                <a:cs typeface="Times New Roman" pitchFamily="18" charset="0"/>
              </a:rPr>
              <a:t>тапсырма</a:t>
            </a:r>
            <a:r>
              <a:rPr lang="ru-RU" sz="3200" b="1" i="1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3200" b="1" i="1" dirty="0" err="1" smtClean="0">
                <a:latin typeface="Times New Roman" pitchFamily="18" charset="0"/>
                <a:cs typeface="Times New Roman" pitchFamily="18" charset="0"/>
              </a:rPr>
              <a:t>Мына</a:t>
            </a:r>
            <a:r>
              <a:rPr lang="ru-RU" sz="32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i="1" dirty="0" err="1" smtClean="0">
                <a:latin typeface="Times New Roman" pitchFamily="18" charset="0"/>
                <a:cs typeface="Times New Roman" pitchFamily="18" charset="0"/>
              </a:rPr>
              <a:t>реакциялардың типтерін</a:t>
            </a:r>
            <a:r>
              <a:rPr lang="ru-RU" sz="32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i="1" dirty="0" err="1" smtClean="0">
                <a:latin typeface="Times New Roman" pitchFamily="18" charset="0"/>
                <a:cs typeface="Times New Roman" pitchFamily="18" charset="0"/>
              </a:rPr>
              <a:t>ата</a:t>
            </a:r>
            <a:r>
              <a:rPr lang="ru-RU" sz="3200" b="1" i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200" b="1" i="1" dirty="0" err="1" smtClean="0">
                <a:latin typeface="Times New Roman" pitchFamily="18" charset="0"/>
                <a:cs typeface="Times New Roman" pitchFamily="18" charset="0"/>
              </a:rPr>
              <a:t>экзотермиялық</a:t>
            </a:r>
            <a:r>
              <a:rPr lang="ru-RU" sz="3200" b="1" i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200" b="1" i="1" dirty="0" err="1" smtClean="0">
                <a:latin typeface="Times New Roman" pitchFamily="18" charset="0"/>
                <a:cs typeface="Times New Roman" pitchFamily="18" charset="0"/>
              </a:rPr>
              <a:t>эндотермиялық теңдеуді анықта</a:t>
            </a:r>
            <a:r>
              <a:rPr lang="ru-RU" sz="3200" b="1" i="1" dirty="0" smtClean="0">
                <a:latin typeface="Times New Roman" pitchFamily="18" charset="0"/>
                <a:cs typeface="Times New Roman" pitchFamily="18" charset="0"/>
              </a:rPr>
              <a:t>.</a:t>
            </a:r>
            <a:br>
              <a:rPr lang="ru-RU" sz="3200" b="1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200" b="1" i="1" dirty="0" smtClean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sz="3200" b="1" i="1" dirty="0" smtClean="0">
                <a:latin typeface="Times New Roman" pitchFamily="18" charset="0"/>
                <a:cs typeface="Times New Roman" pitchFamily="18" charset="0"/>
              </a:rPr>
              <a:t>P + 5O2 = 2P</a:t>
            </a:r>
            <a:r>
              <a:rPr lang="en-US" sz="3200" b="1" i="1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200" b="1" i="1" dirty="0" smtClean="0">
                <a:latin typeface="Times New Roman" pitchFamily="18" charset="0"/>
                <a:cs typeface="Times New Roman" pitchFamily="18" charset="0"/>
              </a:rPr>
              <a:t>O</a:t>
            </a:r>
            <a:r>
              <a:rPr lang="en-US" sz="3200" b="1" i="1" baseline="-25000" dirty="0" smtClean="0">
                <a:latin typeface="Times New Roman" pitchFamily="18" charset="0"/>
                <a:cs typeface="Times New Roman" pitchFamily="18" charset="0"/>
              </a:rPr>
              <a:t>5</a:t>
            </a:r>
            <a:r>
              <a:rPr lang="en-US" sz="3200" b="1" i="1" dirty="0" smtClean="0">
                <a:latin typeface="Times New Roman" pitchFamily="18" charset="0"/>
                <a:cs typeface="Times New Roman" pitchFamily="18" charset="0"/>
              </a:rPr>
              <a:t> + 3010 </a:t>
            </a:r>
            <a:r>
              <a:rPr lang="ru-RU" sz="3200" b="1" i="1" dirty="0" smtClean="0">
                <a:latin typeface="Times New Roman" pitchFamily="18" charset="0"/>
                <a:cs typeface="Times New Roman" pitchFamily="18" charset="0"/>
              </a:rPr>
              <a:t>кДж</a:t>
            </a:r>
            <a:br>
              <a:rPr lang="ru-RU" sz="3200" b="1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3200" b="1" i="1" dirty="0" smtClean="0">
                <a:latin typeface="Times New Roman" pitchFamily="18" charset="0"/>
                <a:cs typeface="Times New Roman" pitchFamily="18" charset="0"/>
              </a:rPr>
              <a:t>N2 +O2 =2NO+G</a:t>
            </a:r>
            <a:br>
              <a:rPr lang="en-US" sz="3200" b="1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3200" b="1" i="1" dirty="0" smtClean="0">
                <a:latin typeface="Times New Roman" pitchFamily="18" charset="0"/>
                <a:cs typeface="Times New Roman" pitchFamily="18" charset="0"/>
              </a:rPr>
              <a:t>2NO + O2 =2NO2- G</a:t>
            </a:r>
            <a:br>
              <a:rPr lang="en-US" sz="3200" b="1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3200" b="1" i="1" dirty="0" smtClean="0">
                <a:latin typeface="Times New Roman" pitchFamily="18" charset="0"/>
                <a:cs typeface="Times New Roman" pitchFamily="18" charset="0"/>
              </a:rPr>
              <a:t>2SO3 = 2SO</a:t>
            </a:r>
            <a:r>
              <a:rPr lang="en-US" sz="3200" b="1" i="1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200" b="1" i="1" dirty="0" smtClean="0">
                <a:latin typeface="Times New Roman" pitchFamily="18" charset="0"/>
                <a:cs typeface="Times New Roman" pitchFamily="18" charset="0"/>
              </a:rPr>
              <a:t> + O2 –G</a:t>
            </a:r>
            <a:br>
              <a:rPr lang="en-US" sz="3200" b="1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3200" b="1" i="1" dirty="0" smtClean="0">
                <a:latin typeface="Times New Roman" pitchFamily="18" charset="0"/>
                <a:cs typeface="Times New Roman" pitchFamily="18" charset="0"/>
              </a:rPr>
              <a:t>H2 + Br2 =2HBr -62,6</a:t>
            </a:r>
            <a:r>
              <a:rPr lang="ru-RU" sz="3200" b="1" i="1" dirty="0" smtClean="0">
                <a:latin typeface="Times New Roman" pitchFamily="18" charset="0"/>
                <a:cs typeface="Times New Roman" pitchFamily="18" charset="0"/>
              </a:rPr>
              <a:t>кДж</a:t>
            </a:r>
            <a:endParaRPr lang="ru-RU" sz="3200" b="1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Содержимое 5"/>
          <p:cNvSpPr>
            <a:spLocks noGrp="1"/>
          </p:cNvSpPr>
          <p:nvPr>
            <p:ph sz="half" idx="1"/>
          </p:nvPr>
        </p:nvSpPr>
        <p:spPr>
          <a:xfrm>
            <a:off x="0" y="1340768"/>
            <a:ext cx="9144000" cy="3433564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kk-KZ" sz="3200" b="1" i="1" dirty="0" smtClean="0">
                <a:latin typeface="Times New Roman" pitchFamily="18" charset="0"/>
                <a:cs typeface="Times New Roman" pitchFamily="18" charset="0"/>
              </a:rPr>
              <a:t>Жаңа сабақты түсіндірмес бұрын сендерге  бірнеше сұрақ қойғым келеді.</a:t>
            </a:r>
            <a:endParaRPr lang="ru-RU" sz="3200" b="1" dirty="0" smtClean="0">
              <a:latin typeface="Times New Roman" pitchFamily="18" charset="0"/>
              <a:cs typeface="Times New Roman" pitchFamily="18" charset="0"/>
            </a:endParaRPr>
          </a:p>
          <a:p>
            <a:pPr marL="514350" lvl="0" indent="-514350">
              <a:buFont typeface="+mj-lt"/>
              <a:buAutoNum type="arabicPeriod"/>
            </a:pPr>
            <a:r>
              <a:rPr lang="kk-KZ" sz="3200" b="1" i="1" dirty="0" smtClean="0">
                <a:latin typeface="Times New Roman" pitchFamily="18" charset="0"/>
                <a:cs typeface="Times New Roman" pitchFamily="18" charset="0"/>
              </a:rPr>
              <a:t>Ауаның құрамына қандай газдар кіреді?</a:t>
            </a:r>
            <a:endParaRPr lang="ru-RU" sz="3200" b="1" dirty="0" smtClean="0">
              <a:latin typeface="Times New Roman" pitchFamily="18" charset="0"/>
              <a:cs typeface="Times New Roman" pitchFamily="18" charset="0"/>
            </a:endParaRPr>
          </a:p>
          <a:p>
            <a:pPr marL="514350" lvl="0" indent="-514350">
              <a:buFont typeface="+mj-lt"/>
              <a:buAutoNum type="arabicPeriod"/>
            </a:pPr>
            <a:r>
              <a:rPr lang="kk-KZ" sz="3200" b="1" i="1" dirty="0" smtClean="0">
                <a:latin typeface="Times New Roman" pitchFamily="18" charset="0"/>
                <a:cs typeface="Times New Roman" pitchFamily="18" charset="0"/>
              </a:rPr>
              <a:t>Авагадро санын еске түсіре отырып,ол нешеге тең екенін айталық?</a:t>
            </a:r>
            <a:endParaRPr lang="ru-RU" sz="3200" b="1" dirty="0" smtClean="0">
              <a:latin typeface="Times New Roman" pitchFamily="18" charset="0"/>
              <a:cs typeface="Times New Roman" pitchFamily="18" charset="0"/>
            </a:endParaRPr>
          </a:p>
          <a:p>
            <a:pPr marL="514350" lvl="0" indent="-514350">
              <a:buFont typeface="+mj-lt"/>
              <a:buAutoNum type="arabicPeriod"/>
            </a:pPr>
            <a:r>
              <a:rPr lang="kk-KZ" sz="3200" b="1" i="1" dirty="0" smtClean="0">
                <a:latin typeface="Times New Roman" pitchFamily="18" charset="0"/>
                <a:cs typeface="Times New Roman" pitchFamily="18" charset="0"/>
              </a:rPr>
              <a:t>Молекула дегеніміз не?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85720" y="3071810"/>
            <a:ext cx="8643998" cy="342900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>
              <a:buNone/>
            </a:pPr>
            <a:r>
              <a:rPr lang="kk-KZ" i="1" dirty="0" smtClean="0"/>
              <a:t>		Қатты заттардан газ тектес заттардың айырмашылығы – оларды сипаттау кезінде  массадан гөрі көлем ұғымы жиірек </a:t>
            </a:r>
            <a:r>
              <a:rPr lang="kk-KZ" i="1" dirty="0" smtClean="0"/>
              <a:t>пайдаланылады. Итальяндық </a:t>
            </a:r>
            <a:r>
              <a:rPr lang="kk-KZ" i="1" dirty="0" smtClean="0"/>
              <a:t>ғалым  А.Авагадро газдар құрамына кіретін жай заттардың молекуласы екі атомнан тұратынын айтты.Мысалы жай заттар сутек Н</a:t>
            </a:r>
            <a:r>
              <a:rPr lang="kk-KZ" i="1" baseline="-25000" dirty="0" smtClean="0"/>
              <a:t>2</a:t>
            </a:r>
            <a:r>
              <a:rPr lang="kk-KZ" i="1" dirty="0" smtClean="0"/>
              <a:t>, оттек О</a:t>
            </a:r>
            <a:r>
              <a:rPr lang="kk-KZ" i="1" baseline="-25000" dirty="0" smtClean="0"/>
              <a:t>2</a:t>
            </a:r>
            <a:r>
              <a:rPr lang="kk-KZ" i="1" dirty="0" smtClean="0"/>
              <a:t> және т.б.</a:t>
            </a:r>
            <a:endParaRPr lang="ru-RU" dirty="0"/>
          </a:p>
        </p:txBody>
      </p:sp>
      <p:pic>
        <p:nvPicPr>
          <p:cNvPr id="4" name="Picture 4" descr="http://taina.aib.ru/images/biography/avogadro-amede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357554" y="67552"/>
            <a:ext cx="2071702" cy="2978919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611560" y="692696"/>
            <a:ext cx="7772400" cy="2485256"/>
          </a:xfrm>
        </p:spPr>
        <p:txBody>
          <a:bodyPr/>
          <a:lstStyle/>
          <a:p>
            <a:pPr>
              <a:buNone/>
            </a:pPr>
            <a:r>
              <a:rPr lang="kk-KZ" b="1" i="1" dirty="0" smtClean="0"/>
              <a:t>		Қалыпты жағдайда (қ.ж.),яғни 0</a:t>
            </a:r>
            <a:r>
              <a:rPr lang="kk-KZ" b="1" i="1" baseline="30000" dirty="0" smtClean="0"/>
              <a:t>0</a:t>
            </a:r>
            <a:r>
              <a:rPr lang="kk-KZ" b="1" i="1" dirty="0" smtClean="0"/>
              <a:t>С температурада, 1 атмосфералық қысымда (101,325 кПа) кез келген газдың бір молі 22,4л көлем алады.Оны молярлық көлем деп атайды.</a:t>
            </a:r>
            <a:endParaRPr lang="ru-RU" dirty="0" smtClean="0"/>
          </a:p>
          <a:p>
            <a:pPr>
              <a:buNone/>
            </a:pPr>
            <a:endParaRPr lang="ru-RU" dirty="0"/>
          </a:p>
        </p:txBody>
      </p:sp>
      <p:pic>
        <p:nvPicPr>
          <p:cNvPr id="29698" name="Picture 2" descr="https://upload.wikimedia.org/wikipedia/kk/thumb/3/36/22.4.PNG/500px-22.4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5576" y="3284984"/>
            <a:ext cx="7530243" cy="230425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6" name="Рисунок 7" descr="V(H_2) = \frac{2}{0,089} = 22,4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55776" y="980728"/>
            <a:ext cx="4306078" cy="936104"/>
          </a:xfrm>
          <a:prstGeom prst="rect">
            <a:avLst/>
          </a:prstGeom>
          <a:noFill/>
        </p:spPr>
      </p:pic>
      <p:pic>
        <p:nvPicPr>
          <p:cNvPr id="28675" name="Рисунок 8" descr="V(O_2) = \frac{32}{1,43} = 22,37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483767" y="2132856"/>
            <a:ext cx="4368485" cy="1008112"/>
          </a:xfrm>
          <a:prstGeom prst="rect">
            <a:avLst/>
          </a:prstGeom>
          <a:noFill/>
        </p:spPr>
      </p:pic>
      <p:pic>
        <p:nvPicPr>
          <p:cNvPr id="28674" name="Рисунок 9" descr="V(N_2) = \frac{28}{1,25} = 22,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411760" y="3429000"/>
            <a:ext cx="4464497" cy="1080120"/>
          </a:xfrm>
          <a:prstGeom prst="rect">
            <a:avLst/>
          </a:prstGeom>
          <a:noFill/>
        </p:spPr>
      </p:pic>
      <p:pic>
        <p:nvPicPr>
          <p:cNvPr id="28673" name="Рисунок 12" descr="V_m = 22,4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275856" y="5085184"/>
            <a:ext cx="2816314" cy="57606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395536" y="980728"/>
            <a:ext cx="7772400" cy="4572000"/>
          </a:xfrm>
        </p:spPr>
        <p:txBody>
          <a:bodyPr/>
          <a:lstStyle/>
          <a:p>
            <a:pPr algn="ctr">
              <a:buNone/>
            </a:pPr>
            <a:r>
              <a:rPr lang="kk-KZ" i="1" dirty="0" smtClean="0"/>
              <a:t>		Осы есептеулерден көрініп тұрғандай 1 моль газдың көлемі шамамен бірдей екен, оның сандық мәні 22,4 л. </a:t>
            </a:r>
          </a:p>
          <a:p>
            <a:pPr algn="ctr">
              <a:buNone/>
            </a:pPr>
            <a:r>
              <a:rPr lang="kk-KZ" i="1" dirty="0" smtClean="0"/>
              <a:t>		Мольдік көлем (V</a:t>
            </a:r>
            <a:r>
              <a:rPr lang="kk-KZ" i="1" baseline="-25000" dirty="0" smtClean="0"/>
              <a:t>m</a:t>
            </a:r>
            <a:r>
              <a:rPr lang="kk-KZ" i="1" dirty="0" smtClean="0"/>
              <a:t>) t</a:t>
            </a:r>
            <a:r>
              <a:rPr lang="kk-KZ" i="1" baseline="30000" dirty="0" smtClean="0"/>
              <a:t>0</a:t>
            </a:r>
            <a:r>
              <a:rPr lang="kk-KZ" i="1" dirty="0" smtClean="0"/>
              <a:t>С = 0</a:t>
            </a:r>
            <a:r>
              <a:rPr lang="kk-KZ" i="1" baseline="30000" dirty="0" smtClean="0"/>
              <a:t>0</a:t>
            </a:r>
            <a:r>
              <a:rPr lang="kk-KZ" i="1" dirty="0" smtClean="0"/>
              <a:t>С, р = 1 атм = 101,3 кПа жағдайында анықталған, бұл қалыпты жағдай (қ.ж.) деп аталады.</a:t>
            </a:r>
            <a:endParaRPr lang="ru-RU" dirty="0" smtClean="0"/>
          </a:p>
          <a:p>
            <a:pPr algn="ctr">
              <a:buNone/>
            </a:pPr>
            <a:r>
              <a:rPr lang="kk-KZ" i="1" dirty="0" smtClean="0"/>
              <a:t>  </a:t>
            </a:r>
            <a:endParaRPr lang="ru-RU" dirty="0" smtClean="0"/>
          </a:p>
          <a:p>
            <a:pPr algn="ctr">
              <a:buNone/>
            </a:pPr>
            <a:endParaRPr lang="ru-RU" dirty="0"/>
          </a:p>
        </p:txBody>
      </p:sp>
      <p:pic>
        <p:nvPicPr>
          <p:cNvPr id="27650" name="Рисунок 13" descr="V_m = \frac{V}{\nu}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87624" y="4149080"/>
            <a:ext cx="1872208" cy="1128831"/>
          </a:xfrm>
          <a:prstGeom prst="rect">
            <a:avLst/>
          </a:prstGeom>
          <a:noFill/>
        </p:spPr>
      </p:pic>
      <p:pic>
        <p:nvPicPr>
          <p:cNvPr id="27649" name="Рисунок 14" descr="\nu = \frac{V}{V_m}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868144" y="4077072"/>
            <a:ext cx="1734201" cy="1211188"/>
          </a:xfrm>
          <a:prstGeom prst="rect">
            <a:avLst/>
          </a:prstGeom>
          <a:noFill/>
        </p:spPr>
      </p:pic>
      <p:sp>
        <p:nvSpPr>
          <p:cNvPr id="27653" name="Rectangle 5"/>
          <p:cNvSpPr>
            <a:spLocks noChangeArrowheads="1"/>
          </p:cNvSpPr>
          <p:nvPr/>
        </p:nvSpPr>
        <p:spPr bwMode="auto">
          <a:xfrm>
            <a:off x="0" y="172402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праведливость">
  <a:themeElements>
    <a:clrScheme name="Справедливость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Справедливость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Справедливость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147</TotalTime>
  <Words>359</Words>
  <Application>Microsoft Office PowerPoint</Application>
  <PresentationFormat>Экран (4:3)</PresentationFormat>
  <Paragraphs>48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Справедливость</vt:lpstr>
      <vt:lpstr>Авагадро заңы. Газдардың молярлық көлемі. Газдардың салыстырмалы тығыздығы.</vt:lpstr>
      <vt:lpstr> Сабақтың мақсаты: 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АЛЬХИМИК</dc:creator>
  <cp:lastModifiedBy>АЛЬХИМИК</cp:lastModifiedBy>
  <cp:revision>19</cp:revision>
  <dcterms:created xsi:type="dcterms:W3CDTF">2015-11-26T15:37:51Z</dcterms:created>
  <dcterms:modified xsi:type="dcterms:W3CDTF">2016-01-12T15:32:59Z</dcterms:modified>
</cp:coreProperties>
</file>