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61" r:id="rId4"/>
    <p:sldId id="259" r:id="rId5"/>
    <p:sldId id="260" r:id="rId6"/>
    <p:sldId id="262" r:id="rId7"/>
    <p:sldId id="263" r:id="rId8"/>
    <p:sldId id="264" r:id="rId9"/>
    <p:sldId id="267" r:id="rId10"/>
    <p:sldId id="268" r:id="rId11"/>
    <p:sldId id="269" r:id="rId12"/>
    <p:sldId id="273" r:id="rId13"/>
    <p:sldId id="274" r:id="rId14"/>
    <p:sldId id="271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7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490746"/>
    <a:srgbClr val="2B13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EBC9-0ADB-4408-86D9-21897A31F1FF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8B1B5-4918-4C53-A710-8B408497D4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592C4-CCEA-4DA4-8D11-E86252551232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B933D-C423-4FDA-8AD2-0EF5194045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Қазақ ұлттық оюлары</a:t>
            </a:r>
            <a:endParaRPr lang="ru-RU" dirty="0"/>
          </a:p>
        </p:txBody>
      </p:sp>
      <p:pic>
        <p:nvPicPr>
          <p:cNvPr id="4" name="Содержимое 3" descr="http://t1.gstatic.com/images?q=tbn:ANd9GcSz5d_W9IxQ7kIQqVLgmNvFAXIAUdRJL5OG7QdHkQHMho9L8I58h2gKwu8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357298"/>
            <a:ext cx="264320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28992" y="2000240"/>
            <a:ext cx="3000396" cy="642942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</a:rPr>
              <a:t>Гүл өрнегі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4429132"/>
            <a:ext cx="3000396" cy="642942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</a:rPr>
              <a:t>Қошқар мүйіз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http://t0.gstatic.com/images?q=tbn:ANd9GcTPy-ZgUU8VZ4o4aaBc9X_dBLKOWfidvmpuDgsi4bXAg7j5P-ge8tR5OQ"/>
          <p:cNvPicPr>
            <a:picLocks noChangeAspect="1" noChangeArrowheads="1"/>
          </p:cNvPicPr>
          <p:nvPr/>
        </p:nvPicPr>
        <p:blipFill>
          <a:blip r:embed="rId3" cstate="print"/>
          <a:srcRect b="23295"/>
          <a:stretch>
            <a:fillRect/>
          </a:stretch>
        </p:blipFill>
        <p:spPr bwMode="auto">
          <a:xfrm>
            <a:off x="785786" y="4071942"/>
            <a:ext cx="2714644" cy="2286016"/>
          </a:xfrm>
          <a:prstGeom prst="rect">
            <a:avLst/>
          </a:prstGeom>
          <a:noFill/>
        </p:spPr>
      </p:pic>
      <p:pic>
        <p:nvPicPr>
          <p:cNvPr id="7" name="Рисунок 31" descr="http://www.lenagold.ru/fon/clipart/s/svit/svitolk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835696" y="620688"/>
            <a:ext cx="7128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Trilingualism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is a requirement of time”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«Үштілділік – заман талабы» «Трехъязычие – требование времени»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4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1657" y="476672"/>
            <a:ext cx="3397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 GROUP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556792"/>
            <a:ext cx="66368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Kazakhstan is situated in the centre of Europe.</a:t>
            </a:r>
            <a:endParaRPr lang="ru-RU" sz="24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13397" y="1443335"/>
            <a:ext cx="14107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FALSE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2204864"/>
            <a:ext cx="73148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2.The population of Kazakhstan  is 10 million people  .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92280" y="2636912"/>
            <a:ext cx="14107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FALSE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3356992"/>
            <a:ext cx="52988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3.The capital  of Kazakhstan is Astana.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3212976"/>
            <a:ext cx="13115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true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293096"/>
            <a:ext cx="64524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 Kazakh  is the state language of  Kazakhstan.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36296" y="4077072"/>
            <a:ext cx="13115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true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1282" y="5085184"/>
            <a:ext cx="65935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5. The English national flag of the country is red.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04248" y="4869160"/>
            <a:ext cx="14107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false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8921" y="5661248"/>
            <a:ext cx="79262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6. Tennis, badminton, football, are Kazakh  national sport. 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52320" y="5949280"/>
            <a:ext cx="14107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false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404664"/>
            <a:ext cx="3724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 GROUP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396" y="1484784"/>
            <a:ext cx="48862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1. 27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letters in the English alphabet.</a:t>
            </a:r>
            <a:endParaRPr lang="ru-RU" sz="2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76392" y="1268760"/>
            <a:ext cx="12815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False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3296" y="2132856"/>
            <a:ext cx="53407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 London is a capital of Great Britain.</a:t>
            </a:r>
            <a:endParaRPr lang="ru-RU" sz="2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72200" y="1988840"/>
            <a:ext cx="1153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True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924944"/>
            <a:ext cx="70430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 22-nd of March is celebrated all over the country.</a:t>
            </a:r>
            <a:endParaRPr lang="ru-RU" sz="2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2708920"/>
            <a:ext cx="11538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True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520" y="3717032"/>
            <a:ext cx="60436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 English is  the state  language of  Spanish.</a:t>
            </a:r>
            <a:endParaRPr lang="ru-RU" sz="2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76256" y="3573016"/>
            <a:ext cx="12815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False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4653136"/>
            <a:ext cx="532870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20 million people live in Kazakhstan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24128" y="4509120"/>
            <a:ext cx="12815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False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253" y="5445224"/>
            <a:ext cx="41014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EXPO-17 helded in Astana.</a:t>
            </a:r>
            <a:endParaRPr lang="ru-RU" sz="2400" b="1" cap="none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64088" y="5373216"/>
            <a:ext cx="1153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True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07704" y="2420888"/>
            <a:ext cx="63367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“Young actor ”</a:t>
            </a:r>
            <a:endParaRPr lang="ru-RU" sz="4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“Молодой актер”</a:t>
            </a:r>
          </a:p>
          <a:p>
            <a:endParaRPr lang="kk-KZ" sz="4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“Жас әртіс”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mcsaba.3dn.ru/32451c80e3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456384" cy="21782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11560" y="692696"/>
            <a:ext cx="2448272" cy="20162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1916832"/>
            <a:ext cx="2592288" cy="1800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043608" y="3717032"/>
            <a:ext cx="2952328" cy="2376264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/>
          <p:cNvSpPr/>
          <p:nvPr/>
        </p:nvSpPr>
        <p:spPr>
          <a:xfrm>
            <a:off x="5508104" y="4077072"/>
            <a:ext cx="2448272" cy="2160240"/>
          </a:xfrm>
          <a:prstGeom prst="parallelogram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6444208" y="404664"/>
            <a:ext cx="2160240" cy="302433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087216" y="2420888"/>
            <a:ext cx="705678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 you Know That</a:t>
            </a: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kk-KZ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4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kk-KZ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Сен білесің бе?”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“Знаешь ли ты?”</a:t>
            </a:r>
            <a:endParaRPr kumimoji="0" lang="kk-KZ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smailiki-8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2952328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548680"/>
            <a:ext cx="7786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Қандай тарелкадан тамақ ішуге болмайды?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1124744"/>
            <a:ext cx="5321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Кем будет тебе отец  брата?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755576" y="1916832"/>
            <a:ext cx="57545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 мен түн немен аяқталады? </a:t>
            </a:r>
            <a:endParaRPr kumimoji="0" lang="kk-KZ" sz="40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2780928"/>
            <a:ext cx="46617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посередине «земли»?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3645024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Жылдың неше айында жиырма сегіз күн бар?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4653136"/>
            <a:ext cx="62822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kk-KZ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Ең ақылды адамды қалай атайды?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3794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Қандай сағат тәулігіне екі рет дұрыс уақыт көрсетеді?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916832"/>
            <a:ext cx="78365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Жаңбыр екі күн қатарынан жауа алады ма?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9532" y="2784917"/>
            <a:ext cx="8026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kk-KZ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Какая птица является символом Казахстана?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717032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Жаңбыр кезінде қарға қандай ағашқа отырады?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4509120"/>
            <a:ext cx="4756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Какой месяц короче всех?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5445224"/>
            <a:ext cx="5956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kk-KZ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Таңғы асқа не жеуге болмайды?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2880320" cy="29523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43808" y="3212976"/>
            <a:ext cx="554461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“Polyglot”</a:t>
            </a:r>
          </a:p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Полиглот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Тіл білгірі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65367256_d6a8357214c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2016224" cy="2304256"/>
          </a:xfrm>
          <a:prstGeom prst="rect">
            <a:avLst/>
          </a:prstGeom>
        </p:spPr>
      </p:pic>
      <p:pic>
        <p:nvPicPr>
          <p:cNvPr id="6" name="Рисунок 5" descr="70216990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548680"/>
            <a:ext cx="3024336" cy="2520280"/>
          </a:xfrm>
          <a:prstGeom prst="rect">
            <a:avLst/>
          </a:prstGeom>
        </p:spPr>
      </p:pic>
      <p:pic>
        <p:nvPicPr>
          <p:cNvPr id="7" name="Рисунок 6" descr="121667895_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548680"/>
            <a:ext cx="2520280" cy="26642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27053" y="3356992"/>
            <a:ext cx="670228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“Magical letters”</a:t>
            </a:r>
          </a:p>
          <a:p>
            <a:pPr algn="ctr"/>
            <a:r>
              <a:rPr lang="en-US" sz="5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5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Сиқырлы әріптер</a:t>
            </a:r>
            <a:r>
              <a:rPr lang="en-US" sz="5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en-US" sz="54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54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kk-KZ" sz="54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олшебные буквы</a:t>
            </a:r>
            <a:r>
              <a:rPr lang="en-US" sz="54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ru-RU" sz="5400" b="1" cap="none" spc="0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92696"/>
            <a:ext cx="3805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The name of the fruit.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412776"/>
            <a:ext cx="4105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The name of the month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276872"/>
            <a:ext cx="45784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The capital of Kazakhstan</a:t>
            </a:r>
            <a:endParaRPr lang="ru-RU" sz="28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3068960"/>
            <a:ext cx="47330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The famous Kazakh writer.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005064"/>
            <a:ext cx="5238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The first letter of the alphabet.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725144"/>
            <a:ext cx="5019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6. What cannot we live without </a:t>
            </a:r>
            <a:endParaRPr lang="ru-RU" sz="28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5589240"/>
            <a:ext cx="3376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One of the Oceans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620688"/>
            <a:ext cx="4968552" cy="560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kk-KZ" sz="28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Мемлекеттік тіл – елдің барша азаматтарын біріктіретін ту, елтаңба,әнұран секілді нышан.Патриотизммен тығыз байланысты мемлекеттік  маңызды мәселе– мемлекеттік тіл мәселесі.Ол елдің барша азаматтарын біріктіруі тиіс. </a:t>
            </a:r>
          </a:p>
          <a:p>
            <a:pPr algn="ctr">
              <a:lnSpc>
                <a:spcPct val="80000"/>
              </a:lnSpc>
            </a:pPr>
            <a:r>
              <a:rPr lang="kk-KZ" sz="28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Қоғамға біздің тіл саясатымыздың мәнін тереңірек түсіндіру керек. Ол кез келген мемлекеттің ұлт саясатының өзегі ...деп нақты ашық айтқан.</a:t>
            </a:r>
          </a:p>
          <a:p>
            <a:pPr algn="ctr">
              <a:lnSpc>
                <a:spcPct val="80000"/>
              </a:lnSpc>
            </a:pPr>
            <a:endParaRPr lang="kk-KZ" sz="2800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kk-KZ" sz="28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Н.Ә.Назарбаев.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97c6602e06e5e5f9a195f67cf6757e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48680"/>
            <a:ext cx="2808312" cy="3312368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92696"/>
            <a:ext cx="2949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1. The little child. </a:t>
            </a:r>
            <a:endParaRPr lang="ru-RU" sz="2800" b="1" i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340768"/>
            <a:ext cx="390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The name of the fruit.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132856"/>
            <a:ext cx="4499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The room where we sleep.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2924944"/>
            <a:ext cx="45459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4. An object in the classroom.</a:t>
            </a:r>
            <a:endParaRPr lang="ru-RU" sz="2800" b="1" i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3789040"/>
            <a:ext cx="5618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The antonym of the word “good”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43808" y="4581128"/>
            <a:ext cx="4203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6.The capital of Germany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5517232"/>
            <a:ext cx="4591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name of school subject 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92696"/>
            <a:ext cx="3770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The name of the pet. </a:t>
            </a:r>
            <a:endParaRPr lang="ru-RU" sz="2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412776"/>
            <a:ext cx="5670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London is the … of Great Britain.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204864"/>
            <a:ext cx="5103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Yellow, blue, white, red are …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2996952"/>
            <a:ext cx="4724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Ottawa is the capital of  …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3861048"/>
            <a:ext cx="4198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The sea in Kazakhstan.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4653136"/>
            <a:ext cx="5144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6. What we doing in the kitchen? 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5517232"/>
            <a:ext cx="4923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Translate the word “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бәліш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4437112"/>
            <a:ext cx="65325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 for attention!!!</a:t>
            </a:r>
            <a:endParaRPr lang="ru-RU" sz="44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268760"/>
            <a:ext cx="7106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4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r>
              <a:rPr lang="en-US" sz="4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!!!</a:t>
            </a:r>
            <a:endParaRPr lang="ru-RU" sz="44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636912"/>
            <a:ext cx="64972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4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Спасибо, за внимание</a:t>
            </a:r>
            <a:r>
              <a:rPr lang="en-US" sz="4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r>
              <a:rPr lang="kk-KZ" sz="4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!!</a:t>
            </a:r>
            <a:endParaRPr lang="ru-RU" sz="44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6" descr="http://www.lenagold.ru/fon/clipart/k/knig/kniga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357562"/>
            <a:ext cx="303887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908720"/>
            <a:ext cx="61206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/>
            <a:r>
              <a:rPr lang="kk-KZ" sz="4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Мемлекеттік тілді –дамытамыз. </a:t>
            </a:r>
          </a:p>
          <a:p>
            <a:pPr marR="0" algn="ctr"/>
            <a:r>
              <a:rPr lang="kk-KZ" sz="4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Орыс тілін- қолдаймыз. </a:t>
            </a:r>
          </a:p>
          <a:p>
            <a:pPr marR="0" algn="ctr"/>
            <a:r>
              <a:rPr lang="kk-KZ" sz="4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Ағылшын тілін -үйренеміз.</a:t>
            </a:r>
            <a:endParaRPr lang="ru-RU" sz="44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764704"/>
            <a:ext cx="7704856" cy="387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Язык- лучший посредник для установления дружбы и согласия.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Эразм </a:t>
            </a:r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Роттердамский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Знать много языков –значит иметь много ключей к одному замку.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Ф.Вольтер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1268760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Language is a part of our organism and no less complicated than it.</a:t>
            </a:r>
            <a:endParaRPr lang="ru-RU" sz="4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4374" y="3140968"/>
            <a:ext cx="27901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Ludwig Wittgenstein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39552" y="1052736"/>
            <a:ext cx="7200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00275" algn="l"/>
                <a:tab pos="2276475" algn="l"/>
              </a:tabLs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1-st team is Kazakhstan</a:t>
            </a:r>
            <a:r>
              <a:rPr kumimoji="0" lang="kk-KZ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00275" algn="l"/>
                <a:tab pos="2276475" algn="l"/>
              </a:tabLst>
            </a:pPr>
            <a:r>
              <a:rPr kumimoji="0" lang="kk-KZ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00275" algn="l"/>
                <a:tab pos="2276475" algn="l"/>
              </a:tabLs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2-nd team is Russia</a:t>
            </a:r>
            <a:endParaRPr kumimoji="0" lang="kk-KZ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00275" algn="l"/>
                <a:tab pos="2276475" algn="l"/>
              </a:tabLst>
            </a:pPr>
            <a:r>
              <a:rPr kumimoji="0" lang="kk-KZ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00275" algn="l"/>
                <a:tab pos="2276475" algn="l"/>
              </a:tabLst>
            </a:pPr>
            <a:r>
              <a:rPr kumimoji="0" lang="kk-KZ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3-rd team is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Great Britain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 descr="http://img0.liveinternet.ru/images/attach/c/11/116/98/116098534_1362660233_animaciyaflagrossii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276873"/>
            <a:ext cx="2592288" cy="1872207"/>
          </a:xfrm>
          <a:prstGeom prst="rect">
            <a:avLst/>
          </a:prstGeom>
          <a:noFill/>
        </p:spPr>
      </p:pic>
      <p:pic>
        <p:nvPicPr>
          <p:cNvPr id="5127" name="Picture 7" descr="http://pl8.ucoz.com/simvolika/fla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620688"/>
            <a:ext cx="2067694" cy="1409700"/>
          </a:xfrm>
          <a:prstGeom prst="rect">
            <a:avLst/>
          </a:prstGeom>
          <a:noFill/>
        </p:spPr>
      </p:pic>
      <p:pic>
        <p:nvPicPr>
          <p:cNvPr id="5129" name="Picture 9" descr="http://tegec.ru/download/flag%20uk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8861" y="4929674"/>
            <a:ext cx="2808312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2060848"/>
            <a:ext cx="626469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5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«Менің Отаным»</a:t>
            </a:r>
          </a:p>
          <a:p>
            <a:pPr marL="228600" marR="0" lvl="0" indent="-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kk-KZ" sz="5400" b="1" i="1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28600" marR="0" lvl="0" indent="-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5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«Моя Родина»</a:t>
            </a:r>
          </a:p>
          <a:p>
            <a:pPr marL="228600" marR="0" lvl="0" indent="-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kk-KZ" sz="54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28600" marR="0" lvl="0" indent="-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5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«My motherland»</a:t>
            </a:r>
            <a:endParaRPr kumimoji="0" lang="kk-KZ" sz="7200" b="0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http://galov.com/wp-content/gallery/cache/1233__320x240_astana-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052736"/>
            <a:ext cx="2615952" cy="1728192"/>
          </a:xfrm>
          <a:prstGeom prst="rect">
            <a:avLst/>
          </a:prstGeom>
          <a:noFill/>
        </p:spPr>
      </p:pic>
      <p:pic>
        <p:nvPicPr>
          <p:cNvPr id="4101" name="Picture 5" descr="http://ba-bah.ru/fon/enc/salut_pobedy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924944"/>
            <a:ext cx="3024336" cy="1656184"/>
          </a:xfrm>
          <a:prstGeom prst="rect">
            <a:avLst/>
          </a:prstGeom>
          <a:noFill/>
        </p:spPr>
      </p:pic>
      <p:pic>
        <p:nvPicPr>
          <p:cNvPr id="4103" name="Picture 7" descr="http://2.bp.blogspot.com/-lfbxBIyQnhg/WFpQLq5lnII/AAAAAAAABw0/LN0zz_u5AYkYg9CTxgMtE4grlGqZipdZgCLcB/s1600/london01-temza-740x3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725144"/>
            <a:ext cx="2952328" cy="17442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260648"/>
            <a:ext cx="6682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Introduce yourself</a:t>
            </a:r>
            <a:endParaRPr lang="ru-RU" sz="5400" b="1" cap="all" spc="0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564904"/>
            <a:ext cx="504056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Бәйге!</a:t>
            </a:r>
          </a:p>
          <a:p>
            <a:pPr algn="ctr"/>
            <a:r>
              <a:rPr lang="kk-KZ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Байга!</a:t>
            </a:r>
            <a:endParaRPr lang="en-US" sz="60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Baige</a:t>
            </a:r>
            <a:r>
              <a:rPr lang="en-US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!</a:t>
            </a:r>
            <a:endParaRPr lang="kk-KZ" sz="60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fotohomka.ru/images/Dec/01/8b66e1a9d4f5376f0e3c24030b2923a1/mini_1.jpg"/>
          <p:cNvPicPr>
            <a:picLocks noChangeAspect="1" noChangeArrowheads="1"/>
          </p:cNvPicPr>
          <p:nvPr/>
        </p:nvPicPr>
        <p:blipFill>
          <a:blip r:embed="rId2" cstate="print"/>
          <a:srcRect l="11859" r="14025"/>
          <a:stretch>
            <a:fillRect/>
          </a:stretch>
        </p:blipFill>
        <p:spPr bwMode="auto">
          <a:xfrm>
            <a:off x="323528" y="332656"/>
            <a:ext cx="2736304" cy="2376264"/>
          </a:xfrm>
          <a:prstGeom prst="rect">
            <a:avLst/>
          </a:prstGeom>
          <a:noFill/>
        </p:spPr>
      </p:pic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3861048"/>
            <a:ext cx="2162175" cy="2114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59832" y="476672"/>
            <a:ext cx="25827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 group</a:t>
            </a:r>
            <a:endParaRPr lang="ru-RU" sz="44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80528" y="1340768"/>
            <a:ext cx="799288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Thames river deepest of the United Kingdom.</a:t>
            </a:r>
            <a:endParaRPr lang="ru-RU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36296" y="1196752"/>
            <a:ext cx="13115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true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3201" y="1916832"/>
            <a:ext cx="516038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2. 26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Letters in the K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azakh alphabets.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1844824"/>
            <a:ext cx="14107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false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7" y="2708920"/>
            <a:ext cx="59502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Aristotle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 East Abu Nasir Al-Farabi.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98163" y="2564904"/>
            <a:ext cx="13115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true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79619" y="3429000"/>
            <a:ext cx="52756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Auturn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months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March,April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May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28184" y="3429000"/>
            <a:ext cx="14107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false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4365104"/>
            <a:ext cx="46434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Our national food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beshbarmak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20072" y="4293096"/>
            <a:ext cx="13115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true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25702" y="5301208"/>
            <a:ext cx="64041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Christopher Columbus discoved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America 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146236" y="5229200"/>
            <a:ext cx="13115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true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700</Words>
  <Application>Microsoft Office PowerPoint</Application>
  <PresentationFormat>Экран (4:3)</PresentationFormat>
  <Paragraphs>122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Қазақ ұлттық оюлары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 ұлттық оюлары</dc:title>
  <dc:creator>Admin</dc:creator>
  <cp:lastModifiedBy>Admin</cp:lastModifiedBy>
  <cp:revision>43</cp:revision>
  <dcterms:created xsi:type="dcterms:W3CDTF">2017-11-21T17:12:31Z</dcterms:created>
  <dcterms:modified xsi:type="dcterms:W3CDTF">2018-12-13T18:47:34Z</dcterms:modified>
</cp:coreProperties>
</file>