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68" r:id="rId2"/>
    <p:sldId id="270" r:id="rId3"/>
    <p:sldId id="281" r:id="rId4"/>
    <p:sldId id="301" r:id="rId5"/>
    <p:sldId id="308" r:id="rId6"/>
    <p:sldId id="286" r:id="rId7"/>
    <p:sldId id="259" r:id="rId8"/>
    <p:sldId id="288" r:id="rId9"/>
    <p:sldId id="300" r:id="rId10"/>
    <p:sldId id="303" r:id="rId11"/>
    <p:sldId id="309" r:id="rId12"/>
    <p:sldId id="304" r:id="rId13"/>
    <p:sldId id="310" r:id="rId14"/>
    <p:sldId id="267" r:id="rId15"/>
    <p:sldId id="278" r:id="rId16"/>
    <p:sldId id="296" r:id="rId1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00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3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3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50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04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16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3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38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68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9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99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Аудандық вебинар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3828"/>
            <a:ext cx="3672408" cy="20564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79512" y="291728"/>
            <a:ext cx="4059560" cy="1260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Облыстық дәріс оқу сабағы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23.09.2021ж.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492896"/>
            <a:ext cx="698477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94C600"/>
              </a:buClr>
              <a:defRPr/>
            </a:pP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әтін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сауаттылығын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  <a:defRPr/>
            </a:pPr>
            <a:endParaRPr lang="kk-KZ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  <a:defRPr/>
            </a:pPr>
            <a:endParaRPr lang="kk-KZ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  <a:defRPr/>
            </a:pP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9512" y="4293096"/>
            <a:ext cx="4536504" cy="1260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Куанова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Арманай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Тулебаевна</a:t>
            </a: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kk-KZ" sz="18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Байзақ ауданы </a:t>
            </a: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№1 </a:t>
            </a:r>
            <a:r>
              <a:rPr kumimoji="0" lang="kk-KZ" sz="18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мектеп –гимназиясы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kk-KZ" sz="18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қазақ тілі мен әдебиеті пәнінің мұғалімі</a:t>
            </a:r>
            <a:endPara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4C600"/>
              </a:buClr>
              <a:buSzPct val="76000"/>
              <a:buFont typeface="Wingdings 2" pitchFamily="18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6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6632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Жинақы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ықшамдау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350" y="90872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Жинақы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оқырманды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идеясымен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түпнұсқаны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үнемдеу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06218"/>
              </p:ext>
            </p:extLst>
          </p:nvPr>
        </p:nvGraphicFramePr>
        <p:xfrm>
          <a:off x="284453" y="2492896"/>
          <a:ext cx="8473280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73280"/>
              </a:tblGrid>
              <a:tr h="341619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Түпнұсқа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19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/>
                        <a:t>Ұлттық</a:t>
                      </a:r>
                      <a:r>
                        <a:rPr lang="ru-RU" b="1" i="1" dirty="0" smtClean="0"/>
                        <a:t> </a:t>
                      </a:r>
                      <a:r>
                        <a:rPr lang="ru-RU" b="1" i="1" dirty="0" err="1" smtClean="0"/>
                        <a:t>тағамдардың</a:t>
                      </a:r>
                      <a:r>
                        <a:rPr lang="ru-RU" b="1" i="1" dirty="0" smtClean="0"/>
                        <a:t> </a:t>
                      </a:r>
                      <a:r>
                        <a:rPr lang="ru-RU" b="1" i="1" dirty="0" err="1" smtClean="0"/>
                        <a:t>пайдасы</a:t>
                      </a:r>
                      <a:endParaRPr lang="ru-RU" b="1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744" u="none" dirty="0" smtClean="0">
                          <a:effectLst/>
                        </a:rPr>
                        <a:t>  </a:t>
                      </a:r>
                      <a:r>
                        <a:rPr lang="kk-KZ" sz="20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халқы асты жоғары бағалап, қадірлей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білген. Сондықтан қазақтар </a:t>
                      </a:r>
                      <a:r>
                        <a:rPr lang="kk-KZ" sz="20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 қажеттіліктерінің ішінде тағамды жоғары қойған.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«Астан үлкен емессің», «Ерді қорласаң састырар,асты қорласаң құстырар» деген секілді ескертпе сөздер, мақал–мәтелдер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осының дәлелі. Қай заманда, қалай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айтылғанына қарамастан, халық асты</a:t>
                      </a:r>
                      <a:r>
                        <a:rPr lang="kk-KZ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құрметтеудің жолын</a:t>
                      </a:r>
                      <a:r>
                        <a:rPr lang="kk-KZ" sz="20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оны әзірлеудің</a:t>
                      </a:r>
                      <a:r>
                        <a:rPr lang="kk-KZ" sz="2000" u="non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көзін, ретін таба білген.</a:t>
                      </a:r>
                      <a:endParaRPr lang="ru-RU" sz="1800" u="non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47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 </a:t>
                      </a:r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Жинақы мәтін</a:t>
                      </a:r>
                      <a:endParaRPr lang="kk-KZ" b="0" dirty="0" smtClean="0">
                        <a:solidFill>
                          <a:schemeClr val="tx1"/>
                        </a:solidFill>
                        <a:latin typeface="+mn-lt"/>
                        <a:cs typeface="+mn-cs"/>
                      </a:endParaRP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kk-KZ" sz="18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1947319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3-тапсырма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танысып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жинақы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құрастырыңыз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880250"/>
              </p:ext>
            </p:extLst>
          </p:nvPr>
        </p:nvGraphicFramePr>
        <p:xfrm>
          <a:off x="428967" y="1556792"/>
          <a:ext cx="8473280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73280"/>
              </a:tblGrid>
              <a:tr h="319857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Түпнұсқа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5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/>
                        <a:t>Ұлттық</a:t>
                      </a:r>
                      <a:r>
                        <a:rPr lang="ru-RU" b="1" i="1" dirty="0" smtClean="0"/>
                        <a:t> </a:t>
                      </a:r>
                      <a:r>
                        <a:rPr lang="ru-RU" b="1" i="1" dirty="0" err="1" smtClean="0"/>
                        <a:t>тағамдардың</a:t>
                      </a:r>
                      <a:r>
                        <a:rPr lang="ru-RU" b="1" i="1" dirty="0" smtClean="0"/>
                        <a:t> </a:t>
                      </a:r>
                      <a:r>
                        <a:rPr lang="ru-RU" b="1" i="1" dirty="0" err="1" smtClean="0"/>
                        <a:t>пайдасы</a:t>
                      </a:r>
                      <a:endParaRPr lang="ru-RU" b="1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744" u="none" dirty="0" smtClean="0">
                          <a:effectLst/>
                        </a:rPr>
                        <a:t>  </a:t>
                      </a:r>
                      <a:r>
                        <a:rPr lang="kk-KZ" sz="1800" b="0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 халқы асты жоғары бағалап, </a:t>
                      </a:r>
                      <a:r>
                        <a:rPr lang="kk-KZ" sz="18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қадірлей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білген. Сондықтан қазақтар </a:t>
                      </a:r>
                      <a:r>
                        <a:rPr lang="kk-KZ" sz="1800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 қажеттіліктерінің ішінде тағамды жоғары қойған.</a:t>
                      </a:r>
                      <a:r>
                        <a:rPr lang="kk-KZ" sz="18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«Астан үлкен емессің», «Ерді қорласаң састырар,асты қорласаң құстырар» деген секілді ескертпе сөздер, мақал–мәтелдер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осының дәлелі. Қай заманда, қалай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айтылғанына қарамастан, халық асты</a:t>
                      </a:r>
                      <a:b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құрметтеудің жолын</a:t>
                      </a:r>
                      <a:r>
                        <a:rPr lang="kk-KZ" sz="1800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k-KZ" sz="1800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 әзірлеудің</a:t>
                      </a:r>
                      <a:r>
                        <a:rPr lang="kk-KZ" sz="1800" i="1" u="sng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i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көзін, ретін таба білген</a:t>
                      </a:r>
                      <a:r>
                        <a:rPr lang="kk-KZ" sz="1800" u="none" dirty="0" smtClean="0">
                          <a:effectLst/>
                        </a:rPr>
                        <a:t>.</a:t>
                      </a:r>
                      <a:endParaRPr lang="ru-RU" sz="1600" u="none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352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kk-KZ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Жинақы мәтін</a:t>
                      </a:r>
                      <a:endParaRPr lang="kk-KZ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Қазақ халқы асты жоғары бағалап, адам қажеттіліктерінің ішінде жоғары қойған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оны әзірлеудің көзін, ретін таба білген.</a:t>
                      </a:r>
                    </a:p>
                    <a:p>
                      <a:endParaRPr lang="kk-KZ" sz="18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967" y="332656"/>
            <a:ext cx="282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Жауабыңды тексеріп көр.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0070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3-тапсырма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танысып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жинақы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құрастырыңыз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kk-KZ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Мәтінді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құрастыруға негіз болатын сөздер </a:t>
            </a: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«тірек сөздер»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 аталады. </a:t>
            </a:r>
            <a:r>
              <a:rPr lang="kk-KZ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«Мәтін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kk-KZ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туралы?»  </a:t>
            </a:r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деген сұраққа жауап беретін сөздер мәтіннің тірек сөздері болады. </a:t>
            </a:r>
            <a:endParaRPr lang="ru-RU" sz="1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88840"/>
            <a:ext cx="90364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тірек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табыңдар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Қасына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ергеннен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Көксерек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зорайып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өсті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Аяқтары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жуандап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жүндерінің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қалыңдап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ұзарып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мықты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көкжал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жоны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алқымы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семіріп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кетті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көксерек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көкжал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алқым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көкжал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967" y="105273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апсырма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табыңдар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Қасына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ергеннен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Көксерек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зорайып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Аяқтары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жуандап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жүндерінің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қалыңдап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ұзарып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мықты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көкжал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жоны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алқымы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семіріп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кетті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көксерек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көкжал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алқым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жуандау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көкжал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Көксеректің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семіруі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айтылады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«А»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нұсқасында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тірек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толықтай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ашады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967" y="332656"/>
            <a:ext cx="282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Жауабыңды тексеріп көр.</a:t>
            </a:r>
          </a:p>
        </p:txBody>
      </p:sp>
    </p:spTree>
    <p:extLst>
      <p:ext uri="{BB962C8B-B14F-4D97-AF65-F5344CB8AC3E}">
        <p14:creationId xmlns:p14="http://schemas.microsoft.com/office/powerpoint/2010/main" val="24238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7" t="13893" r="21960" b="12039"/>
          <a:stretch/>
        </p:blipFill>
        <p:spPr bwMode="auto">
          <a:xfrm>
            <a:off x="251520" y="116632"/>
            <a:ext cx="8640960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4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79512" y="116633"/>
            <a:ext cx="8496944" cy="66247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endParaRPr lang="kk-KZ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kk-KZ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ҚОРЫТЫНДЫЛАУ</a:t>
            </a:r>
          </a:p>
          <a:p>
            <a:pPr marL="114300" indent="0" algn="ctr">
              <a:buNone/>
            </a:pPr>
            <a:endParaRPr lang="kk-KZ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азақ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сабағында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әтінмен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ерекшеліктерін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сауаттылығын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арттырады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b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1800" b="1" spc="-4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Мәтіндерге талдау жасату арқылы оқушылар ойды жеткізу формасын және  олардың тілдік құралдарын жете ажыратуға дағдыланады</a:t>
            </a:r>
            <a:r>
              <a:rPr lang="sr-Cyrl-CS" sz="1800" b="1" i="1" spc="-4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алушының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танымы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кеңейеді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дамитын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Мәтіндерге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меңгеріп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қоймай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дағдысын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қалыптастырады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28498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683568" y="1052736"/>
            <a:ext cx="7776864" cy="477989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k-KZ" sz="40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рақмет!</a:t>
            </a:r>
            <a:endParaRPr lang="ru-RU" sz="4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91233" y="620688"/>
            <a:ext cx="8928992" cy="56166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Жаңартылған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мазмұнына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тыңдалым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айтылым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оқылым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жазылым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дамытады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дағдының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ішіндегі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маңыздысы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Оқылым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дағдысы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оқудың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меңгеріп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оқығаны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сауатты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8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Оқылым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дағдысын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жетілдірудің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36587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 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талдау: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39552" y="502227"/>
            <a:ext cx="2504542" cy="293123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Әңгімелеу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986315" y="681820"/>
            <a:ext cx="2517940" cy="311451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448739" y="896356"/>
            <a:ext cx="2232248" cy="311452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Пайымдау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125760" y="1207808"/>
            <a:ext cx="7020271" cy="1727326"/>
          </a:xfrm>
          <a:prstGeom prst="foldedCorner">
            <a:avLst>
              <a:gd name="adj" fmla="val 2155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.Оқиғаны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ретімен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баяндайтын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әңгімелеу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мәтіні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Әңгімелеу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мәтінінің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rabicParenR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</a:t>
            </a:r>
            <a:r>
              <a:rPr lang="ru-RU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істеді</a:t>
            </a:r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arenR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Тірек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етістіктерден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arenR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тізбектеле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байланысады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arenR"/>
            </a:pP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ой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айтылады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539552" y="2925104"/>
            <a:ext cx="7676391" cy="1501978"/>
          </a:xfrm>
          <a:prstGeom prst="foldedCorner">
            <a:avLst>
              <a:gd name="adj" fmla="val 2078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 немесе құбылысты суреттеп, сипттайтын мәтін </a:t>
            </a:r>
            <a:r>
              <a:rPr lang="kk-KZ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 мәтіні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 аталады.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мәтінінің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rabicParenR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суреттейді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arenR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сұраққа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AutoNum type="arabicParenR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Тірек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сын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есімдерден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70430" y="4416186"/>
            <a:ext cx="7848872" cy="1728192"/>
          </a:xfrm>
          <a:prstGeom prst="foldedCorner">
            <a:avLst>
              <a:gd name="adj" fmla="val 3102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Оқиға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дәлелдейтін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пайымдау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мәтіні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Пайымдау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мәтінінің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Неліктен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сұраққа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айтылады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сөйлемдерде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дәлелденеді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Тірек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“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біріншіден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“, “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екіншіден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,”—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14431"/>
              </p:ext>
            </p:extLst>
          </p:nvPr>
        </p:nvGraphicFramePr>
        <p:xfrm>
          <a:off x="323528" y="1412776"/>
          <a:ext cx="8280920" cy="390921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140460"/>
                <a:gridCol w="4140460"/>
              </a:tblGrid>
              <a:tr h="3600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 түрі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Күз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kk-K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Күз келді. Айнала алтын түке боялған. Ағаштардың жапырақтары сары, қызыл болып жерге түскен. Құстар жылы жаққа ұшуға дайындалуда. 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Аққу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Аққу-киелі құс. Аққудың мойны ұзын, тұмсығы қара, ұшы қызыл болып келеді. Аққудың қанаты ұзын, мамығы ұлпа. Ол ұшқанда жаймен ұшады. Аққулар достықтың, мәңгіліктің белгісі.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9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2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Себебі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2)_______________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260648"/>
            <a:ext cx="8320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1-Тапсырма: </a:t>
            </a: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Мәтіндерді түріне қарай талдаңыдар. Әңгімелеу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сипаттау мәтін </a:t>
            </a: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түрлерін ажыратыңдар</a:t>
            </a:r>
            <a:r>
              <a:rPr lang="kk-K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10936"/>
              </p:ext>
            </p:extLst>
          </p:nvPr>
        </p:nvGraphicFramePr>
        <p:xfrm>
          <a:off x="323528" y="1412776"/>
          <a:ext cx="8280920" cy="428641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140460"/>
                <a:gridCol w="4140460"/>
              </a:tblGrid>
              <a:tr h="3600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 түрі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Күз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kk-KZ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Күз келді. Айнала алтын түсе боялған. Ағаштардың жапырақтары сары, қызыл болып жерге түскен. Құстар жылы жаққа ұшуға дайындалуда. 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Аққу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Аққу-киелі құс. Аққудың мойны ұзын, тұмсығы қара, ұшы қызыл болып келеді. Аққудың қанаты ұзын, мамығы ұлпа. Ол ұшқанда жаймен ұшады. Аққулар достықтың, мәңгіліктің белгісі.</a:t>
                      </a:r>
                      <a:endParaRPr lang="ru-RU" sz="18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9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Әңгімелеу мәтіні</a:t>
                      </a:r>
                      <a:endParaRPr lang="ru-RU" sz="1800" b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kk-KZ" sz="18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Суреттеу мәтіні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2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Себебі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k-KZ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arenR"/>
                      </a:pPr>
                      <a:r>
                        <a:rPr lang="kk-KZ" sz="18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істеді?» деген сұраққа жауап береді.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arenR"/>
                      </a:pPr>
                      <a:r>
                        <a:rPr lang="kk-KZ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Етістіктер басым.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kk-KZ" sz="18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«Қандай?» деген сұраққа жауап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береді.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800" b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kk-KZ" sz="1800" b="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Сын есімдер басым.</a:t>
                      </a:r>
                      <a:endParaRPr lang="ru-RU" sz="18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5323" y="260648"/>
            <a:ext cx="3672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Жауабыңды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тексеріп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k-K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837" y="748864"/>
            <a:ext cx="8320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1-Тапсырма: </a:t>
            </a: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Мәтіндерді түріне қарай талдаңыдар. Әңгімелеу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сипаттау мәтін </a:t>
            </a:r>
            <a:endParaRPr lang="kk-KZ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kk-K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түрлерін ажыратыңдар</a:t>
            </a:r>
            <a:r>
              <a:rPr lang="kk-K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97455"/>
            <a:ext cx="82444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Мәтіндерді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стильге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Ауызекі сөйлеу стилінде –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қарапайым сөздер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сұраулы, лепті сөйлемдер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жиі қолданылады, көбінесе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диалог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түрінде келеді</a:t>
            </a:r>
          </a:p>
          <a:p>
            <a:pPr>
              <a:defRPr/>
            </a:pPr>
            <a:endParaRPr lang="kk-KZ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Көркем әдебиет стилінде -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ауыспалы мағына, көркемдік тәсілдер, суреттеме құралдары(теңеу, метафора)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қолданады.</a:t>
            </a:r>
          </a:p>
          <a:p>
            <a:pPr>
              <a:defRPr/>
            </a:pPr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Ресми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іс-қағаздар стилінде –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кітаби, ресми сөздер мен тіркестер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хабарлы сөйлемдер мен даяр тіркестер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құжат тілдері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жиі қолданылады.</a:t>
            </a:r>
          </a:p>
          <a:p>
            <a:pPr>
              <a:defRPr/>
            </a:pPr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стильде -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ғылыми терминдер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жиі қолданылады. Көбіне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хабарлы сөйлем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болып келеді.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Осы шақ, өткен шақ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та жиі қолданылады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Публицистикалық стильде -</a:t>
            </a:r>
            <a:r>
              <a:rPr lang="kk-KZ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риторикалық сұрақтар, стильдік қайталау, антитеза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19896"/>
            <a:ext cx="4784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әтінді 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мақсатына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қарай талдау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410" y="1556792"/>
            <a:ext cx="3407509" cy="1938992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 мәтін </a:t>
            </a:r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ҮШІН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 немесе айтылған (құрылған)?</a:t>
            </a:r>
          </a:p>
          <a:p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067944" y="1556792"/>
            <a:ext cx="4770982" cy="4464496"/>
          </a:xfrm>
          <a:prstGeom prst="foldedCorner">
            <a:avLst>
              <a:gd name="adj" fmla="val 16437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k-KZ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 </a:t>
            </a: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Қызықтыру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Сендіру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Дауласу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 сөйлесу</a:t>
            </a:r>
            <a:endParaRPr lang="kk-KZ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 </a:t>
            </a: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 пікір беру, баға беру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Ақыл-кеңес беру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Хабарлау</a:t>
            </a:r>
          </a:p>
        </p:txBody>
      </p:sp>
    </p:spTree>
    <p:extLst>
      <p:ext uri="{BB962C8B-B14F-4D97-AF65-F5344CB8AC3E}">
        <p14:creationId xmlns:p14="http://schemas.microsoft.com/office/powerpoint/2010/main" val="33479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21" y="148471"/>
            <a:ext cx="9036496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-тапсырма</a:t>
            </a:r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 оқып, стиль түрін, қолданылатын орнын, мақсатын, стильдік </a:t>
            </a:r>
            <a:r>
              <a:rPr lang="kk-KZ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 табыңыздар</a:t>
            </a:r>
            <a:r>
              <a:rPr lang="kk-KZ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kk-KZ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 </a:t>
            </a: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Әй, Сәлима, сенен несін жасырайын, соңғы кезде ұйқым онша болмай жүр. </a:t>
            </a:r>
          </a:p>
          <a:p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 Жайшылық па? Денсаулығыңыз жақсы ма, әйтеуір? – деп жақындай түсті Ханымгүл.                   </a:t>
            </a:r>
          </a:p>
          <a:p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Денсаулығым жаман емес сияқты...</a:t>
            </a:r>
          </a:p>
          <a:p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 Е... Құдайға шүкір... Кейде адам бірдеңені еске алып мазаланса да, ұйқының қашатыны бар. </a:t>
            </a:r>
          </a:p>
          <a:p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Таң атпай «Айран, молоко, творог!» деп айқайлайтындары жаман-ақ...</a:t>
            </a:r>
          </a:p>
          <a:p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Енді қайтсін... олар да ерігіп жүр дейсіз бе?.. Мынадай қиын кездегі тіршіліктері де.                   </a:t>
            </a:r>
          </a:p>
          <a:p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Оны түсінем ғой, таң алдында тәтті ұйқыға кетіп баратқанымда, ауыздарына әнебіреуді тақап алып, он шақты үйді басына көтере қақсайтынын қайтерсің?.. </a:t>
            </a:r>
            <a:r>
              <a:rPr lang="kk-K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k-KZ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 </a:t>
            </a:r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kk-KZ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түрі: </a:t>
            </a:r>
            <a:endParaRPr lang="kk-KZ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 орны: 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Стильдік ерекшелігі:</a:t>
            </a:r>
            <a:endParaRPr lang="kk-KZ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21" y="148471"/>
            <a:ext cx="903649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Жауабыңды тексеріп көр.</a:t>
            </a:r>
          </a:p>
          <a:p>
            <a:endParaRPr lang="kk-KZ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-тапсырма</a:t>
            </a:r>
            <a:r>
              <a:rPr lang="kk-KZ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 оқып, стиль түрін, қолданылатын орнын, мақсатын, стильдік </a:t>
            </a:r>
            <a:r>
              <a:rPr lang="kk-KZ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 табыңыздар</a:t>
            </a:r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kk-KZ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 Әй, Сәлима, сенен несін жасырайын, соңғы кезде ұйқым онша болмай жүр. </a:t>
            </a:r>
          </a:p>
          <a:p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 Жайшылық па? Денсаулығыңыз жақсы ма, әйтеуір? – деп жақындай түсті Ханымгүл.                   </a:t>
            </a:r>
          </a:p>
          <a:p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Денсаулығым жаман емес сияқты...</a:t>
            </a:r>
          </a:p>
          <a:p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  Е... Құдайға шүкір... Кейде адам бірдеңені еске алып мазаланса да, ұйқының қашатыны бар. </a:t>
            </a:r>
          </a:p>
          <a:p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Таң атпай «Айран, молоко, творог!» деп айқайлайтындары жаман-ақ...</a:t>
            </a:r>
          </a:p>
          <a:p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 Енді қайтсін... олар да ерігіп жүр дейсіз бе?.. Мынадай қиын кездегі тіршіліктері де.                   </a:t>
            </a:r>
          </a:p>
          <a:p>
            <a:r>
              <a:rPr lang="kk-KZ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Оны түсінем ғой, таң алдында тәтті ұйқыға кетіп баратқанымда, ауыздарына әнебіреуді тақап алып, он шақты үйді басына көтере қақсайтынын қайтерсің?.. </a:t>
            </a: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kk-KZ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 </a:t>
            </a:r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 тұрмысы     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түрі: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ауызекі сөйлеу стилі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 орны: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аулада/көшеде, бетпе-бет кездесуде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өзара тілдесу</a:t>
            </a:r>
          </a:p>
          <a:p>
            <a:r>
              <a:rPr lang="kk-KZ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Стильдік ерекшелігі: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тілдесу емін-еркін, бейресми түрде жүргізілген. </a:t>
            </a:r>
          </a:p>
          <a:p>
            <a:endParaRPr lang="kk-KZ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7187</TotalTime>
  <Words>1199</Words>
  <Application>Microsoft Office PowerPoint</Application>
  <PresentationFormat>Экран (4:3)</PresentationFormat>
  <Paragraphs>184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Century Gothic</vt:lpstr>
      <vt:lpstr>Times New Roman</vt:lpstr>
      <vt:lpstr>Wingdings 2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Жәңгір</cp:lastModifiedBy>
  <cp:revision>111</cp:revision>
  <cp:lastPrinted>2021-04-10T02:46:20Z</cp:lastPrinted>
  <dcterms:created xsi:type="dcterms:W3CDTF">2014-11-18T13:54:54Z</dcterms:created>
  <dcterms:modified xsi:type="dcterms:W3CDTF">2021-10-11T16:10:54Z</dcterms:modified>
</cp:coreProperties>
</file>