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57" r:id="rId5"/>
    <p:sldId id="258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0%D0%B5%D0%B3%D0%B8%D1%81%D1%82%D1%80_%D0%BF%D1%80%D0%BE%D1%86%D0%B5%D1%81%D1%81%D0%BE%D1%80%D0%B0" TargetMode="External"/><Relationship Id="rId3" Type="http://schemas.openxmlformats.org/officeDocument/2006/relationships/hyperlink" Target="https://ru.wikipedia.org/wiki/%D0%9F%D1%80%D0%BE%D0%B8%D0%B7%D0%B2%D0%BE%D0%BB%D1%8C%D0%BD%D1%8B%D0%B9_%D0%B4%D0%BE%D1%81%D1%82%D1%83%D0%BF" TargetMode="External"/><Relationship Id="rId7" Type="http://schemas.openxmlformats.org/officeDocument/2006/relationships/hyperlink" Target="https://ru.wikipedia.org/wiki/%D0%9F%D1%80%D0%BE%D1%86%D0%B5%D1%81%D1%81%D0%BE%D1%80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A%D0%BE%D0%BC%D0%BF%D1%8C%D1%8E%D1%82%D0%B5%D1%80%D0%BD%D0%B0%D1%8F_%D0%BF%D1%80%D0%BE%D0%B3%D1%80%D0%B0%D0%BC%D0%BC%D0%B0" TargetMode="External"/><Relationship Id="rId5" Type="http://schemas.openxmlformats.org/officeDocument/2006/relationships/hyperlink" Target="https://ru.wikipedia.org/wiki/%D0%9A%D0%BE%D0%BC%D0%BF%D1%8C%D1%8E%D1%82%D0%B5%D1%80%D0%BD%D0%B0%D1%8F_%D0%BF%D0%B0%D0%BC%D1%8F%D1%82%D1%8C" TargetMode="External"/><Relationship Id="rId4" Type="http://schemas.openxmlformats.org/officeDocument/2006/relationships/hyperlink" Target="https://ru.wikipedia.org/wiki/%D0%AD%D0%BD%D0%B5%D1%80%D0%B3%D0%BE%D0%B7%D0%B0%D0%B2%D0%B8%D1%81%D0%B8%D0%BC%D0%B0%D1%8F_%D0%BF%D0%B0%D0%BC%D1%8F%D1%82%D1%8C" TargetMode="External"/><Relationship Id="rId9" Type="http://schemas.openxmlformats.org/officeDocument/2006/relationships/hyperlink" Target="https://ru.wikipedia.org/wiki/%D0%9A%D1%8D%D1%88_%D0%BF%D1%80%D0%BE%D1%86%D0%B5%D1%81%D1%81%D0%BE%D1%80%D0%B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gadget-info.com/difference-between-sram" TargetMode="External"/><Relationship Id="rId2" Type="http://schemas.openxmlformats.org/officeDocument/2006/relationships/hyperlink" Target="http://www.bzfar.net/load/razlichija_mezhdu_sram_i_dram/3-1-0-52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4365104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10.3.1.3   Объяснять </a:t>
            </a:r>
            <a:r>
              <a:rPr lang="ru-RU" dirty="0"/>
              <a:t>различия между </a:t>
            </a:r>
            <a:r>
              <a:rPr lang="en-GB" dirty="0"/>
              <a:t>SRAM</a:t>
            </a:r>
            <a:r>
              <a:rPr lang="ru-RU" dirty="0"/>
              <a:t> и </a:t>
            </a:r>
            <a:r>
              <a:rPr lang="en-GB" dirty="0" smtClean="0"/>
              <a:t>DRAM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К</a:t>
            </a:r>
            <a:r>
              <a:rPr lang="ru-RU" sz="2200" dirty="0" smtClean="0"/>
              <a:t>ритерий оценивания: 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знает определения  </a:t>
            </a:r>
            <a:r>
              <a:rPr lang="ru-RU" sz="2200" dirty="0"/>
              <a:t>ОЗУ и кэш память</a:t>
            </a:r>
            <a:br>
              <a:rPr lang="ru-RU" sz="2200" dirty="0"/>
            </a:br>
            <a:r>
              <a:rPr lang="ru-RU" sz="2200" dirty="0"/>
              <a:t>знает особенности ОЗУ и </a:t>
            </a:r>
            <a:r>
              <a:rPr lang="ru-RU" sz="2200" dirty="0" smtClean="0"/>
              <a:t>кэш-память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знает характеристики </a:t>
            </a:r>
            <a:r>
              <a:rPr lang="en-US" sz="2200" dirty="0"/>
              <a:t>SRAM</a:t>
            </a:r>
            <a:r>
              <a:rPr lang="ru-RU" sz="2200" dirty="0"/>
              <a:t> и  </a:t>
            </a:r>
            <a:r>
              <a:rPr lang="en-US" sz="2200" dirty="0" smtClean="0"/>
              <a:t>DRAM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описывает различие между </a:t>
            </a:r>
            <a:r>
              <a:rPr lang="en-US" sz="2200" dirty="0"/>
              <a:t>SRAM</a:t>
            </a:r>
            <a:r>
              <a:rPr lang="ru-RU" sz="2200" dirty="0"/>
              <a:t> от </a:t>
            </a:r>
            <a:r>
              <a:rPr lang="en-US" sz="2200" dirty="0"/>
              <a:t>DRAM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547664" y="404664"/>
            <a:ext cx="6400800" cy="1752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6000" b="1" dirty="0" smtClean="0">
                <a:solidFill>
                  <a:srgbClr val="FF0000"/>
                </a:solidFill>
              </a:rPr>
              <a:t>Оперативная память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7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kk-KZ" sz="3200" dirty="0"/>
              <a:t>Учащимся предалагается несколько предложений, где </a:t>
            </a:r>
            <a:r>
              <a:rPr lang="ru-RU" sz="3200" dirty="0"/>
              <a:t>нужно выбрать подходящее описание оперативной памяти.</a:t>
            </a:r>
            <a:r>
              <a:rPr lang="ru-RU" sz="2800" dirty="0"/>
              <a:t/>
            </a:r>
            <a:br>
              <a:rPr lang="ru-RU" sz="28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5030019"/>
          </a:xfrm>
        </p:spPr>
        <p:txBody>
          <a:bodyPr>
            <a:normAutofit fontScale="77500" lnSpcReduction="20000"/>
          </a:bodyPr>
          <a:lstStyle/>
          <a:p>
            <a:pPr lvl="1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Оперативная </a:t>
            </a:r>
            <a:r>
              <a:rPr lang="ru-RU" b="1" dirty="0">
                <a:solidFill>
                  <a:srgbClr val="002060"/>
                </a:solidFill>
              </a:rPr>
              <a:t>память представляет собой временную память.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Оперативная память позволяет хранить информацию после выключения питания, но она работает намного быстрее жестких дисков и других устройств. 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Любая программа сначала загружается с жесткого диска в оперативную память и лишь затем начинает работу.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 Объем оперативной памяти существенно не влияет на общую производительность системы.</a:t>
            </a:r>
          </a:p>
          <a:p>
            <a:pPr lvl="1">
              <a:buFont typeface="Wingdings" pitchFamily="2" charset="2"/>
              <a:buChar char="Ø"/>
            </a:pPr>
            <a:r>
              <a:rPr lang="en-GB" b="1" dirty="0">
                <a:solidFill>
                  <a:srgbClr val="002060"/>
                </a:solidFill>
              </a:rPr>
              <a:t>RAM</a:t>
            </a:r>
            <a:r>
              <a:rPr lang="ru-RU" b="1" dirty="0">
                <a:solidFill>
                  <a:srgbClr val="002060"/>
                </a:solidFill>
              </a:rPr>
              <a:t> (</a:t>
            </a:r>
            <a:r>
              <a:rPr lang="en-GB" b="1" dirty="0">
                <a:solidFill>
                  <a:srgbClr val="002060"/>
                </a:solidFill>
              </a:rPr>
              <a:t>random access memory</a:t>
            </a:r>
            <a:r>
              <a:rPr lang="ru-RU" b="1" dirty="0">
                <a:solidFill>
                  <a:srgbClr val="002060"/>
                </a:solidFill>
              </a:rPr>
              <a:t> — память с произвольным доступом).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При запуске программ информация поступает в ПЗУ. Пока идет работа с программой она присутствует в оперативной памяти (обычно).</a:t>
            </a:r>
          </a:p>
          <a:p>
            <a:pPr lvl="1">
              <a:buFont typeface="Wingdings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Обмен данными между процессором и оперативной памятью производится</a:t>
            </a:r>
            <a:r>
              <a:rPr lang="kk-KZ" b="1" dirty="0">
                <a:solidFill>
                  <a:srgbClr val="002060"/>
                </a:solidFill>
              </a:rPr>
              <a:t> непосредственно.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70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(</a:t>
            </a:r>
            <a:r>
              <a:rPr lang="kk-KZ" b="1" dirty="0"/>
              <a:t>И,Ф</a:t>
            </a:r>
            <a:r>
              <a:rPr lang="ru-RU" b="1" dirty="0"/>
              <a:t>)</a:t>
            </a:r>
            <a:r>
              <a:rPr lang="ru-RU" dirty="0"/>
              <a:t> В конце обсуждении учащиеся дают полное определение </a:t>
            </a:r>
            <a:r>
              <a:rPr lang="en-US" dirty="0"/>
              <a:t>RAM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 smtClean="0"/>
              <a:t>Операти́вная</a:t>
            </a:r>
            <a:r>
              <a:rPr lang="ru-RU" b="1" dirty="0" smtClean="0"/>
              <a:t> </a:t>
            </a:r>
            <a:r>
              <a:rPr lang="ru-RU" b="1" dirty="0" err="1"/>
              <a:t>па́мять</a:t>
            </a:r>
            <a:r>
              <a:rPr lang="ru-RU" dirty="0"/>
              <a:t> (</a:t>
            </a:r>
            <a:r>
              <a:rPr lang="ru-RU" u="sng" dirty="0">
                <a:hlinkClick r:id="rId2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/>
              <a:t>Random</a:t>
            </a:r>
            <a:r>
              <a:rPr lang="ru-RU" i="1" dirty="0"/>
              <a:t> </a:t>
            </a:r>
            <a:r>
              <a:rPr lang="ru-RU" i="1" dirty="0" err="1"/>
              <a:t>Access</a:t>
            </a:r>
            <a:r>
              <a:rPr lang="ru-RU" i="1" dirty="0"/>
              <a:t> </a:t>
            </a:r>
            <a:r>
              <a:rPr lang="ru-RU" i="1" dirty="0" err="1"/>
              <a:t>Memory</a:t>
            </a:r>
            <a:r>
              <a:rPr lang="ru-RU" i="1" dirty="0"/>
              <a:t>, RAM</a:t>
            </a:r>
            <a:r>
              <a:rPr lang="ru-RU" dirty="0"/>
              <a:t>, память с </a:t>
            </a:r>
            <a:r>
              <a:rPr lang="ru-RU" u="sng" dirty="0">
                <a:hlinkClick r:id="rId3" tooltip="Произвольный доступ"/>
              </a:rPr>
              <a:t>произвольным доступом</a:t>
            </a:r>
            <a:r>
              <a:rPr lang="ru-RU" dirty="0"/>
              <a:t>) или </a:t>
            </a:r>
            <a:r>
              <a:rPr lang="ru-RU" b="1" dirty="0" err="1"/>
              <a:t>операти́вное</a:t>
            </a:r>
            <a:r>
              <a:rPr lang="ru-RU" b="1" dirty="0"/>
              <a:t> </a:t>
            </a:r>
            <a:r>
              <a:rPr lang="ru-RU" b="1" dirty="0" err="1"/>
              <a:t>запомина́ющее</a:t>
            </a:r>
            <a:r>
              <a:rPr lang="ru-RU" b="1" dirty="0"/>
              <a:t> </a:t>
            </a:r>
            <a:r>
              <a:rPr lang="ru-RU" b="1" dirty="0" err="1"/>
              <a:t>устро́йство</a:t>
            </a:r>
            <a:r>
              <a:rPr lang="ru-RU" dirty="0"/>
              <a:t> (</a:t>
            </a:r>
            <a:r>
              <a:rPr lang="ru-RU" b="1" dirty="0"/>
              <a:t>ОЗУ</a:t>
            </a:r>
            <a:r>
              <a:rPr lang="ru-RU" dirty="0"/>
              <a:t>) — </a:t>
            </a:r>
            <a:r>
              <a:rPr lang="ru-RU" u="sng" dirty="0">
                <a:hlinkClick r:id="rId4" tooltip="Энергозависимая память"/>
              </a:rPr>
              <a:t>энергозависимая</a:t>
            </a:r>
            <a:r>
              <a:rPr lang="ru-RU" dirty="0"/>
              <a:t> часть системы </a:t>
            </a:r>
            <a:r>
              <a:rPr lang="ru-RU" u="sng" dirty="0">
                <a:hlinkClick r:id="rId5" tooltip="Компьютерная память"/>
              </a:rPr>
              <a:t>компьютерной памяти</a:t>
            </a:r>
            <a:r>
              <a:rPr lang="ru-RU" dirty="0"/>
              <a:t>, в которой во время работы компьютера хранится выполняемый машинный код (</a:t>
            </a:r>
            <a:r>
              <a:rPr lang="ru-RU" u="sng" dirty="0">
                <a:hlinkClick r:id="rId6" tooltip="Компьютерная программа"/>
              </a:rPr>
              <a:t>программы</a:t>
            </a:r>
            <a:r>
              <a:rPr lang="ru-RU" dirty="0"/>
              <a:t>), а также входные, выходные и промежуточные данные, обрабатываемые </a:t>
            </a:r>
            <a:r>
              <a:rPr lang="ru-RU" u="sng" dirty="0">
                <a:hlinkClick r:id="rId7" tooltip="Процессор"/>
              </a:rPr>
              <a:t>процессором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Обмен данными между процессором и оперативной памятью производится: </a:t>
            </a:r>
          </a:p>
          <a:p>
            <a:pPr lvl="0"/>
            <a:r>
              <a:rPr lang="en-GB" dirty="0" err="1"/>
              <a:t>непосредственно</a:t>
            </a:r>
            <a:r>
              <a:rPr lang="en-GB" dirty="0"/>
              <a:t>;</a:t>
            </a:r>
            <a:endParaRPr lang="ru-RU" dirty="0"/>
          </a:p>
          <a:p>
            <a:pPr lvl="0"/>
            <a:r>
              <a:rPr lang="ru-RU" dirty="0"/>
              <a:t>через сверхбыструю память 0-го уровня</a:t>
            </a:r>
            <a:r>
              <a:rPr lang="en-GB" dirty="0"/>
              <a:t> </a:t>
            </a:r>
            <a:r>
              <a:rPr lang="ru-RU" dirty="0"/>
              <a:t>— </a:t>
            </a:r>
            <a:r>
              <a:rPr lang="ru-RU" u="sng" dirty="0">
                <a:hlinkClick r:id="rId8" tooltip="Регистр процессора"/>
              </a:rPr>
              <a:t>регистры в АЛУ</a:t>
            </a:r>
            <a:r>
              <a:rPr lang="ru-RU" dirty="0"/>
              <a:t>, либо при наличии </a:t>
            </a:r>
            <a:r>
              <a:rPr lang="ru-RU" u="sng" dirty="0">
                <a:hlinkClick r:id="rId9" tooltip="Кэш процессора"/>
              </a:rPr>
              <a:t>аппаратного кэша процессора</a:t>
            </a:r>
            <a:r>
              <a:rPr lang="en-GB" dirty="0"/>
              <a:t> </a:t>
            </a:r>
            <a:r>
              <a:rPr lang="ru-RU" dirty="0"/>
              <a:t>— через кэш.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82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r>
              <a:rPr lang="kk-KZ" dirty="0" smtClean="0"/>
              <a:t>КЭШ  и ОЗУ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415604"/>
              </p:ext>
            </p:extLst>
          </p:nvPr>
        </p:nvGraphicFramePr>
        <p:xfrm>
          <a:off x="467544" y="980728"/>
          <a:ext cx="7776865" cy="413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3096344"/>
                <a:gridCol w="2808313"/>
              </a:tblGrid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КЭШ память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ОЗУ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</a:rPr>
                        <a:t>определение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Кэш-память - это компонент компьютера, который хранит данные, чтобы в будущем запросы на эти данные могли обслуживаться быстрее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ОЗУ - это форма хранения компьютерных данных, в которой хранятся данные и машинный код, используемый в</a:t>
                      </a:r>
                      <a:r>
                        <a:rPr lang="ru-RU" baseline="0" dirty="0" smtClean="0"/>
                        <a:t> данный момент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</a:rPr>
                        <a:t>скорость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faster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as faster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</a:rPr>
                        <a:t>стоимость</a:t>
                      </a:r>
                      <a:r>
                        <a:rPr lang="kk-KZ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expensive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as expensive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</a:rPr>
                        <a:t>вместимость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</a:t>
                      </a:r>
                      <a:r>
                        <a:rPr lang="en-US" dirty="0" err="1" smtClean="0"/>
                        <a:t>apacity</a:t>
                      </a:r>
                      <a:r>
                        <a:rPr lang="en-US" dirty="0" smtClean="0"/>
                        <a:t> is lower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Capacity is higher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</a:rPr>
                        <a:t>использование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cache contains frequently used CPU data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 contains programs and data that are currently being executed by the CPU.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79712" y="6478736"/>
            <a:ext cx="7164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https://ru.strephonsays.com/difference-between-cache-and-ram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917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Заключение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 </a:t>
            </a:r>
            <a:r>
              <a:rPr lang="ru-RU" dirty="0" err="1"/>
              <a:t>кеш</a:t>
            </a:r>
            <a:r>
              <a:rPr lang="ru-RU" dirty="0"/>
              <a:t>, и оперативная память являются энергозависимой памятью. Разница между </a:t>
            </a:r>
            <a:r>
              <a:rPr lang="ru-RU" dirty="0" err="1"/>
              <a:t>кешем</a:t>
            </a:r>
            <a:r>
              <a:rPr lang="ru-RU" dirty="0"/>
              <a:t> и оперативной памятью заключается в том, что </a:t>
            </a:r>
            <a:r>
              <a:rPr lang="ru-RU" dirty="0" err="1"/>
              <a:t>кеш</a:t>
            </a:r>
            <a:r>
              <a:rPr lang="ru-RU" dirty="0"/>
              <a:t> - это быстрый компонент памяти, который хранит часто используемые данные ЦПУ, а оперативная память - это вычислительное устройство, которое хранит данные и программы, используемые в настоящее время ЦПУ. Вкратце, </a:t>
            </a:r>
            <a:r>
              <a:rPr lang="ru-RU" dirty="0" err="1"/>
              <a:t>кеш</a:t>
            </a:r>
            <a:r>
              <a:rPr lang="ru-RU" dirty="0"/>
              <a:t> быстрее и дороже оперативной памяти.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9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(Г,Ф</a:t>
            </a:r>
            <a:r>
              <a:rPr lang="ru-RU" b="1" dirty="0"/>
              <a:t>)(</a:t>
            </a:r>
            <a:r>
              <a:rPr lang="en-US" b="1" dirty="0"/>
              <a:t>I</a:t>
            </a:r>
            <a:r>
              <a:rPr lang="ru-RU" dirty="0"/>
              <a:t>)</a:t>
            </a:r>
            <a:r>
              <a:rPr lang="ru-RU" b="1" dirty="0"/>
              <a:t> </a:t>
            </a:r>
            <a:r>
              <a:rPr lang="ru-RU" dirty="0"/>
              <a:t>Попросите провести исследование по </a:t>
            </a:r>
            <a:r>
              <a:rPr lang="en-US" dirty="0"/>
              <a:t>SRAM</a:t>
            </a:r>
            <a:r>
              <a:rPr lang="ru-RU" dirty="0"/>
              <a:t> и </a:t>
            </a:r>
            <a:r>
              <a:rPr lang="en-US" dirty="0"/>
              <a:t>DRAM</a:t>
            </a:r>
            <a:r>
              <a:rPr lang="ru-RU" dirty="0"/>
              <a:t> по следующей схеме:</a:t>
            </a:r>
          </a:p>
          <a:p>
            <a:r>
              <a:rPr lang="ru-RU" dirty="0"/>
              <a:t>1) определение</a:t>
            </a:r>
          </a:p>
          <a:p>
            <a:r>
              <a:rPr lang="ru-RU" dirty="0"/>
              <a:t>2) особенности типа памяти</a:t>
            </a:r>
          </a:p>
          <a:p>
            <a:r>
              <a:rPr lang="ru-RU" dirty="0"/>
              <a:t>3) </a:t>
            </a:r>
            <a:r>
              <a:rPr lang="ru-RU" dirty="0" smtClean="0"/>
              <a:t>применение</a:t>
            </a:r>
          </a:p>
          <a:p>
            <a:endParaRPr lang="ru-RU" dirty="0"/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www</a:t>
            </a:r>
            <a:r>
              <a:rPr lang="ru-RU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bzfar</a:t>
            </a:r>
            <a:r>
              <a:rPr lang="ru-RU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net</a:t>
            </a:r>
            <a:r>
              <a:rPr lang="ru-RU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load</a:t>
            </a:r>
            <a:r>
              <a:rPr lang="ru-RU" u="sng" dirty="0">
                <a:hlinkClick r:id="rId2"/>
              </a:rPr>
              <a:t>/</a:t>
            </a:r>
            <a:r>
              <a:rPr lang="en-US" u="sng" dirty="0" err="1">
                <a:hlinkClick r:id="rId2"/>
              </a:rPr>
              <a:t>razlichija</a:t>
            </a:r>
            <a:r>
              <a:rPr lang="ru-RU" u="sng" dirty="0">
                <a:hlinkClick r:id="rId2"/>
              </a:rPr>
              <a:t>_</a:t>
            </a:r>
            <a:r>
              <a:rPr lang="en-US" u="sng" dirty="0" err="1">
                <a:hlinkClick r:id="rId2"/>
              </a:rPr>
              <a:t>mezhdu</a:t>
            </a:r>
            <a:r>
              <a:rPr lang="ru-RU" u="sng" dirty="0">
                <a:hlinkClick r:id="rId2"/>
              </a:rPr>
              <a:t>_</a:t>
            </a:r>
            <a:r>
              <a:rPr lang="en-US" u="sng" dirty="0" err="1">
                <a:hlinkClick r:id="rId2"/>
              </a:rPr>
              <a:t>sram</a:t>
            </a:r>
            <a:r>
              <a:rPr lang="ru-RU" u="sng" dirty="0">
                <a:hlinkClick r:id="rId2"/>
              </a:rPr>
              <a:t>_</a:t>
            </a:r>
            <a:r>
              <a:rPr lang="en-US" u="sng" dirty="0">
                <a:hlinkClick r:id="rId2"/>
              </a:rPr>
              <a:t>i</a:t>
            </a:r>
            <a:r>
              <a:rPr lang="ru-RU" u="sng" dirty="0">
                <a:hlinkClick r:id="rId2"/>
              </a:rPr>
              <a:t>_</a:t>
            </a:r>
            <a:r>
              <a:rPr lang="en-US" u="sng" dirty="0">
                <a:hlinkClick r:id="rId2"/>
              </a:rPr>
              <a:t>dram</a:t>
            </a:r>
            <a:r>
              <a:rPr lang="ru-RU" u="sng" dirty="0">
                <a:hlinkClick r:id="rId2"/>
              </a:rPr>
              <a:t>/3-1-0-522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en-US" u="sng" dirty="0">
                <a:hlinkClick r:id="rId3"/>
              </a:rPr>
              <a:t>https://ru.gadget-info.com/difference-between-sram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9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3429" y="5589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!!! Выполняется индивидуально, на вкладке задания 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87099613"/>
              </p:ext>
            </p:extLst>
          </p:nvPr>
        </p:nvGraphicFramePr>
        <p:xfrm>
          <a:off x="1187624" y="1124744"/>
          <a:ext cx="5976663" cy="4392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9465"/>
                <a:gridCol w="1416804"/>
                <a:gridCol w="1440394"/>
              </a:tblGrid>
              <a:tr h="219625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Характеристики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SRAM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DRAM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62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Скорость выше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92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Размер площади больше 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849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Постоянное электропитание для сохранения данных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92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Использует больше транзисторов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62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Дороже по цене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92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Используется в главной памяти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92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Используется в кэш-памяти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92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Используется в основной памяти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8873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Низкая потребляемая мощность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" y="343687"/>
            <a:ext cx="867645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После исследования предложите заполнить (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сравнительную таблицу SRAM и DRAM.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3569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Дифференциация: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859339"/>
            <a:ext cx="7488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Предложите </a:t>
            </a:r>
            <a:r>
              <a:rPr lang="ru-RU" sz="3200" dirty="0"/>
              <a:t>изучить другие типы оперативной памяти </a:t>
            </a:r>
            <a:r>
              <a:rPr lang="en-US" sz="3200" dirty="0"/>
              <a:t>SDRAM</a:t>
            </a:r>
            <a:r>
              <a:rPr lang="ru-RU" sz="3200" dirty="0"/>
              <a:t>, </a:t>
            </a:r>
            <a:r>
              <a:rPr lang="en-US" sz="3200" dirty="0"/>
              <a:t>DDR</a:t>
            </a:r>
            <a:r>
              <a:rPr lang="ru-RU" sz="3200" dirty="0"/>
              <a:t>, </a:t>
            </a:r>
            <a:r>
              <a:rPr lang="en-US" sz="3200" dirty="0"/>
              <a:t>DDR</a:t>
            </a:r>
            <a:r>
              <a:rPr lang="ru-RU" sz="3200" dirty="0"/>
              <a:t>2, </a:t>
            </a:r>
            <a:r>
              <a:rPr lang="en-US" sz="3200" dirty="0"/>
              <a:t>DDR</a:t>
            </a:r>
            <a:r>
              <a:rPr lang="ru-RU" sz="3200" dirty="0"/>
              <a:t>3 и их особенности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9359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Рефлексия урока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56792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Arial" pitchFamily="34" charset="0"/>
              <a:buChar char="•"/>
            </a:pPr>
            <a:r>
              <a:rPr lang="ru-RU" sz="3600" dirty="0" smtClean="0"/>
              <a:t>Наш </a:t>
            </a:r>
            <a:r>
              <a:rPr lang="ru-RU" sz="3600" dirty="0"/>
              <a:t>урок подошел к концу,  и я хочу сказать……</a:t>
            </a:r>
          </a:p>
          <a:p>
            <a:pPr marL="571500" lvl="0" indent="-571500">
              <a:buFont typeface="Arial" pitchFamily="34" charset="0"/>
              <a:buChar char="•"/>
            </a:pPr>
            <a:r>
              <a:rPr lang="ru-RU" sz="3600" dirty="0"/>
              <a:t>Я могу похвалить себя за ……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/>
              <a:t>На мой взгляд не удалось …., потому что…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8819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468E0AFE49AF84DA0B39251DCC74C2C" ma:contentTypeVersion="5" ma:contentTypeDescription="Создание документа." ma:contentTypeScope="" ma:versionID="e2ccf846a1fc8cec3f9106274773e3c3">
  <xsd:schema xmlns:xsd="http://www.w3.org/2001/XMLSchema" xmlns:xs="http://www.w3.org/2001/XMLSchema" xmlns:p="http://schemas.microsoft.com/office/2006/metadata/properties" xmlns:ns2="9bf17113-51c2-4165-8241-9d60f8792840" targetNamespace="http://schemas.microsoft.com/office/2006/metadata/properties" ma:root="true" ma:fieldsID="8b79eff1e3e7ceacbfc5ee70da41be9b" ns2:_="">
    <xsd:import namespace="9bf17113-51c2-4165-8241-9d60f87928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f17113-51c2-4165-8241-9d60f87928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528E2F-7F6D-4539-8227-FB2BCDD3E516}"/>
</file>

<file path=customXml/itemProps2.xml><?xml version="1.0" encoding="utf-8"?>
<ds:datastoreItem xmlns:ds="http://schemas.openxmlformats.org/officeDocument/2006/customXml" ds:itemID="{A6670F6A-6421-483E-9A9F-17178F2E6DE1}"/>
</file>

<file path=customXml/itemProps3.xml><?xml version="1.0" encoding="utf-8"?>
<ds:datastoreItem xmlns:ds="http://schemas.openxmlformats.org/officeDocument/2006/customXml" ds:itemID="{43AD3D31-1958-4022-9C15-2C0897A77286}"/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446</Words>
  <Application>Microsoft Office PowerPoint</Application>
  <PresentationFormat>Экран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10.3.1.3   Объяснять различия между SRAM и DRAM  Критерий оценивания:   знает определения  ОЗУ и кэш память знает особенности ОЗУ и кэш-память знает характеристики SRAM и  DRAM описывает различие между SRAM от DRAM </vt:lpstr>
      <vt:lpstr>Учащимся предалагается несколько предложений, где нужно выбрать подходящее описание оперативной памяти. </vt:lpstr>
      <vt:lpstr>(И,Ф) В конце обсуждении учащиеся дают полное определение RAM. </vt:lpstr>
      <vt:lpstr>КЭШ  и ОЗУ</vt:lpstr>
      <vt:lpstr>Заключение </vt:lpstr>
      <vt:lpstr>Презентация PowerPoint</vt:lpstr>
      <vt:lpstr>!!! Выполняется индивидуально, на вкладке задания </vt:lpstr>
      <vt:lpstr>Дифференциация: </vt:lpstr>
      <vt:lpstr>Рефлексия урока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10.3.1.3   Объяснять различия между SRAM и DRAM</dc:title>
  <dc:creator>пк</dc:creator>
  <cp:lastModifiedBy>пк</cp:lastModifiedBy>
  <cp:revision>8</cp:revision>
  <dcterms:created xsi:type="dcterms:W3CDTF">2020-08-28T19:41:52Z</dcterms:created>
  <dcterms:modified xsi:type="dcterms:W3CDTF">2020-08-29T08:55:37Z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0x0101005468E0AFE49AF84DA0B39251DCC74C2C</vt:lpwstr>
  </property>
</Properties>
</file>