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9" r:id="rId8"/>
    <p:sldId id="261" r:id="rId9"/>
    <p:sldId id="264" r:id="rId10"/>
    <p:sldId id="265" r:id="rId11"/>
    <p:sldId id="262" r:id="rId12"/>
    <p:sldId id="268" r:id="rId13"/>
    <p:sldId id="267" r:id="rId14"/>
  </p:sldIdLst>
  <p:sldSz cx="14041438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360" y="-90"/>
      </p:cViewPr>
      <p:guideLst>
        <p:guide orient="horz" pos="2160"/>
        <p:guide pos="442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2199825" y="359898"/>
            <a:ext cx="11373565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2199825" y="1850064"/>
            <a:ext cx="11373565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4ACE4-3777-493B-AE92-4B7203D7E69F}" type="datetimeFigureOut">
              <a:rPr lang="ru-RU" smtClean="0"/>
              <a:t>15.08.2021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DD0AD-52E5-4AC9-A3C8-64058707720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414944" y="1413802"/>
            <a:ext cx="322953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776948" y="1345016"/>
            <a:ext cx="98290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4ACE4-3777-493B-AE92-4B7203D7E69F}" type="datetimeFigureOut">
              <a:rPr lang="ru-RU" smtClean="0"/>
              <a:t>15.08.2021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DD0AD-52E5-4AC9-A3C8-6405870772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531078" y="274640"/>
            <a:ext cx="2808288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755180" y="274641"/>
            <a:ext cx="8541875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4ACE4-3777-493B-AE92-4B7203D7E69F}" type="datetimeFigureOut">
              <a:rPr lang="ru-RU" smtClean="0"/>
              <a:t>15.08.2021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DD0AD-52E5-4AC9-A3C8-6405870772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4ACE4-3777-493B-AE92-4B7203D7E69F}" type="datetimeFigureOut">
              <a:rPr lang="ru-RU" smtClean="0"/>
              <a:t>15.08.2021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DD0AD-52E5-4AC9-A3C8-6405870772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05584" y="-54"/>
            <a:ext cx="10531079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9354" y="2600325"/>
            <a:ext cx="9829007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9354" y="1066800"/>
            <a:ext cx="9829007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4ACE4-3777-493B-AE92-4B7203D7E69F}" type="datetimeFigureOut">
              <a:rPr lang="ru-RU" smtClean="0"/>
              <a:t>15.08.2021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DD0AD-52E5-4AC9-A3C8-64058707720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3510359" y="0"/>
            <a:ext cx="11701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3335795" y="2814656"/>
            <a:ext cx="322953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3697800" y="2745870"/>
            <a:ext cx="98290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4506" y="274320"/>
            <a:ext cx="11513979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04506" y="1524000"/>
            <a:ext cx="5616575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101910" y="1524000"/>
            <a:ext cx="5616575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4ACE4-3777-493B-AE92-4B7203D7E69F}" type="datetimeFigureOut">
              <a:rPr lang="ru-RU" smtClean="0"/>
              <a:t>15.08.2021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DD0AD-52E5-4AC9-A3C8-6405870772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072" y="5160336"/>
            <a:ext cx="12637294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2072" y="328278"/>
            <a:ext cx="6178233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7161133" y="328278"/>
            <a:ext cx="6178233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702072" y="969336"/>
            <a:ext cx="6178233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7161133" y="969336"/>
            <a:ext cx="6178233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4ACE4-3777-493B-AE92-4B7203D7E69F}" type="datetimeFigureOut">
              <a:rPr lang="ru-RU" smtClean="0"/>
              <a:t>15.08.2021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DD0AD-52E5-4AC9-A3C8-6405870772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4506" y="274320"/>
            <a:ext cx="11513979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4ACE4-3777-493B-AE92-4B7203D7E69F}" type="datetimeFigureOut">
              <a:rPr lang="ru-RU" smtClean="0"/>
              <a:t>15.08.2021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DD0AD-52E5-4AC9-A3C8-6405870772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58600" y="0"/>
            <a:ext cx="1248283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4ACE4-3777-493B-AE92-4B7203D7E69F}" type="datetimeFigureOut">
              <a:rPr lang="ru-RU" smtClean="0"/>
              <a:t>15.08.2021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DD0AD-52E5-4AC9-A3C8-640587077204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558599" y="-54"/>
            <a:ext cx="11233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072" y="216778"/>
            <a:ext cx="5850599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02072" y="1406964"/>
            <a:ext cx="5850599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02072" y="2133601"/>
            <a:ext cx="12520282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4ACE4-3777-493B-AE92-4B7203D7E69F}" type="datetimeFigureOut">
              <a:rPr lang="ru-RU" smtClean="0"/>
              <a:t>15.08.2021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DD0AD-52E5-4AC9-A3C8-6405870772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9861" y="1066800"/>
            <a:ext cx="4212431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74ACE4-3777-493B-AE92-4B7203D7E69F}" type="datetimeFigureOut">
              <a:rPr lang="ru-RU" smtClean="0"/>
              <a:t>15.08.2021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FDD0AD-52E5-4AC9-A3C8-64058707720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170120" y="1066800"/>
            <a:ext cx="7020719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287132" y="1143004"/>
            <a:ext cx="6786695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609207" y="954341"/>
            <a:ext cx="1053108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7683583" y="936786"/>
            <a:ext cx="99694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87132" y="4800600"/>
            <a:ext cx="6786695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1252929" y="-815922"/>
            <a:ext cx="2516659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59233" y="21103"/>
            <a:ext cx="261386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280831" y="1055077"/>
            <a:ext cx="1728640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555359" y="-54"/>
            <a:ext cx="1248608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204506" y="274638"/>
            <a:ext cx="11513979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2204506" y="1447800"/>
            <a:ext cx="11513979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499563" y="6305550"/>
            <a:ext cx="3276336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E74ACE4-3777-493B-AE92-4B7203D7E69F}" type="datetimeFigureOut">
              <a:rPr lang="ru-RU" smtClean="0"/>
              <a:t>15.08.2021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8775899" y="6305550"/>
            <a:ext cx="4446455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3227035" y="6305550"/>
            <a:ext cx="702072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8FDD0AD-52E5-4AC9-A3C8-640587077204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558599" y="-54"/>
            <a:ext cx="11233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2127" y="692696"/>
            <a:ext cx="11373565" cy="5688632"/>
          </a:xfrm>
        </p:spPr>
        <p:txBody>
          <a:bodyPr>
            <a:noAutofit/>
          </a:bodyPr>
          <a:lstStyle/>
          <a:p>
            <a:r>
              <a:rPr lang="ru-RU" sz="4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4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білімсіз</a:t>
            </a:r>
            <a:r>
              <a:rPr lang="ru-RU" sz="4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өнер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ақын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болу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болмаса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өнерпаз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болу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алдымен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4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                              -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Ғабит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>
                <a:latin typeface="Times New Roman" pitchFamily="18" charset="0"/>
                <a:cs typeface="Times New Roman" pitchFamily="18" charset="0"/>
              </a:rPr>
              <a:t>Мүсірепов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  <a:p>
            <a:endParaRPr lang="ru-RU" sz="5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81" y="4149080"/>
            <a:ext cx="10830719" cy="269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06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0119" y="116632"/>
            <a:ext cx="11513979" cy="1143000"/>
          </a:xfrm>
        </p:spPr>
        <p:txBody>
          <a:bodyPr/>
          <a:lstStyle/>
          <a:p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Қос теңсіздікті </a:t>
            </a:r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тексер: дұрыс, бұрыс</a:t>
            </a:r>
            <a:r>
              <a:rPr lang="kk-KZ" sz="6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6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380" y="2348880"/>
            <a:ext cx="11593287" cy="3024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127" y="1484784"/>
            <a:ext cx="8208912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363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0119" y="27856"/>
            <a:ext cx="11882343" cy="736849"/>
          </a:xfrm>
        </p:spPr>
        <p:txBody>
          <a:bodyPr>
            <a:normAutofit fontScale="90000"/>
          </a:bodyPr>
          <a:lstStyle/>
          <a:p>
            <a:r>
              <a:rPr lang="kk-KZ" b="1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Тапсырма: теңсіздіктер жүйесін шешіңіздер</a:t>
            </a:r>
            <a:endParaRPr lang="ru-RU" b="1" i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9061" y="3645024"/>
            <a:ext cx="11954351" cy="1700808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Дескриптор білім алушыға:</a:t>
            </a:r>
          </a:p>
          <a:p>
            <a:pPr marL="539496" indent="-457200">
              <a:buClrTx/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Теңсіздіктер жүйесіндегі екі теңсіздікті жеке жеке шешеді;</a:t>
            </a:r>
          </a:p>
          <a:p>
            <a:pPr marL="539496" indent="-457200">
              <a:buClrTx/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Екі теңсіздіктің шешімін координаталық түзуде кескін дейді;</a:t>
            </a:r>
          </a:p>
          <a:p>
            <a:pPr marL="539496" indent="-457200">
              <a:buClrTx/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Ортақ шешімін табады;</a:t>
            </a:r>
          </a:p>
          <a:p>
            <a:pPr marL="539496" indent="-457200">
              <a:buClrTx/>
              <a:buAutoNum type="arabicPeriod"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Ортақ шешімін сан аралық түрінде жазып жүйенің шешімін жазады;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485" y="764705"/>
            <a:ext cx="5040560" cy="1656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76949" y="2636912"/>
            <a:ext cx="6672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Tx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Бағалау критерийі: </a:t>
            </a:r>
          </a:p>
          <a:p>
            <a:pPr>
              <a:buClrTx/>
            </a:pPr>
            <a:r>
              <a:rPr lang="kk-KZ" b="1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ір айнымалысы бар сызықтық теңсіздіктер жүйесін шешеді;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60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Кері байланыс: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Сабақтың мақсаты қандай</a:t>
            </a:r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82296" indent="0">
              <a:buNone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Сөйлемді аяқта:</a:t>
            </a:r>
          </a:p>
          <a:p>
            <a:pPr marL="82296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Теңсіздіктер жүйесін шешу кезінде мен...</a:t>
            </a:r>
          </a:p>
          <a:p>
            <a:pPr marL="82296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Коодинаталық түзуде сан аралықтарын...</a:t>
            </a:r>
          </a:p>
          <a:p>
            <a:pPr marL="82296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Теңсіздіктер жүйесінің шешімін ...жазамын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82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2127" y="1196752"/>
            <a:ext cx="11513979" cy="4800600"/>
          </a:xfrm>
        </p:spPr>
        <p:txBody>
          <a:bodyPr/>
          <a:lstStyle/>
          <a:p>
            <a:pPr marL="82296" indent="0">
              <a:buNone/>
            </a:pPr>
            <a:r>
              <a:rPr lang="kk-KZ" sz="5400" b="1" i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 жұмысы</a:t>
            </a:r>
            <a:r>
              <a:rPr lang="kk-KZ" sz="5400" b="1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2296" indent="0">
              <a:buNone/>
            </a:pPr>
            <a:endParaRPr lang="kk-KZ" sz="5400" b="1" i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kk-KZ" b="1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000" b="1" i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оқулықтың 68-бетте </a:t>
            </a:r>
            <a:r>
              <a:rPr lang="kk-KZ" sz="4000" b="1" i="1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1030-есеп, 1033-есеп </a:t>
            </a:r>
            <a:endParaRPr lang="ru-RU" sz="4000" b="1" i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89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988296" y="27500"/>
            <a:ext cx="7053142" cy="779346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6-</a:t>
            </a:r>
            <a:r>
              <a:rPr lang="kk-KZ" sz="5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 математика</a:t>
            </a:r>
            <a:endParaRPr lang="ru-RU" sz="5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8111" y="1850064"/>
            <a:ext cx="12025279" cy="1752600"/>
          </a:xfrm>
        </p:spPr>
        <p:txBody>
          <a:bodyPr>
            <a:noAutofit/>
          </a:bodyPr>
          <a:lstStyle/>
          <a:p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kk-KZ" sz="7200" dirty="0" smtClean="0">
                <a:latin typeface="Times New Roman" pitchFamily="18" charset="0"/>
                <a:cs typeface="Times New Roman" pitchFamily="18" charset="0"/>
              </a:rPr>
              <a:t>. Бір айнымалысы бар сызықтық теңсіздіктер жүйесін шешуге есептер </a:t>
            </a:r>
            <a:r>
              <a:rPr lang="kk-KZ" sz="7200" dirty="0" smtClean="0">
                <a:latin typeface="Times New Roman" pitchFamily="18" charset="0"/>
                <a:cs typeface="Times New Roman" pitchFamily="18" charset="0"/>
              </a:rPr>
              <a:t>шығару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93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660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endParaRPr lang="ru-RU" sz="66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6.2.2.14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бір айнымалысы бар сызықтық теңсіздіктер жүйесін шешу;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82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Бағалау критерийі: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бір </a:t>
            </a: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айнымалысы бар сызықтық теңсіздіктер жүйесін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шешеді;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41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4135" y="260648"/>
            <a:ext cx="11882342" cy="1143000"/>
          </a:xfrm>
        </p:spPr>
        <p:txBody>
          <a:bodyPr>
            <a:normAutofit/>
          </a:bodyPr>
          <a:lstStyle/>
          <a:p>
            <a:r>
              <a:rPr lang="kk-KZ" sz="6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Кім жылдам?</a:t>
            </a:r>
            <a:endParaRPr lang="ru-RU" sz="6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318" y="1700808"/>
            <a:ext cx="10153128" cy="1728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765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9773" y="188640"/>
            <a:ext cx="11513979" cy="864096"/>
          </a:xfrm>
        </p:spPr>
        <p:txBody>
          <a:bodyPr/>
          <a:lstStyle/>
          <a:p>
            <a:r>
              <a:rPr lang="kk-KZ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Сәйкестендіру:</a:t>
            </a:r>
            <a:endParaRPr lang="ru-RU" b="1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65167386"/>
                  </p:ext>
                </p:extLst>
              </p:nvPr>
            </p:nvGraphicFramePr>
            <p:xfrm>
              <a:off x="3132287" y="996469"/>
              <a:ext cx="8064897" cy="552558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88299"/>
                    <a:gridCol w="2688299"/>
                    <a:gridCol w="2688299"/>
                  </a:tblGrid>
                  <a:tr h="354201"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87683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ru-RU" sz="320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kk-KZ" sz="3200" b="0" i="1" smtClean="0">
                                            <a:latin typeface="Cambria Math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</a:rPr>
                                          <m:t>х</m:t>
                                        </m:r>
                                        <m:r>
                                          <a:rPr lang="kk-KZ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&gt;7</m:t>
                                        </m:r>
                                      </m:e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х&lt;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4</m:t>
                                        </m:r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          (4;7)</a:t>
                          </a:r>
                          <a:endParaRPr lang="ru-RU" sz="3200" dirty="0"/>
                        </a:p>
                      </a:txBody>
                      <a:tcPr/>
                    </a:tc>
                  </a:tr>
                  <a:tr h="1466731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ru-RU" sz="320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kk-KZ" sz="3200" b="0" i="1" smtClean="0">
                                            <a:latin typeface="Cambria Math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</a:rPr>
                                          <m:t>х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</a:rPr>
                                          <m:t>&lt;4</m:t>
                                        </m:r>
                                      </m:e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х&lt;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7</m:t>
                                        </m:r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lang="ru-RU" sz="3200" dirty="0"/>
                        </a:p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          (7;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0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3200" i="1" smtClean="0">
                                  <a:latin typeface="Cambria Math"/>
                                  <a:ea typeface="Cambria Math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sz="3200" dirty="0" smtClean="0"/>
                            <a:t>)</a:t>
                          </a:r>
                        </a:p>
                        <a:p>
                          <a:endParaRPr lang="ru-RU" sz="3200" dirty="0"/>
                        </a:p>
                      </a:txBody>
                      <a:tcPr/>
                    </a:tc>
                  </a:tr>
                  <a:tr h="135045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ru-RU" sz="320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kk-KZ" sz="3200" b="0" i="1" smtClean="0">
                                            <a:latin typeface="Cambria Math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</a:rPr>
                                          <m:t>х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</a:rPr>
                                          <m:t>&gt;4</m:t>
                                        </m:r>
                                      </m:e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х&lt;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7</m:t>
                                        </m:r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lang="ru-RU" sz="3200" dirty="0"/>
                        </a:p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3200" i="1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</m:oMath>
                            </m:oMathPara>
                          </a14:m>
                          <a:endParaRPr lang="ru-RU" sz="3200" dirty="0"/>
                        </a:p>
                        <a:p>
                          <a:endParaRPr lang="ru-RU" sz="3200" dirty="0"/>
                        </a:p>
                      </a:txBody>
                      <a:tcPr/>
                    </a:tc>
                  </a:tr>
                  <a:tr h="1349099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ru-RU" sz="320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kk-KZ" sz="3200" b="0" i="1" smtClean="0">
                                            <a:latin typeface="Cambria Math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</a:rPr>
                                          <m:t>х</m:t>
                                        </m:r>
                                        <m:r>
                                          <a:rPr lang="kk-KZ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&gt;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7</m:t>
                                        </m:r>
                                      </m:e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х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&gt;−4</m:t>
                                        </m:r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lang="ru-RU" sz="3200" dirty="0"/>
                        </a:p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         (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0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3200" i="1" smtClean="0">
                                  <a:latin typeface="Cambria Math"/>
                                  <a:ea typeface="Cambria Math"/>
                                </a:rPr>
                                <m:t>∞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;4</m:t>
                              </m:r>
                            </m:oMath>
                          </a14:m>
                          <a:r>
                            <a:rPr lang="en-US" sz="3200" dirty="0" smtClean="0"/>
                            <a:t>)</a:t>
                          </a:r>
                          <a:endParaRPr lang="ru-RU" sz="32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65167386"/>
                  </p:ext>
                </p:extLst>
              </p:nvPr>
            </p:nvGraphicFramePr>
            <p:xfrm>
              <a:off x="3132287" y="996469"/>
              <a:ext cx="8064897" cy="552558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88299"/>
                    <a:gridCol w="2688299"/>
                    <a:gridCol w="2688299"/>
                  </a:tblGrid>
                  <a:tr h="365760"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90544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27" t="-40268" r="-200000" b="-4684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          (4;7)</a:t>
                          </a:r>
                          <a:endParaRPr lang="ru-RU" sz="3200" dirty="0"/>
                        </a:p>
                      </a:txBody>
                      <a:tcPr/>
                    </a:tc>
                  </a:tr>
                  <a:tr h="1466731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27" t="-87083" r="-200000" b="-19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227" t="-87083" b="-190833"/>
                          </a:stretch>
                        </a:blipFill>
                      </a:tcPr>
                    </a:tc>
                  </a:tr>
                  <a:tr h="139452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27" t="-196070" r="-2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227" t="-196070" b="-100000"/>
                          </a:stretch>
                        </a:blipFill>
                      </a:tcPr>
                    </a:tc>
                  </a:tr>
                  <a:tr h="139312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27" t="-296070" r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227" t="-29607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82811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9773" y="188640"/>
            <a:ext cx="11513979" cy="864096"/>
          </a:xfrm>
        </p:spPr>
        <p:txBody>
          <a:bodyPr/>
          <a:lstStyle/>
          <a:p>
            <a:r>
              <a:rPr lang="kk-KZ" b="1" i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Сәйкестендіру:</a:t>
            </a:r>
            <a:endParaRPr lang="ru-RU" b="1" i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75959434"/>
                  </p:ext>
                </p:extLst>
              </p:nvPr>
            </p:nvGraphicFramePr>
            <p:xfrm>
              <a:off x="3132287" y="996469"/>
              <a:ext cx="8064897" cy="552558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88299"/>
                    <a:gridCol w="2688299"/>
                    <a:gridCol w="2688299"/>
                  </a:tblGrid>
                  <a:tr h="354201"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876831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ru-RU" sz="320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kk-KZ" sz="3200" b="0" i="1" smtClean="0">
                                            <a:latin typeface="Cambria Math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</a:rPr>
                                          <m:t>х</m:t>
                                        </m:r>
                                        <m:r>
                                          <a:rPr lang="kk-KZ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&gt;7</m:t>
                                        </m:r>
                                      </m:e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х&lt;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4</m:t>
                                        </m:r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          (4;7)</a:t>
                          </a:r>
                          <a:endParaRPr lang="ru-RU" sz="3200" dirty="0"/>
                        </a:p>
                      </a:txBody>
                      <a:tcPr/>
                    </a:tc>
                  </a:tr>
                  <a:tr h="1466731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ru-RU" sz="320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kk-KZ" sz="3200" b="0" i="1" smtClean="0">
                                            <a:latin typeface="Cambria Math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</a:rPr>
                                          <m:t>х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</a:rPr>
                                          <m:t>&lt;4</m:t>
                                        </m:r>
                                      </m:e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х&lt;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7</m:t>
                                        </m:r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lang="ru-RU" sz="3200" dirty="0"/>
                        </a:p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          (7;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0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3200" i="1" smtClean="0">
                                  <a:latin typeface="Cambria Math"/>
                                  <a:ea typeface="Cambria Math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sz="3200" dirty="0" smtClean="0"/>
                            <a:t>)</a:t>
                          </a:r>
                        </a:p>
                        <a:p>
                          <a:endParaRPr lang="ru-RU" sz="3200" dirty="0"/>
                        </a:p>
                      </a:txBody>
                      <a:tcPr/>
                    </a:tc>
                  </a:tr>
                  <a:tr h="135045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ru-RU" sz="320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kk-KZ" sz="3200" b="0" i="1" smtClean="0">
                                            <a:latin typeface="Cambria Math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</a:rPr>
                                          <m:t>х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</a:rPr>
                                          <m:t>&gt;4</m:t>
                                        </m:r>
                                      </m:e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х&lt;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7</m:t>
                                        </m:r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lang="ru-RU" sz="3200" dirty="0"/>
                        </a:p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3200" i="1" smtClean="0">
                                    <a:latin typeface="Cambria Math"/>
                                    <a:ea typeface="Cambria Math"/>
                                  </a:rPr>
                                  <m:t>∅</m:t>
                                </m:r>
                              </m:oMath>
                            </m:oMathPara>
                          </a14:m>
                          <a:endParaRPr lang="ru-RU" sz="3200" dirty="0"/>
                        </a:p>
                        <a:p>
                          <a:endParaRPr lang="ru-RU" sz="3200" dirty="0"/>
                        </a:p>
                      </a:txBody>
                      <a:tcPr/>
                    </a:tc>
                  </a:tr>
                  <a:tr h="1349099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ru-RU" sz="320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kk-KZ" sz="3200" b="0" i="1" smtClean="0">
                                            <a:latin typeface="Cambria Math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</a:rPr>
                                          <m:t>х</m:t>
                                        </m:r>
                                        <m:r>
                                          <a:rPr lang="kk-KZ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&gt;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7</m:t>
                                        </m:r>
                                      </m:e>
                                      <m:e>
                                        <m:r>
                                          <a:rPr lang="kk-KZ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х</m:t>
                                        </m:r>
                                        <m:r>
                                          <a:rPr lang="en-US" sz="3200" b="0" i="1" smtClean="0">
                                            <a:latin typeface="Cambria Math"/>
                                            <a:ea typeface="Cambria Math"/>
                                          </a:rPr>
                                          <m:t>&gt;−4</m:t>
                                        </m:r>
                                      </m:e>
                                    </m:eqArr>
                                  </m:e>
                                </m:d>
                              </m:oMath>
                            </m:oMathPara>
                          </a14:m>
                          <a:endParaRPr lang="ru-RU" sz="3200" dirty="0"/>
                        </a:p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         (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0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3200" i="1" smtClean="0">
                                  <a:latin typeface="Cambria Math"/>
                                  <a:ea typeface="Cambria Math"/>
                                </a:rPr>
                                <m:t>∞</m:t>
                              </m:r>
                              <m:r>
                                <a:rPr lang="en-US" sz="3200" b="0" i="1" smtClean="0">
                                  <a:latin typeface="Cambria Math"/>
                                  <a:ea typeface="Cambria Math"/>
                                </a:rPr>
                                <m:t>;4</m:t>
                              </m:r>
                            </m:oMath>
                          </a14:m>
                          <a:r>
                            <a:rPr lang="en-US" sz="3200" dirty="0" smtClean="0"/>
                            <a:t>)</a:t>
                          </a:r>
                          <a:endParaRPr lang="ru-RU" sz="32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75959434"/>
                  </p:ext>
                </p:extLst>
              </p:nvPr>
            </p:nvGraphicFramePr>
            <p:xfrm>
              <a:off x="3132287" y="996469"/>
              <a:ext cx="8064897" cy="552558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88299"/>
                    <a:gridCol w="2688299"/>
                    <a:gridCol w="2688299"/>
                  </a:tblGrid>
                  <a:tr h="365760"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90544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27" t="-40268" r="-200000" b="-4684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32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          (4;7)</a:t>
                          </a:r>
                          <a:endParaRPr lang="ru-RU" sz="3200" dirty="0"/>
                        </a:p>
                      </a:txBody>
                      <a:tcPr/>
                    </a:tc>
                  </a:tr>
                  <a:tr h="1466731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27" t="-87083" r="-200000" b="-19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227" t="-87083" b="-190833"/>
                          </a:stretch>
                        </a:blipFill>
                      </a:tcPr>
                    </a:tc>
                  </a:tr>
                  <a:tr h="139452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27" t="-196070" r="-2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227" t="-196070" b="-100000"/>
                          </a:stretch>
                        </a:blipFill>
                      </a:tcPr>
                    </a:tc>
                  </a:tr>
                  <a:tr h="139312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27" t="-296070" r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00227" t="-29607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Стрелка вправо 4"/>
          <p:cNvSpPr/>
          <p:nvPr/>
        </p:nvSpPr>
        <p:spPr>
          <a:xfrm rot="1809659">
            <a:off x="5345582" y="2985399"/>
            <a:ext cx="4286377" cy="21963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1809659">
            <a:off x="5027207" y="4195062"/>
            <a:ext cx="4457413" cy="29432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 rot="19610532">
            <a:off x="5102916" y="3024853"/>
            <a:ext cx="4457413" cy="29432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19610532">
            <a:off x="4918884" y="4199863"/>
            <a:ext cx="5263223" cy="25077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057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8111" y="25299"/>
            <a:ext cx="11954350" cy="1027437"/>
          </a:xfrm>
        </p:spPr>
        <p:txBody>
          <a:bodyPr/>
          <a:lstStyle/>
          <a:p>
            <a:r>
              <a:rPr lang="kk-KZ" b="1" i="1" dirty="0" smtClean="0">
                <a:solidFill>
                  <a:schemeClr val="bg2">
                    <a:lumMod val="50000"/>
                  </a:schemeClr>
                </a:solidFill>
              </a:rPr>
              <a:t>Орта деңгейлі есептер:</a:t>
            </a:r>
            <a:endParaRPr lang="ru-RU" b="1" i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476" y="836712"/>
            <a:ext cx="2808312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559" y="882619"/>
            <a:ext cx="4032448" cy="1322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210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8111" y="0"/>
            <a:ext cx="12098366" cy="764704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Қос теңсіздіктерді шешу: мысал қарастырайық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135" y="938688"/>
            <a:ext cx="3528392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660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292</TotalTime>
  <Words>276</Words>
  <Application>Microsoft Office PowerPoint</Application>
  <PresentationFormat>Произвольный</PresentationFormat>
  <Paragraphs>48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Презентация PowerPoint</vt:lpstr>
      <vt:lpstr>6-сынып математика</vt:lpstr>
      <vt:lpstr>Сабақтың мақсаты:</vt:lpstr>
      <vt:lpstr>Бағалау критерийі:</vt:lpstr>
      <vt:lpstr>Кім жылдам?</vt:lpstr>
      <vt:lpstr>Сәйкестендіру:</vt:lpstr>
      <vt:lpstr>Сәйкестендіру:</vt:lpstr>
      <vt:lpstr>Орта деңгейлі есептер:</vt:lpstr>
      <vt:lpstr>Қос теңсіздіктерді шешу: мысал қарастырайық</vt:lpstr>
      <vt:lpstr>Қос теңсіздікті тексер: дұрыс, бұрыс?</vt:lpstr>
      <vt:lpstr>Тапсырма: теңсіздіктер жүйесін шешіңіздер</vt:lpstr>
      <vt:lpstr>Кері байланыс: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19.02.21</dc:title>
  <dc:creator>w8</dc:creator>
  <cp:lastModifiedBy>w8</cp:lastModifiedBy>
  <cp:revision>21</cp:revision>
  <dcterms:created xsi:type="dcterms:W3CDTF">2021-02-19T05:55:53Z</dcterms:created>
  <dcterms:modified xsi:type="dcterms:W3CDTF">2021-08-15T10:26:15Z</dcterms:modified>
</cp:coreProperties>
</file>