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8" d="100"/>
          <a:sy n="68" d="100"/>
        </p:scale>
        <p:origin x="4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F6C603-C34C-4104-9A85-E0B79E212A24}" type="doc">
      <dgm:prSet loTypeId="urn:microsoft.com/office/officeart/2005/8/layout/vList3" loCatId="picture" qsTypeId="urn:microsoft.com/office/officeart/2005/8/quickstyle/simple1" qsCatId="simple" csTypeId="urn:microsoft.com/office/officeart/2005/8/colors/accent1_2" csCatId="accent1" phldr="1"/>
      <dgm:spPr/>
    </dgm:pt>
    <dgm:pt modelId="{E3B77A24-C8B5-4D89-8FCE-2ECEE18802E5}">
      <dgm:prSet phldrT="[Текст]" custT="1"/>
      <dgm:spPr>
        <a:solidFill>
          <a:schemeClr val="accent1">
            <a:lumMod val="75000"/>
          </a:schemeClr>
        </a:solidFill>
      </dgm:spPr>
      <dgm:t>
        <a:bodyPr/>
        <a:lstStyle/>
        <a:p>
          <a:r>
            <a:rPr lang="kk-KZ" sz="1800" b="1" dirty="0" smtClean="0">
              <a:latin typeface="Times New Roman" panose="02020603050405020304" pitchFamily="18" charset="0"/>
              <a:cs typeface="Times New Roman" panose="02020603050405020304" pitchFamily="18" charset="0"/>
            </a:rPr>
            <a:t>қалыптастыру – тәжірибе жүзінде құндылықтар жүйесін белгілеу, қалыптастыру және бекіту; </a:t>
          </a:r>
          <a:endParaRPr lang="ru-RU" sz="1800" b="1" dirty="0">
            <a:latin typeface="Times New Roman" panose="02020603050405020304" pitchFamily="18" charset="0"/>
            <a:cs typeface="Times New Roman" panose="02020603050405020304" pitchFamily="18" charset="0"/>
          </a:endParaRPr>
        </a:p>
      </dgm:t>
    </dgm:pt>
    <dgm:pt modelId="{95869B9E-CB37-42C5-941A-8C106CF55087}" type="parTrans" cxnId="{C5633FDE-3ACD-4A3C-9057-1751A0691257}">
      <dgm:prSet/>
      <dgm:spPr/>
      <dgm:t>
        <a:bodyPr/>
        <a:lstStyle/>
        <a:p>
          <a:endParaRPr lang="ru-RU"/>
        </a:p>
      </dgm:t>
    </dgm:pt>
    <dgm:pt modelId="{391549FC-B55E-4850-B2A8-E5912E6FED59}" type="sibTrans" cxnId="{C5633FDE-3ACD-4A3C-9057-1751A0691257}">
      <dgm:prSet/>
      <dgm:spPr/>
      <dgm:t>
        <a:bodyPr/>
        <a:lstStyle/>
        <a:p>
          <a:endParaRPr lang="ru-RU"/>
        </a:p>
      </dgm:t>
    </dgm:pt>
    <dgm:pt modelId="{E3329D1E-9ECF-47F8-8DFA-B062D5A61E19}">
      <dgm:prSet phldrT="[Текст]" custT="1"/>
      <dgm:spPr>
        <a:solidFill>
          <a:srgbClr val="FFC000"/>
        </a:solidFill>
      </dgm:spPr>
      <dgm:t>
        <a:bodyPr/>
        <a:lstStyle/>
        <a:p>
          <a:r>
            <a:rPr lang="kk-KZ" sz="1800" b="1" dirty="0" smtClean="0">
              <a:solidFill>
                <a:schemeClr val="tx1"/>
              </a:solidFill>
              <a:latin typeface="Times New Roman" panose="02020603050405020304" pitchFamily="18" charset="0"/>
              <a:cs typeface="Times New Roman" panose="02020603050405020304" pitchFamily="18" charset="0"/>
            </a:rPr>
            <a:t>ынталандыру – оқушының күтілетін нәтижеге қол жеткізуі, тиімді түрде алға ілгерілеуі үшін қолайлы жағдай жасау; </a:t>
          </a:r>
          <a:endParaRPr lang="ru-RU" sz="1800" b="1" dirty="0">
            <a:solidFill>
              <a:schemeClr val="tx1"/>
            </a:solidFill>
            <a:latin typeface="Times New Roman" panose="02020603050405020304" pitchFamily="18" charset="0"/>
            <a:cs typeface="Times New Roman" panose="02020603050405020304" pitchFamily="18" charset="0"/>
          </a:endParaRPr>
        </a:p>
      </dgm:t>
    </dgm:pt>
    <dgm:pt modelId="{C684808F-5FA8-4185-BAA6-4D218B09615D}" type="parTrans" cxnId="{643E0331-292A-4558-9F8B-3FF6EF2FC102}">
      <dgm:prSet/>
      <dgm:spPr/>
      <dgm:t>
        <a:bodyPr/>
        <a:lstStyle/>
        <a:p>
          <a:endParaRPr lang="ru-RU"/>
        </a:p>
      </dgm:t>
    </dgm:pt>
    <dgm:pt modelId="{D9FB0409-2442-4CA9-8A1E-9C546E2A7BEB}" type="sibTrans" cxnId="{643E0331-292A-4558-9F8B-3FF6EF2FC102}">
      <dgm:prSet/>
      <dgm:spPr/>
      <dgm:t>
        <a:bodyPr/>
        <a:lstStyle/>
        <a:p>
          <a:endParaRPr lang="ru-RU"/>
        </a:p>
      </dgm:t>
    </dgm:pt>
    <dgm:pt modelId="{45E9E1AF-12E1-4563-A2D3-A8EF74B727DF}">
      <dgm:prSet phldrT="[Текст]" custT="1"/>
      <dgm:spPr>
        <a:solidFill>
          <a:srgbClr val="00B050"/>
        </a:solidFill>
      </dgm:spPr>
      <dgm:t>
        <a:bodyPr/>
        <a:lstStyle/>
        <a:p>
          <a:r>
            <a:rPr lang="kk-KZ" sz="1800" b="1" dirty="0" smtClean="0">
              <a:latin typeface="Times New Roman" panose="02020603050405020304" pitchFamily="18" charset="0"/>
              <a:cs typeface="Times New Roman" panose="02020603050405020304" pitchFamily="18" charset="0"/>
            </a:rPr>
            <a:t>уәждеу – оқушылардың бойында оқуға және нәтижеге қол жеткізуге деген ынтаны ояту. </a:t>
          </a:r>
          <a:endParaRPr lang="ru-RU" sz="1800" b="1" dirty="0">
            <a:latin typeface="Times New Roman" panose="02020603050405020304" pitchFamily="18" charset="0"/>
            <a:cs typeface="Times New Roman" panose="02020603050405020304" pitchFamily="18" charset="0"/>
          </a:endParaRPr>
        </a:p>
      </dgm:t>
    </dgm:pt>
    <dgm:pt modelId="{92887DFC-032B-4ED6-B913-E033A0B28FBE}" type="parTrans" cxnId="{32D15089-9DC3-41A6-87AF-748D7267227D}">
      <dgm:prSet/>
      <dgm:spPr/>
      <dgm:t>
        <a:bodyPr/>
        <a:lstStyle/>
        <a:p>
          <a:endParaRPr lang="ru-RU"/>
        </a:p>
      </dgm:t>
    </dgm:pt>
    <dgm:pt modelId="{8DD5143D-A683-4D7B-B1C5-B113E1010D49}" type="sibTrans" cxnId="{32D15089-9DC3-41A6-87AF-748D7267227D}">
      <dgm:prSet/>
      <dgm:spPr/>
      <dgm:t>
        <a:bodyPr/>
        <a:lstStyle/>
        <a:p>
          <a:endParaRPr lang="ru-RU"/>
        </a:p>
      </dgm:t>
    </dgm:pt>
    <dgm:pt modelId="{FC1FCC3C-05BB-475C-A92B-FAD31C14A64B}" type="pres">
      <dgm:prSet presAssocID="{03F6C603-C34C-4104-9A85-E0B79E212A24}" presName="linearFlow" presStyleCnt="0">
        <dgm:presLayoutVars>
          <dgm:dir/>
          <dgm:resizeHandles val="exact"/>
        </dgm:presLayoutVars>
      </dgm:prSet>
      <dgm:spPr/>
    </dgm:pt>
    <dgm:pt modelId="{DC2EE80F-85E9-4B67-A3DF-3C43393735C2}" type="pres">
      <dgm:prSet presAssocID="{E3B77A24-C8B5-4D89-8FCE-2ECEE18802E5}" presName="composite" presStyleCnt="0"/>
      <dgm:spPr/>
    </dgm:pt>
    <dgm:pt modelId="{E31C908B-0B95-48A9-AB9B-17164F72B3CE}" type="pres">
      <dgm:prSet presAssocID="{E3B77A24-C8B5-4D89-8FCE-2ECEE18802E5}" presName="imgShp" presStyleLbl="fgImgPlace1" presStyleIdx="0" presStyleCnt="3"/>
      <dgm:spPr>
        <a:blipFill rotWithShape="1">
          <a:blip xmlns:r="http://schemas.openxmlformats.org/officeDocument/2006/relationships" r:embed="rId1"/>
          <a:stretch>
            <a:fillRect/>
          </a:stretch>
        </a:blipFill>
      </dgm:spPr>
    </dgm:pt>
    <dgm:pt modelId="{A1DB5082-8DD9-4498-B35C-A5AA46CC84A8}" type="pres">
      <dgm:prSet presAssocID="{E3B77A24-C8B5-4D89-8FCE-2ECEE18802E5}" presName="txShp" presStyleLbl="node1" presStyleIdx="0" presStyleCnt="3" custLinFactNeighborX="227" custLinFactNeighborY="-1291">
        <dgm:presLayoutVars>
          <dgm:bulletEnabled val="1"/>
        </dgm:presLayoutVars>
      </dgm:prSet>
      <dgm:spPr/>
      <dgm:t>
        <a:bodyPr/>
        <a:lstStyle/>
        <a:p>
          <a:endParaRPr lang="ru-RU"/>
        </a:p>
      </dgm:t>
    </dgm:pt>
    <dgm:pt modelId="{58C32FCD-1F31-450C-AA3D-4A71D3A3D843}" type="pres">
      <dgm:prSet presAssocID="{391549FC-B55E-4850-B2A8-E5912E6FED59}" presName="spacing" presStyleCnt="0"/>
      <dgm:spPr/>
    </dgm:pt>
    <dgm:pt modelId="{3089536F-41A6-4ACE-AF9E-180D312A7F0A}" type="pres">
      <dgm:prSet presAssocID="{E3329D1E-9ECF-47F8-8DFA-B062D5A61E19}" presName="composite" presStyleCnt="0"/>
      <dgm:spPr/>
    </dgm:pt>
    <dgm:pt modelId="{1D3ECA09-0E71-4D9D-88C2-CEDC949B9806}" type="pres">
      <dgm:prSet presAssocID="{E3329D1E-9ECF-47F8-8DFA-B062D5A61E19}" presName="imgShp" presStyleLbl="fgImgPlace1" presStyleIdx="1" presStyleCnt="3"/>
      <dgm:spPr>
        <a:blipFill rotWithShape="1">
          <a:blip xmlns:r="http://schemas.openxmlformats.org/officeDocument/2006/relationships" r:embed="rId1"/>
          <a:stretch>
            <a:fillRect/>
          </a:stretch>
        </a:blipFill>
      </dgm:spPr>
    </dgm:pt>
    <dgm:pt modelId="{B1AD1EF1-AE77-4B36-B599-828E3EB6E25B}" type="pres">
      <dgm:prSet presAssocID="{E3329D1E-9ECF-47F8-8DFA-B062D5A61E19}" presName="txShp" presStyleLbl="node1" presStyleIdx="1" presStyleCnt="3">
        <dgm:presLayoutVars>
          <dgm:bulletEnabled val="1"/>
        </dgm:presLayoutVars>
      </dgm:prSet>
      <dgm:spPr/>
      <dgm:t>
        <a:bodyPr/>
        <a:lstStyle/>
        <a:p>
          <a:endParaRPr lang="ru-RU"/>
        </a:p>
      </dgm:t>
    </dgm:pt>
    <dgm:pt modelId="{5DC4B6CC-DD4D-497B-AEFA-F6330F6B6FD8}" type="pres">
      <dgm:prSet presAssocID="{D9FB0409-2442-4CA9-8A1E-9C546E2A7BEB}" presName="spacing" presStyleCnt="0"/>
      <dgm:spPr/>
    </dgm:pt>
    <dgm:pt modelId="{777893BC-AF07-4C20-9842-3C08BFB18DFE}" type="pres">
      <dgm:prSet presAssocID="{45E9E1AF-12E1-4563-A2D3-A8EF74B727DF}" presName="composite" presStyleCnt="0"/>
      <dgm:spPr/>
    </dgm:pt>
    <dgm:pt modelId="{4B1399C3-D75C-4F70-ACEF-65B13FBBEA8A}" type="pres">
      <dgm:prSet presAssocID="{45E9E1AF-12E1-4563-A2D3-A8EF74B727DF}" presName="imgShp" presStyleLbl="fgImgPlace1" presStyleIdx="2" presStyleCnt="3"/>
      <dgm:spPr>
        <a:blipFill rotWithShape="1">
          <a:blip xmlns:r="http://schemas.openxmlformats.org/officeDocument/2006/relationships" r:embed="rId1"/>
          <a:stretch>
            <a:fillRect/>
          </a:stretch>
        </a:blipFill>
      </dgm:spPr>
    </dgm:pt>
    <dgm:pt modelId="{2A30BF44-DB03-4223-AEDB-E8EAEEBC170E}" type="pres">
      <dgm:prSet presAssocID="{45E9E1AF-12E1-4563-A2D3-A8EF74B727DF}" presName="txShp" presStyleLbl="node1" presStyleIdx="2" presStyleCnt="3">
        <dgm:presLayoutVars>
          <dgm:bulletEnabled val="1"/>
        </dgm:presLayoutVars>
      </dgm:prSet>
      <dgm:spPr/>
      <dgm:t>
        <a:bodyPr/>
        <a:lstStyle/>
        <a:p>
          <a:endParaRPr lang="ru-RU"/>
        </a:p>
      </dgm:t>
    </dgm:pt>
  </dgm:ptLst>
  <dgm:cxnLst>
    <dgm:cxn modelId="{C5633FDE-3ACD-4A3C-9057-1751A0691257}" srcId="{03F6C603-C34C-4104-9A85-E0B79E212A24}" destId="{E3B77A24-C8B5-4D89-8FCE-2ECEE18802E5}" srcOrd="0" destOrd="0" parTransId="{95869B9E-CB37-42C5-941A-8C106CF55087}" sibTransId="{391549FC-B55E-4850-B2A8-E5912E6FED59}"/>
    <dgm:cxn modelId="{089C061E-4C8F-492C-84E7-1667BF008F87}" type="presOf" srcId="{E3329D1E-9ECF-47F8-8DFA-B062D5A61E19}" destId="{B1AD1EF1-AE77-4B36-B599-828E3EB6E25B}" srcOrd="0" destOrd="0" presId="urn:microsoft.com/office/officeart/2005/8/layout/vList3"/>
    <dgm:cxn modelId="{040A1A98-4CD4-41A3-830B-F3FC7001C9FD}" type="presOf" srcId="{E3B77A24-C8B5-4D89-8FCE-2ECEE18802E5}" destId="{A1DB5082-8DD9-4498-B35C-A5AA46CC84A8}" srcOrd="0" destOrd="0" presId="urn:microsoft.com/office/officeart/2005/8/layout/vList3"/>
    <dgm:cxn modelId="{DDEC354C-CE19-4800-968D-D80B92FC5AA4}" type="presOf" srcId="{03F6C603-C34C-4104-9A85-E0B79E212A24}" destId="{FC1FCC3C-05BB-475C-A92B-FAD31C14A64B}" srcOrd="0" destOrd="0" presId="urn:microsoft.com/office/officeart/2005/8/layout/vList3"/>
    <dgm:cxn modelId="{32D15089-9DC3-41A6-87AF-748D7267227D}" srcId="{03F6C603-C34C-4104-9A85-E0B79E212A24}" destId="{45E9E1AF-12E1-4563-A2D3-A8EF74B727DF}" srcOrd="2" destOrd="0" parTransId="{92887DFC-032B-4ED6-B913-E033A0B28FBE}" sibTransId="{8DD5143D-A683-4D7B-B1C5-B113E1010D49}"/>
    <dgm:cxn modelId="{643E0331-292A-4558-9F8B-3FF6EF2FC102}" srcId="{03F6C603-C34C-4104-9A85-E0B79E212A24}" destId="{E3329D1E-9ECF-47F8-8DFA-B062D5A61E19}" srcOrd="1" destOrd="0" parTransId="{C684808F-5FA8-4185-BAA6-4D218B09615D}" sibTransId="{D9FB0409-2442-4CA9-8A1E-9C546E2A7BEB}"/>
    <dgm:cxn modelId="{122F2EFE-7B3E-4919-84E5-6CEE6992959F}" type="presOf" srcId="{45E9E1AF-12E1-4563-A2D3-A8EF74B727DF}" destId="{2A30BF44-DB03-4223-AEDB-E8EAEEBC170E}" srcOrd="0" destOrd="0" presId="urn:microsoft.com/office/officeart/2005/8/layout/vList3"/>
    <dgm:cxn modelId="{ED37D984-CEFA-4785-A36D-9A187DA4CB78}" type="presParOf" srcId="{FC1FCC3C-05BB-475C-A92B-FAD31C14A64B}" destId="{DC2EE80F-85E9-4B67-A3DF-3C43393735C2}" srcOrd="0" destOrd="0" presId="urn:microsoft.com/office/officeart/2005/8/layout/vList3"/>
    <dgm:cxn modelId="{85975ACA-C0AE-436A-BE1A-4AAEB1F5BD4A}" type="presParOf" srcId="{DC2EE80F-85E9-4B67-A3DF-3C43393735C2}" destId="{E31C908B-0B95-48A9-AB9B-17164F72B3CE}" srcOrd="0" destOrd="0" presId="urn:microsoft.com/office/officeart/2005/8/layout/vList3"/>
    <dgm:cxn modelId="{CDBE54D8-4E53-4F03-A04D-545CDD7D7A45}" type="presParOf" srcId="{DC2EE80F-85E9-4B67-A3DF-3C43393735C2}" destId="{A1DB5082-8DD9-4498-B35C-A5AA46CC84A8}" srcOrd="1" destOrd="0" presId="urn:microsoft.com/office/officeart/2005/8/layout/vList3"/>
    <dgm:cxn modelId="{83B21BA9-2CB7-4382-B8C8-0AB2FDC8684C}" type="presParOf" srcId="{FC1FCC3C-05BB-475C-A92B-FAD31C14A64B}" destId="{58C32FCD-1F31-450C-AA3D-4A71D3A3D843}" srcOrd="1" destOrd="0" presId="urn:microsoft.com/office/officeart/2005/8/layout/vList3"/>
    <dgm:cxn modelId="{3527AB65-CED0-49B7-944F-897624186CC5}" type="presParOf" srcId="{FC1FCC3C-05BB-475C-A92B-FAD31C14A64B}" destId="{3089536F-41A6-4ACE-AF9E-180D312A7F0A}" srcOrd="2" destOrd="0" presId="urn:microsoft.com/office/officeart/2005/8/layout/vList3"/>
    <dgm:cxn modelId="{5A9056C0-6D64-4034-8712-1CBF080D3954}" type="presParOf" srcId="{3089536F-41A6-4ACE-AF9E-180D312A7F0A}" destId="{1D3ECA09-0E71-4D9D-88C2-CEDC949B9806}" srcOrd="0" destOrd="0" presId="urn:microsoft.com/office/officeart/2005/8/layout/vList3"/>
    <dgm:cxn modelId="{8140BF09-3727-4CBB-8039-E0D0D4793376}" type="presParOf" srcId="{3089536F-41A6-4ACE-AF9E-180D312A7F0A}" destId="{B1AD1EF1-AE77-4B36-B599-828E3EB6E25B}" srcOrd="1" destOrd="0" presId="urn:microsoft.com/office/officeart/2005/8/layout/vList3"/>
    <dgm:cxn modelId="{DF6CE41E-02AB-480D-A404-46B8BFF7525C}" type="presParOf" srcId="{FC1FCC3C-05BB-475C-A92B-FAD31C14A64B}" destId="{5DC4B6CC-DD4D-497B-AEFA-F6330F6B6FD8}" srcOrd="3" destOrd="0" presId="urn:microsoft.com/office/officeart/2005/8/layout/vList3"/>
    <dgm:cxn modelId="{69781119-322F-4A86-A809-68C82DF2DEAA}" type="presParOf" srcId="{FC1FCC3C-05BB-475C-A92B-FAD31C14A64B}" destId="{777893BC-AF07-4C20-9842-3C08BFB18DFE}" srcOrd="4" destOrd="0" presId="urn:microsoft.com/office/officeart/2005/8/layout/vList3"/>
    <dgm:cxn modelId="{B9980FF2-9C84-4358-AB57-C2D7E33911B9}" type="presParOf" srcId="{777893BC-AF07-4C20-9842-3C08BFB18DFE}" destId="{4B1399C3-D75C-4F70-ACEF-65B13FBBEA8A}" srcOrd="0" destOrd="0" presId="urn:microsoft.com/office/officeart/2005/8/layout/vList3"/>
    <dgm:cxn modelId="{00A23F14-5801-412F-A61E-39101194F3DE}" type="presParOf" srcId="{777893BC-AF07-4C20-9842-3C08BFB18DFE}" destId="{2A30BF44-DB03-4223-AEDB-E8EAEEBC170E}"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DB5082-8DD9-4498-B35C-A5AA46CC84A8}">
      <dsp:nvSpPr>
        <dsp:cNvPr id="0" name=""/>
        <dsp:cNvSpPr/>
      </dsp:nvSpPr>
      <dsp:spPr>
        <a:xfrm rot="10800000">
          <a:off x="1793474" y="0"/>
          <a:ext cx="6017229" cy="1056788"/>
        </a:xfrm>
        <a:prstGeom prst="homePlate">
          <a:avLst/>
        </a:prstGeom>
        <a:solidFill>
          <a:schemeClr val="accent1">
            <a:lumMod val="75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6014" tIns="68580" rIns="128016" bIns="68580" numCol="1" spcCol="1270" anchor="ctr" anchorCtr="0">
          <a:noAutofit/>
        </a:bodyPr>
        <a:lstStyle/>
        <a:p>
          <a:pPr lvl="0" algn="ctr" defTabSz="800100">
            <a:lnSpc>
              <a:spcPct val="90000"/>
            </a:lnSpc>
            <a:spcBef>
              <a:spcPct val="0"/>
            </a:spcBef>
            <a:spcAft>
              <a:spcPct val="35000"/>
            </a:spcAft>
          </a:pPr>
          <a:r>
            <a:rPr lang="kk-KZ" sz="1800" b="1" kern="1200" dirty="0" smtClean="0">
              <a:latin typeface="Times New Roman" panose="02020603050405020304" pitchFamily="18" charset="0"/>
              <a:cs typeface="Times New Roman" panose="02020603050405020304" pitchFamily="18" charset="0"/>
            </a:rPr>
            <a:t>қалыптастыру – тәжірибе жүзінде құндылықтар жүйесін белгілеу, қалыптастыру және бекіту; </a:t>
          </a:r>
          <a:endParaRPr lang="ru-RU" sz="1800" b="1" kern="1200" dirty="0">
            <a:latin typeface="Times New Roman" panose="02020603050405020304" pitchFamily="18" charset="0"/>
            <a:cs typeface="Times New Roman" panose="02020603050405020304" pitchFamily="18" charset="0"/>
          </a:endParaRPr>
        </a:p>
      </dsp:txBody>
      <dsp:txXfrm rot="10800000">
        <a:off x="2057671" y="0"/>
        <a:ext cx="5753032" cy="1056788"/>
      </dsp:txXfrm>
    </dsp:sp>
    <dsp:sp modelId="{E31C908B-0B95-48A9-AB9B-17164F72B3CE}">
      <dsp:nvSpPr>
        <dsp:cNvPr id="0" name=""/>
        <dsp:cNvSpPr/>
      </dsp:nvSpPr>
      <dsp:spPr>
        <a:xfrm>
          <a:off x="1251420" y="1641"/>
          <a:ext cx="1056788" cy="1056788"/>
        </a:xfrm>
        <a:prstGeom prst="ellipse">
          <a:avLst/>
        </a:prstGeom>
        <a:blipFill rotWithShape="1">
          <a:blip xmlns:r="http://schemas.openxmlformats.org/officeDocument/2006/relationships" r:embed="rId1"/>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1AD1EF1-AE77-4B36-B599-828E3EB6E25B}">
      <dsp:nvSpPr>
        <dsp:cNvPr id="0" name=""/>
        <dsp:cNvSpPr/>
      </dsp:nvSpPr>
      <dsp:spPr>
        <a:xfrm rot="10800000">
          <a:off x="1779814" y="1373888"/>
          <a:ext cx="6017229" cy="1056788"/>
        </a:xfrm>
        <a:prstGeom prst="homePlate">
          <a:avLst/>
        </a:prstGeom>
        <a:solidFill>
          <a:srgbClr val="FFC00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6014" tIns="68580" rIns="128016" bIns="68580" numCol="1" spcCol="1270" anchor="ctr" anchorCtr="0">
          <a:noAutofit/>
        </a:bodyPr>
        <a:lstStyle/>
        <a:p>
          <a:pPr lvl="0" algn="ctr" defTabSz="800100">
            <a:lnSpc>
              <a:spcPct val="90000"/>
            </a:lnSpc>
            <a:spcBef>
              <a:spcPct val="0"/>
            </a:spcBef>
            <a:spcAft>
              <a:spcPct val="35000"/>
            </a:spcAft>
          </a:pPr>
          <a:r>
            <a:rPr lang="kk-KZ" sz="1800" b="1" kern="1200" dirty="0" smtClean="0">
              <a:solidFill>
                <a:schemeClr val="tx1"/>
              </a:solidFill>
              <a:latin typeface="Times New Roman" panose="02020603050405020304" pitchFamily="18" charset="0"/>
              <a:cs typeface="Times New Roman" panose="02020603050405020304" pitchFamily="18" charset="0"/>
            </a:rPr>
            <a:t>ынталандыру – оқушының күтілетін нәтижеге қол жеткізуі, тиімді түрде алға ілгерілеуі үшін қолайлы жағдай жасау; </a:t>
          </a:r>
          <a:endParaRPr lang="ru-RU" sz="1800" b="1" kern="1200" dirty="0">
            <a:solidFill>
              <a:schemeClr val="tx1"/>
            </a:solidFill>
            <a:latin typeface="Times New Roman" panose="02020603050405020304" pitchFamily="18" charset="0"/>
            <a:cs typeface="Times New Roman" panose="02020603050405020304" pitchFamily="18" charset="0"/>
          </a:endParaRPr>
        </a:p>
      </dsp:txBody>
      <dsp:txXfrm rot="10800000">
        <a:off x="2044011" y="1373888"/>
        <a:ext cx="5753032" cy="1056788"/>
      </dsp:txXfrm>
    </dsp:sp>
    <dsp:sp modelId="{1D3ECA09-0E71-4D9D-88C2-CEDC949B9806}">
      <dsp:nvSpPr>
        <dsp:cNvPr id="0" name=""/>
        <dsp:cNvSpPr/>
      </dsp:nvSpPr>
      <dsp:spPr>
        <a:xfrm>
          <a:off x="1251420" y="1373888"/>
          <a:ext cx="1056788" cy="1056788"/>
        </a:xfrm>
        <a:prstGeom prst="ellipse">
          <a:avLst/>
        </a:prstGeom>
        <a:blipFill rotWithShape="1">
          <a:blip xmlns:r="http://schemas.openxmlformats.org/officeDocument/2006/relationships" r:embed="rId1"/>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30BF44-DB03-4223-AEDB-E8EAEEBC170E}">
      <dsp:nvSpPr>
        <dsp:cNvPr id="0" name=""/>
        <dsp:cNvSpPr/>
      </dsp:nvSpPr>
      <dsp:spPr>
        <a:xfrm rot="10800000">
          <a:off x="1779814" y="2746136"/>
          <a:ext cx="6017229" cy="1056788"/>
        </a:xfrm>
        <a:prstGeom prst="homePlate">
          <a:avLst/>
        </a:prstGeom>
        <a:solidFill>
          <a:srgbClr val="00B050"/>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66014" tIns="68580" rIns="128016" bIns="68580" numCol="1" spcCol="1270" anchor="ctr" anchorCtr="0">
          <a:noAutofit/>
        </a:bodyPr>
        <a:lstStyle/>
        <a:p>
          <a:pPr lvl="0" algn="ctr" defTabSz="800100">
            <a:lnSpc>
              <a:spcPct val="90000"/>
            </a:lnSpc>
            <a:spcBef>
              <a:spcPct val="0"/>
            </a:spcBef>
            <a:spcAft>
              <a:spcPct val="35000"/>
            </a:spcAft>
          </a:pPr>
          <a:r>
            <a:rPr lang="kk-KZ" sz="1800" b="1" kern="1200" dirty="0" smtClean="0">
              <a:latin typeface="Times New Roman" panose="02020603050405020304" pitchFamily="18" charset="0"/>
              <a:cs typeface="Times New Roman" panose="02020603050405020304" pitchFamily="18" charset="0"/>
            </a:rPr>
            <a:t>уәждеу – оқушылардың бойында оқуға және нәтижеге қол жеткізуге деген ынтаны ояту. </a:t>
          </a:r>
          <a:endParaRPr lang="ru-RU" sz="1800" b="1" kern="1200" dirty="0">
            <a:latin typeface="Times New Roman" panose="02020603050405020304" pitchFamily="18" charset="0"/>
            <a:cs typeface="Times New Roman" panose="02020603050405020304" pitchFamily="18" charset="0"/>
          </a:endParaRPr>
        </a:p>
      </dsp:txBody>
      <dsp:txXfrm rot="10800000">
        <a:off x="2044011" y="2746136"/>
        <a:ext cx="5753032" cy="1056788"/>
      </dsp:txXfrm>
    </dsp:sp>
    <dsp:sp modelId="{4B1399C3-D75C-4F70-ACEF-65B13FBBEA8A}">
      <dsp:nvSpPr>
        <dsp:cNvPr id="0" name=""/>
        <dsp:cNvSpPr/>
      </dsp:nvSpPr>
      <dsp:spPr>
        <a:xfrm>
          <a:off x="1251420" y="2746136"/>
          <a:ext cx="1056788" cy="1056788"/>
        </a:xfrm>
        <a:prstGeom prst="ellipse">
          <a:avLst/>
        </a:prstGeom>
        <a:blipFill rotWithShape="1">
          <a:blip xmlns:r="http://schemas.openxmlformats.org/officeDocument/2006/relationships" r:embed="rId1"/>
          <a:stretch>
            <a:fillRect/>
          </a:stretch>
        </a:blip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28BDCB7-6C3D-4219-864D-4E31AB9F44D0}" type="datetimeFigureOut">
              <a:rPr lang="ru-RU" smtClean="0"/>
              <a:t>14.05.2021</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2618423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28BDCB7-6C3D-4219-864D-4E31AB9F44D0}" type="datetimeFigureOut">
              <a:rPr lang="ru-RU" smtClean="0"/>
              <a:t>14.05.2021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2647510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28BDCB7-6C3D-4219-864D-4E31AB9F44D0}" type="datetimeFigureOut">
              <a:rPr lang="ru-RU" smtClean="0"/>
              <a:t>14.05.2021</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D1D2DD1-9CBB-4EDF-9358-A057938BEF28}"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16955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28BDCB7-6C3D-4219-864D-4E31AB9F44D0}" type="datetimeFigureOut">
              <a:rPr lang="ru-RU" smtClean="0"/>
              <a:t>14.05.2021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1347974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28BDCB7-6C3D-4219-864D-4E31AB9F44D0}" type="datetimeFigureOut">
              <a:rPr lang="ru-RU" smtClean="0"/>
              <a:t>14.05.2021</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D1D2DD1-9CBB-4EDF-9358-A057938BEF28}"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59148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28BDCB7-6C3D-4219-864D-4E31AB9F44D0}" type="datetimeFigureOut">
              <a:rPr lang="ru-RU" smtClean="0"/>
              <a:t>14.05.2021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1976384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28BDCB7-6C3D-4219-864D-4E31AB9F44D0}" type="datetimeFigureOut">
              <a:rPr lang="ru-RU" smtClean="0"/>
              <a:t>14.05.2021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38994359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28BDCB7-6C3D-4219-864D-4E31AB9F44D0}" type="datetimeFigureOut">
              <a:rPr lang="ru-RU" smtClean="0"/>
              <a:t>14.05.2021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295953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28BDCB7-6C3D-4219-864D-4E31AB9F44D0}" type="datetimeFigureOut">
              <a:rPr lang="ru-RU" smtClean="0"/>
              <a:t>14.05.2021</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1664815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28BDCB7-6C3D-4219-864D-4E31AB9F44D0}" type="datetimeFigureOut">
              <a:rPr lang="ru-RU" smtClean="0"/>
              <a:t>14.05.2021</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2501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28BDCB7-6C3D-4219-864D-4E31AB9F44D0}" type="datetimeFigureOut">
              <a:rPr lang="ru-RU" smtClean="0"/>
              <a:t>14.05.2021</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2319238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28BDCB7-6C3D-4219-864D-4E31AB9F44D0}" type="datetimeFigureOut">
              <a:rPr lang="ru-RU" smtClean="0"/>
              <a:t>14.05.2021</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2456869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28BDCB7-6C3D-4219-864D-4E31AB9F44D0}" type="datetimeFigureOut">
              <a:rPr lang="ru-RU" smtClean="0"/>
              <a:t>14.05.2021</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3435815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8BDCB7-6C3D-4219-864D-4E31AB9F44D0}" type="datetimeFigureOut">
              <a:rPr lang="ru-RU" smtClean="0"/>
              <a:t>14.05.2021</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356575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28BDCB7-6C3D-4219-864D-4E31AB9F44D0}" type="datetimeFigureOut">
              <a:rPr lang="ru-RU" smtClean="0"/>
              <a:t>14.05.2021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1791942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28BDCB7-6C3D-4219-864D-4E31AB9F44D0}" type="datetimeFigureOut">
              <a:rPr lang="ru-RU" smtClean="0"/>
              <a:t>14.05.2021</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D1D2DD1-9CBB-4EDF-9358-A057938BEF28}" type="slidenum">
              <a:rPr lang="ru-RU" smtClean="0"/>
              <a:t>‹#›</a:t>
            </a:fld>
            <a:endParaRPr lang="ru-RU"/>
          </a:p>
        </p:txBody>
      </p:sp>
    </p:spTree>
    <p:extLst>
      <p:ext uri="{BB962C8B-B14F-4D97-AF65-F5344CB8AC3E}">
        <p14:creationId xmlns:p14="http://schemas.microsoft.com/office/powerpoint/2010/main" val="1170394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28BDCB7-6C3D-4219-864D-4E31AB9F44D0}" type="datetimeFigureOut">
              <a:rPr lang="ru-RU" smtClean="0"/>
              <a:t>14.05.2021</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D1D2DD1-9CBB-4EDF-9358-A057938BEF28}" type="slidenum">
              <a:rPr lang="ru-RU" smtClean="0"/>
              <a:t>‹#›</a:t>
            </a:fld>
            <a:endParaRPr lang="ru-RU"/>
          </a:p>
        </p:txBody>
      </p:sp>
    </p:spTree>
    <p:extLst>
      <p:ext uri="{BB962C8B-B14F-4D97-AF65-F5344CB8AC3E}">
        <p14:creationId xmlns:p14="http://schemas.microsoft.com/office/powerpoint/2010/main" val="32268362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20722" y="2910385"/>
            <a:ext cx="8915399" cy="760863"/>
          </a:xfrm>
        </p:spPr>
        <p:txBody>
          <a:bodyPr>
            <a:noAutofit/>
          </a:bodyPr>
          <a:lstStyle/>
          <a:p>
            <a:pPr algn="ctr"/>
            <a:r>
              <a:rPr lang="kk-KZ" sz="2400" b="1" dirty="0">
                <a:solidFill>
                  <a:schemeClr val="tx1"/>
                </a:solidFill>
                <a:latin typeface="Times New Roman" panose="02020603050405020304" pitchFamily="18" charset="0"/>
                <a:cs typeface="Times New Roman" panose="02020603050405020304" pitchFamily="18" charset="0"/>
              </a:rPr>
              <a:t>Қалыптастырушы және жиынтық бағалау тапсырмаларын құрастыру әдістемесі.</a:t>
            </a:r>
            <a:endParaRPr lang="ru-RU" sz="2400" dirty="0">
              <a:solidFill>
                <a:schemeClr val="tx1"/>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2856499" y="5619098"/>
            <a:ext cx="8915399" cy="777923"/>
          </a:xfrm>
        </p:spPr>
        <p:txBody>
          <a:bodyPr>
            <a:noAutofit/>
          </a:bodyPr>
          <a:lstStyle/>
          <a:p>
            <a:pPr algn="r"/>
            <a:r>
              <a:rPr lang="kk-KZ" sz="1600" b="1" dirty="0">
                <a:solidFill>
                  <a:schemeClr val="tx1"/>
                </a:solidFill>
                <a:latin typeface="Times New Roman" panose="02020603050405020304" pitchFamily="18" charset="0"/>
                <a:cs typeface="Times New Roman" panose="02020603050405020304" pitchFamily="18" charset="0"/>
              </a:rPr>
              <a:t>Орындаған:  Шакерова </a:t>
            </a:r>
            <a:r>
              <a:rPr lang="kk-KZ" sz="1600" b="1" dirty="0" smtClean="0">
                <a:solidFill>
                  <a:schemeClr val="tx1"/>
                </a:solidFill>
                <a:latin typeface="Times New Roman" panose="02020603050405020304" pitchFamily="18" charset="0"/>
                <a:cs typeface="Times New Roman" panose="02020603050405020304" pitchFamily="18" charset="0"/>
              </a:rPr>
              <a:t>Айым</a:t>
            </a:r>
            <a:r>
              <a:rPr lang="kk-KZ" sz="1600" b="1" dirty="0">
                <a:latin typeface="Times New Roman" panose="02020603050405020304" pitchFamily="18" charset="0"/>
                <a:cs typeface="Times New Roman" panose="02020603050405020304" pitchFamily="18" charset="0"/>
              </a:rPr>
              <a:t> </a:t>
            </a:r>
            <a:endParaRPr lang="ru-RU" sz="1600" b="1" dirty="0">
              <a:latin typeface="Times New Roman" panose="02020603050405020304" pitchFamily="18" charset="0"/>
              <a:cs typeface="Times New Roman" panose="02020603050405020304" pitchFamily="18" charset="0"/>
            </a:endParaRPr>
          </a:p>
          <a:p>
            <a:pPr algn="r"/>
            <a:r>
              <a:rPr lang="kk-KZ" sz="1600" b="1" dirty="0">
                <a:solidFill>
                  <a:schemeClr val="tx1"/>
                </a:solidFill>
                <a:latin typeface="Times New Roman" panose="02020603050405020304" pitchFamily="18" charset="0"/>
                <a:cs typeface="Times New Roman" panose="02020603050405020304" pitchFamily="18" charset="0"/>
              </a:rPr>
              <a:t>Қабылдаған: Жумабаева Ақбілек                                                                                   </a:t>
            </a:r>
            <a:endParaRPr lang="ru-RU" sz="1600" b="1" dirty="0">
              <a:solidFill>
                <a:schemeClr val="tx1"/>
              </a:solidFill>
              <a:latin typeface="Times New Roman" panose="02020603050405020304" pitchFamily="18" charset="0"/>
              <a:cs typeface="Times New Roman" panose="02020603050405020304" pitchFamily="18" charset="0"/>
            </a:endParaRPr>
          </a:p>
          <a:p>
            <a:pPr algn="r"/>
            <a:endParaRPr lang="ru-RU" sz="1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7118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590653603"/>
              </p:ext>
            </p:extLst>
          </p:nvPr>
        </p:nvGraphicFramePr>
        <p:xfrm>
          <a:off x="2129050" y="1214651"/>
          <a:ext cx="8338782" cy="4640238"/>
        </p:xfrm>
        <a:graphic>
          <a:graphicData uri="http://schemas.openxmlformats.org/drawingml/2006/table">
            <a:tbl>
              <a:tblPr firstRow="1" firstCol="1" bandRow="1">
                <a:tableStyleId>{5C22544A-7EE6-4342-B048-85BDC9FD1C3A}</a:tableStyleId>
              </a:tblPr>
              <a:tblGrid>
                <a:gridCol w="2779594"/>
                <a:gridCol w="2779594"/>
                <a:gridCol w="2779594"/>
              </a:tblGrid>
              <a:tr h="2247776">
                <a:tc>
                  <a:txBody>
                    <a:bodyPr/>
                    <a:lstStyle/>
                    <a:p>
                      <a:pPr algn="ctr">
                        <a:lnSpc>
                          <a:spcPct val="107000"/>
                        </a:lnSpc>
                        <a:spcAft>
                          <a:spcPts val="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endParaRPr lang="kk-KZ" sz="180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1800" dirty="0" smtClean="0">
                          <a:effectLst/>
                          <a:latin typeface="Times New Roman" panose="02020603050405020304" pitchFamily="18" charset="0"/>
                          <a:cs typeface="Times New Roman" panose="02020603050405020304" pitchFamily="18" charset="0"/>
                        </a:rPr>
                        <a:t>Оқу </a:t>
                      </a:r>
                      <a:r>
                        <a:rPr lang="kk-KZ" sz="1800" dirty="0">
                          <a:effectLst/>
                          <a:latin typeface="Times New Roman" panose="02020603050405020304" pitchFamily="18" charset="0"/>
                          <a:cs typeface="Times New Roman" panose="02020603050405020304" pitchFamily="18" charset="0"/>
                        </a:rPr>
                        <a:t>бағдарламасы</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endParaRPr lang="kk-KZ" sz="180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1800" dirty="0" smtClean="0">
                          <a:effectLst/>
                          <a:latin typeface="Times New Roman" panose="02020603050405020304" pitchFamily="18" charset="0"/>
                          <a:cs typeface="Times New Roman" panose="02020603050405020304" pitchFamily="18" charset="0"/>
                        </a:rPr>
                        <a:t>Оқу </a:t>
                      </a:r>
                      <a:r>
                        <a:rPr lang="kk-KZ" sz="1800" dirty="0">
                          <a:effectLst/>
                          <a:latin typeface="Times New Roman" panose="02020603050405020304" pitchFamily="18" charset="0"/>
                          <a:cs typeface="Times New Roman" panose="02020603050405020304" pitchFamily="18" charset="0"/>
                        </a:rPr>
                        <a:t>жоспары</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endParaRPr lang="kk-KZ" sz="180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1800" dirty="0" smtClean="0">
                          <a:effectLst/>
                          <a:latin typeface="Times New Roman" panose="02020603050405020304" pitchFamily="18" charset="0"/>
                          <a:cs typeface="Times New Roman" panose="02020603050405020304" pitchFamily="18" charset="0"/>
                        </a:rPr>
                        <a:t>Қалыптастырушы </a:t>
                      </a:r>
                      <a:r>
                        <a:rPr lang="kk-KZ" sz="1800" dirty="0">
                          <a:effectLst/>
                          <a:latin typeface="Times New Roman" panose="02020603050405020304" pitchFamily="18" charset="0"/>
                          <a:cs typeface="Times New Roman" panose="02020603050405020304" pitchFamily="18" charset="0"/>
                        </a:rPr>
                        <a:t>бағалауға арналған тапсырмалар жнағы</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2392462">
                <a:tc>
                  <a:txBody>
                    <a:bodyPr/>
                    <a:lstStyle/>
                    <a:p>
                      <a:pPr algn="ctr">
                        <a:lnSpc>
                          <a:spcPct val="107000"/>
                        </a:lnSpc>
                        <a:spcAft>
                          <a:spcPts val="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endParaRPr lang="kk-KZ" sz="180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1800" dirty="0" smtClean="0">
                          <a:effectLst/>
                          <a:latin typeface="Times New Roman" panose="02020603050405020304" pitchFamily="18" charset="0"/>
                          <a:cs typeface="Times New Roman" panose="02020603050405020304" pitchFamily="18" charset="0"/>
                        </a:rPr>
                        <a:t>Оқу </a:t>
                      </a:r>
                      <a:r>
                        <a:rPr lang="kk-KZ" sz="1800" dirty="0">
                          <a:effectLst/>
                          <a:latin typeface="Times New Roman" panose="02020603050405020304" pitchFamily="18" charset="0"/>
                          <a:cs typeface="Times New Roman" panose="02020603050405020304" pitchFamily="18" charset="0"/>
                        </a:rPr>
                        <a:t>мақсаттары</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1800" dirty="0">
                          <a:effectLst/>
                          <a:latin typeface="Times New Roman" panose="02020603050405020304" pitchFamily="18" charset="0"/>
                          <a:cs typeface="Times New Roman" panose="02020603050405020304" pitchFamily="18" charset="0"/>
                        </a:rPr>
                        <a:t> </a:t>
                      </a:r>
                      <a:endParaRPr lang="ru-RU" sz="1800" dirty="0">
                        <a:effectLst/>
                        <a:latin typeface="Times New Roman" panose="02020603050405020304" pitchFamily="18" charset="0"/>
                        <a:cs typeface="Times New Roman" panose="02020603050405020304" pitchFamily="18" charset="0"/>
                      </a:endParaRPr>
                    </a:p>
                    <a:p>
                      <a:pPr algn="ctr">
                        <a:lnSpc>
                          <a:spcPct val="107000"/>
                        </a:lnSpc>
                        <a:spcAft>
                          <a:spcPts val="0"/>
                        </a:spcAft>
                      </a:pPr>
                      <a:endParaRPr lang="kk-KZ" sz="180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1800" dirty="0" smtClean="0">
                          <a:effectLst/>
                          <a:latin typeface="Times New Roman" panose="02020603050405020304" pitchFamily="18" charset="0"/>
                          <a:cs typeface="Times New Roman" panose="02020603050405020304" pitchFamily="18" charset="0"/>
                        </a:rPr>
                        <a:t>Оқу </a:t>
                      </a:r>
                      <a:r>
                        <a:rPr lang="kk-KZ" sz="1800" dirty="0">
                          <a:effectLst/>
                          <a:latin typeface="Times New Roman" panose="02020603050405020304" pitchFamily="18" charset="0"/>
                          <a:cs typeface="Times New Roman" panose="02020603050405020304" pitchFamily="18" charset="0"/>
                        </a:rPr>
                        <a:t>мақсаттарына негізделіп ұсынылған жаттығулар</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endParaRPr lang="kk-KZ" sz="1800" dirty="0" smtClean="0">
                        <a:effectLst/>
                        <a:latin typeface="Times New Roman" panose="02020603050405020304" pitchFamily="18" charset="0"/>
                        <a:cs typeface="Times New Roman" panose="02020603050405020304" pitchFamily="18" charset="0"/>
                      </a:endParaRPr>
                    </a:p>
                    <a:p>
                      <a:pPr algn="ctr">
                        <a:lnSpc>
                          <a:spcPct val="107000"/>
                        </a:lnSpc>
                        <a:spcAft>
                          <a:spcPts val="0"/>
                        </a:spcAft>
                      </a:pPr>
                      <a:r>
                        <a:rPr lang="kk-KZ" sz="1800" dirty="0" smtClean="0">
                          <a:effectLst/>
                          <a:latin typeface="Times New Roman" panose="02020603050405020304" pitchFamily="18" charset="0"/>
                          <a:cs typeface="Times New Roman" panose="02020603050405020304" pitchFamily="18" charset="0"/>
                        </a:rPr>
                        <a:t>Оқу </a:t>
                      </a:r>
                      <a:r>
                        <a:rPr lang="kk-KZ" sz="1800" dirty="0">
                          <a:effectLst/>
                          <a:latin typeface="Times New Roman" panose="02020603050405020304" pitchFamily="18" charset="0"/>
                          <a:cs typeface="Times New Roman" panose="02020603050405020304" pitchFamily="18" charset="0"/>
                        </a:rPr>
                        <a:t>мақсаттарын қалыптастырушы бағалауға қатысты шешім қабылдауда сүйену.</a:t>
                      </a:r>
                      <a:endParaRPr lang="ru-RU"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Прямоугольник 4"/>
          <p:cNvSpPr/>
          <p:nvPr/>
        </p:nvSpPr>
        <p:spPr>
          <a:xfrm>
            <a:off x="2447498" y="568320"/>
            <a:ext cx="7747380" cy="369332"/>
          </a:xfrm>
          <a:prstGeom prst="rect">
            <a:avLst/>
          </a:prstGeom>
        </p:spPr>
        <p:txBody>
          <a:bodyPr wrap="square">
            <a:spAutoFit/>
          </a:bodyPr>
          <a:lstStyle/>
          <a:p>
            <a:r>
              <a:rPr lang="kk-KZ" b="1" dirty="0" smtClean="0">
                <a:effectLst/>
                <a:latin typeface="Times New Roman" panose="02020603050405020304" pitchFamily="18" charset="0"/>
                <a:ea typeface="Calibri" panose="020F0502020204030204" pitchFamily="34" charset="0"/>
              </a:rPr>
              <a:t>Қалыптастырушы бағалауды жоспарлауда қолданылатын құжаттар </a:t>
            </a:r>
            <a:endParaRPr lang="ru-RU" dirty="0"/>
          </a:p>
        </p:txBody>
      </p:sp>
    </p:spTree>
    <p:extLst>
      <p:ext uri="{BB962C8B-B14F-4D97-AF65-F5344CB8AC3E}">
        <p14:creationId xmlns:p14="http://schemas.microsoft.com/office/powerpoint/2010/main" val="16122481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79528" y="1905000"/>
            <a:ext cx="8915400" cy="3777622"/>
          </a:xfrm>
        </p:spPr>
        <p:txBody>
          <a:bodyPr/>
          <a:lstStyle/>
          <a:p>
            <a:r>
              <a:rPr lang="kk-KZ" dirty="0" smtClean="0">
                <a:solidFill>
                  <a:schemeClr val="tx1"/>
                </a:solidFill>
                <a:latin typeface="Times New Roman" panose="02020603050405020304" pitchFamily="18" charset="0"/>
                <a:cs typeface="Times New Roman" panose="02020603050405020304" pitchFamily="18" charset="0"/>
              </a:rPr>
              <a:t>Қорыта келгенеде,  Қалыптастырушы </a:t>
            </a:r>
            <a:r>
              <a:rPr lang="kk-KZ" dirty="0">
                <a:solidFill>
                  <a:schemeClr val="tx1"/>
                </a:solidFill>
                <a:latin typeface="Times New Roman" panose="02020603050405020304" pitchFamily="18" charset="0"/>
                <a:cs typeface="Times New Roman" panose="02020603050405020304" pitchFamily="18" charset="0"/>
              </a:rPr>
              <a:t>бағалау – оқушылардың оқу жетістіктерінің дамуы мен өсуіне әсер ететін сабақ барысындағы негізгі үдеріс. Ол күнделікті сабақта орын алады және оқушыға да, мұғалім үшін де маңызды; мұғалімге сынып оқушыларының білімін қадағалауға, жоспарына түзету енгізуіне, ал оқушыларға өз оқу жетістіктерін өздері бақылап, одан әрі өзінің даму бағыттарын анықтауға мүмкіндік береді. Осылайша бағалау ынталандырушы, қалыптастырушы және уәждемелік қызмет атқарады. Мұндай бағалау түрінде оқудың жақсаруын қамтамасыз ететін мұғалім мен оқушылардың арасында кері байланыстың болуы шарт. Қалыптастырушы бағалау оқу үшін бағалауды мақсат ете отырып, белсенді әдістерді тиімді пайдалануға негізделген. Мұнда бағалау мен оқуды ажырату мүмкін емес, олар білім сапасын арттыруда бірін бірі толықтырып отырады. </a:t>
            </a:r>
            <a:endParaRPr lang="ru-RU" dirty="0">
              <a:solidFill>
                <a:schemeClr val="tx1"/>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50099" y="251950"/>
            <a:ext cx="1348254" cy="914116"/>
          </a:xfrm>
          <a:prstGeom prst="rect">
            <a:avLst/>
          </a:prstGeom>
        </p:spPr>
      </p:pic>
    </p:spTree>
    <p:extLst>
      <p:ext uri="{BB962C8B-B14F-4D97-AF65-F5344CB8AC3E}">
        <p14:creationId xmlns:p14="http://schemas.microsoft.com/office/powerpoint/2010/main" val="4145153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11290" y="1956179"/>
            <a:ext cx="8915400" cy="3777622"/>
          </a:xfrm>
        </p:spPr>
        <p:txBody>
          <a:bodyPr>
            <a:normAutofit/>
          </a:bodyPr>
          <a:lstStyle/>
          <a:p>
            <a:r>
              <a:rPr lang="kk-KZ" b="1" dirty="0">
                <a:solidFill>
                  <a:schemeClr val="tx1"/>
                </a:solidFill>
                <a:latin typeface="Times New Roman" panose="02020603050405020304" pitchFamily="18" charset="0"/>
                <a:cs typeface="Times New Roman" panose="02020603050405020304" pitchFamily="18" charset="0"/>
              </a:rPr>
              <a:t>Пайдаланылған әдебиеттер: </a:t>
            </a:r>
            <a:endParaRPr lang="ru-RU" b="1" dirty="0">
              <a:solidFill>
                <a:schemeClr val="tx1"/>
              </a:solidFill>
              <a:latin typeface="Times New Roman" panose="02020603050405020304" pitchFamily="18" charset="0"/>
              <a:cs typeface="Times New Roman" panose="02020603050405020304" pitchFamily="18" charset="0"/>
            </a:endParaRPr>
          </a:p>
          <a:p>
            <a:pPr lvl="0"/>
            <a:r>
              <a:rPr lang="kk-KZ" dirty="0">
                <a:solidFill>
                  <a:schemeClr val="tx1"/>
                </a:solidFill>
                <a:latin typeface="Times New Roman" panose="02020603050405020304" pitchFamily="18" charset="0"/>
                <a:cs typeface="Times New Roman" panose="02020603050405020304" pitchFamily="18" charset="0"/>
              </a:rPr>
              <a:t>Әбиев Ж. Ә., Бабаев С. Б., Құдиярова А. М. Педагогика: Оқу құралы. Жалпы редакциясын басқарған Құдиярова А. М. – Алматы: Дарын,-2004. </a:t>
            </a:r>
            <a:endParaRPr lang="ru-RU" dirty="0">
              <a:solidFill>
                <a:schemeClr val="tx1"/>
              </a:solidFill>
              <a:latin typeface="Times New Roman" panose="02020603050405020304" pitchFamily="18" charset="0"/>
              <a:cs typeface="Times New Roman" panose="02020603050405020304" pitchFamily="18" charset="0"/>
            </a:endParaRPr>
          </a:p>
          <a:p>
            <a:pPr lvl="0"/>
            <a:r>
              <a:rPr lang="kk-KZ" dirty="0">
                <a:solidFill>
                  <a:schemeClr val="tx1"/>
                </a:solidFill>
                <a:latin typeface="Times New Roman" panose="02020603050405020304" pitchFamily="18" charset="0"/>
                <a:cs typeface="Times New Roman" panose="02020603050405020304" pitchFamily="18" charset="0"/>
              </a:rPr>
              <a:t>Әлімов А.Қ. Интербелсенді оқыту әдістемесін мектепте қолдану. Оқу құралы «Назарбаев зияткерлік мектептері» ДББҰ Педагогикалық шеберлік орталығы, 2014. – 188бет.</a:t>
            </a:r>
            <a:endParaRPr lang="ru-RU" dirty="0">
              <a:solidFill>
                <a:schemeClr val="tx1"/>
              </a:solidFill>
              <a:latin typeface="Times New Roman" panose="02020603050405020304" pitchFamily="18" charset="0"/>
              <a:cs typeface="Times New Roman" panose="02020603050405020304" pitchFamily="18" charset="0"/>
            </a:endParaRPr>
          </a:p>
          <a:p>
            <a:pPr lvl="0"/>
            <a:r>
              <a:rPr lang="kk-KZ" dirty="0">
                <a:solidFill>
                  <a:schemeClr val="tx1"/>
                </a:solidFill>
                <a:latin typeface="Times New Roman" panose="02020603050405020304" pitchFamily="18" charset="0"/>
                <a:cs typeface="Times New Roman" panose="02020603050405020304" pitchFamily="18" charset="0"/>
              </a:rPr>
              <a:t>Аймауытұлы Ж. Комплекспен оқыту жолдары (Мұғалімдерге, қайталама курстарға, тәрбие техникумдарына көмек). Қазақ баспасы, 1929</a:t>
            </a:r>
            <a:endParaRPr lang="ru-RU" dirty="0">
              <a:solidFill>
                <a:schemeClr val="tx1"/>
              </a:solidFill>
              <a:latin typeface="Times New Roman" panose="02020603050405020304" pitchFamily="18" charset="0"/>
              <a:cs typeface="Times New Roman" panose="02020603050405020304" pitchFamily="18" charset="0"/>
            </a:endParaRPr>
          </a:p>
          <a:p>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1969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61415" y="1574042"/>
            <a:ext cx="8915400" cy="3777622"/>
          </a:xfrm>
        </p:spPr>
        <p:txBody>
          <a:bodyPr>
            <a:normAutofit/>
          </a:bodyPr>
          <a:lstStyle/>
          <a:p>
            <a:pPr marL="0" indent="0">
              <a:buNone/>
            </a:pPr>
            <a:r>
              <a:rPr lang="kk-KZ" b="1" dirty="0" smtClean="0">
                <a:solidFill>
                  <a:schemeClr val="tx1"/>
                </a:solidFill>
                <a:latin typeface="Times New Roman" panose="02020603050405020304" pitchFamily="18" charset="0"/>
                <a:cs typeface="Times New Roman" panose="02020603050405020304" pitchFamily="18" charset="0"/>
              </a:rPr>
              <a:t>      Қалыптастырушы </a:t>
            </a:r>
            <a:r>
              <a:rPr lang="kk-KZ" b="1" dirty="0">
                <a:solidFill>
                  <a:schemeClr val="tx1"/>
                </a:solidFill>
                <a:latin typeface="Times New Roman" panose="02020603050405020304" pitchFamily="18" charset="0"/>
                <a:cs typeface="Times New Roman" panose="02020603050405020304" pitchFamily="18" charset="0"/>
              </a:rPr>
              <a:t>және жиынтық бағалау тапсырмаларын құрастыру әдістемесі.</a:t>
            </a:r>
            <a:endParaRPr lang="ru-RU" dirty="0">
              <a:solidFill>
                <a:schemeClr val="tx1"/>
              </a:solidFill>
              <a:latin typeface="Times New Roman" panose="02020603050405020304" pitchFamily="18" charset="0"/>
              <a:cs typeface="Times New Roman" panose="02020603050405020304" pitchFamily="18" charset="0"/>
            </a:endParaRPr>
          </a:p>
          <a:p>
            <a:r>
              <a:rPr lang="kk-KZ" dirty="0">
                <a:solidFill>
                  <a:schemeClr val="tx1"/>
                </a:solidFill>
                <a:latin typeface="Times New Roman" panose="02020603050405020304" pitchFamily="18" charset="0"/>
                <a:cs typeface="Times New Roman" panose="02020603050405020304" pitchFamily="18" charset="0"/>
              </a:rPr>
              <a:t>I.  Кіріспе</a:t>
            </a:r>
            <a:endParaRPr lang="ru-RU" dirty="0">
              <a:solidFill>
                <a:schemeClr val="tx1"/>
              </a:solidFill>
              <a:latin typeface="Times New Roman" panose="02020603050405020304" pitchFamily="18" charset="0"/>
              <a:cs typeface="Times New Roman" panose="02020603050405020304" pitchFamily="18" charset="0"/>
            </a:endParaRPr>
          </a:p>
          <a:p>
            <a:r>
              <a:rPr lang="kk-KZ" dirty="0">
                <a:solidFill>
                  <a:schemeClr val="tx1"/>
                </a:solidFill>
                <a:latin typeface="Times New Roman" panose="02020603050405020304" pitchFamily="18" charset="0"/>
                <a:cs typeface="Times New Roman" panose="02020603050405020304" pitchFamily="18" charset="0"/>
              </a:rPr>
              <a:t>II. Негізгі бөлім </a:t>
            </a:r>
            <a:endParaRPr lang="ru-RU" dirty="0">
              <a:solidFill>
                <a:schemeClr val="tx1"/>
              </a:solidFill>
              <a:latin typeface="Times New Roman" panose="02020603050405020304" pitchFamily="18" charset="0"/>
              <a:cs typeface="Times New Roman" panose="02020603050405020304" pitchFamily="18" charset="0"/>
            </a:endParaRPr>
          </a:p>
          <a:p>
            <a:r>
              <a:rPr lang="kk-KZ" dirty="0">
                <a:solidFill>
                  <a:schemeClr val="tx1"/>
                </a:solidFill>
                <a:latin typeface="Times New Roman" panose="02020603050405020304" pitchFamily="18" charset="0"/>
                <a:cs typeface="Times New Roman" panose="02020603050405020304" pitchFamily="18" charset="0"/>
              </a:rPr>
              <a:t>III.</a:t>
            </a:r>
            <a:r>
              <a:rPr lang="kk-KZ" b="1" dirty="0">
                <a:solidFill>
                  <a:schemeClr val="tx1"/>
                </a:solidFill>
                <a:latin typeface="Times New Roman" panose="02020603050405020304" pitchFamily="18" charset="0"/>
                <a:cs typeface="Times New Roman" panose="02020603050405020304" pitchFamily="18" charset="0"/>
              </a:rPr>
              <a:t> </a:t>
            </a:r>
            <a:r>
              <a:rPr lang="kk-KZ" dirty="0">
                <a:solidFill>
                  <a:schemeClr val="tx1"/>
                </a:solidFill>
                <a:latin typeface="Times New Roman" panose="02020603050405020304" pitchFamily="18" charset="0"/>
                <a:cs typeface="Times New Roman" panose="02020603050405020304" pitchFamily="18" charset="0"/>
              </a:rPr>
              <a:t>Қалыптастырушы және жиынтық бағалау тапсырмаларын құрастыру әдістемесі</a:t>
            </a:r>
            <a:r>
              <a:rPr lang="kk-KZ" dirty="0" smtClean="0">
                <a:solidFill>
                  <a:schemeClr val="tx1"/>
                </a:solidFill>
                <a:latin typeface="Times New Roman" panose="02020603050405020304" pitchFamily="18" charset="0"/>
                <a:cs typeface="Times New Roman" panose="02020603050405020304" pitchFamily="18" charset="0"/>
              </a:rPr>
              <a:t>.</a:t>
            </a:r>
            <a:endParaRPr lang="ru-RU" dirty="0">
              <a:solidFill>
                <a:schemeClr val="tx1"/>
              </a:solidFill>
              <a:latin typeface="Times New Roman" panose="02020603050405020304" pitchFamily="18" charset="0"/>
              <a:cs typeface="Times New Roman" panose="02020603050405020304" pitchFamily="18" charset="0"/>
            </a:endParaRPr>
          </a:p>
          <a:p>
            <a:pPr marL="0" indent="0">
              <a:buNone/>
            </a:pPr>
            <a:r>
              <a:rPr lang="kk-KZ" b="1" dirty="0" smtClean="0">
                <a:solidFill>
                  <a:schemeClr val="tx1"/>
                </a:solidFill>
                <a:latin typeface="Times New Roman" panose="02020603050405020304" pitchFamily="18" charset="0"/>
                <a:cs typeface="Times New Roman" panose="02020603050405020304" pitchFamily="18" charset="0"/>
              </a:rPr>
              <a:t>      Мақсаты</a:t>
            </a:r>
            <a:r>
              <a:rPr lang="kk-KZ" b="1" dirty="0">
                <a:solidFill>
                  <a:schemeClr val="tx1"/>
                </a:solidFill>
                <a:latin typeface="Times New Roman" panose="02020603050405020304" pitchFamily="18" charset="0"/>
                <a:cs typeface="Times New Roman" panose="02020603050405020304" pitchFamily="18" charset="0"/>
              </a:rPr>
              <a:t>:</a:t>
            </a:r>
            <a:r>
              <a:rPr lang="kk-KZ" dirty="0">
                <a:solidFill>
                  <a:schemeClr val="tx1"/>
                </a:solidFill>
                <a:latin typeface="Times New Roman" panose="02020603050405020304" pitchFamily="18" charset="0"/>
                <a:cs typeface="Times New Roman" panose="02020603050405020304" pitchFamily="18" charset="0"/>
              </a:rPr>
              <a:t>                                                                                                                                                   </a:t>
            </a:r>
            <a:endParaRPr lang="ru-RU" b="1" dirty="0">
              <a:solidFill>
                <a:schemeClr val="tx1"/>
              </a:solidFill>
              <a:latin typeface="Times New Roman" panose="02020603050405020304" pitchFamily="18" charset="0"/>
              <a:cs typeface="Times New Roman" panose="02020603050405020304" pitchFamily="18" charset="0"/>
            </a:endParaRPr>
          </a:p>
          <a:p>
            <a:r>
              <a:rPr lang="kk-KZ" dirty="0">
                <a:solidFill>
                  <a:schemeClr val="tx1"/>
                </a:solidFill>
                <a:latin typeface="Times New Roman" panose="02020603050405020304" pitchFamily="18" charset="0"/>
                <a:cs typeface="Times New Roman" panose="02020603050405020304" pitchFamily="18" charset="0"/>
              </a:rPr>
              <a:t>Критериалды бағалау жүйесінің мазмұнымен таныстыру.  Критериалды бағалау қағидаттары, қалыптастырушы және жиынтық бағалау туралы түсінік қалыптастыру</a:t>
            </a:r>
            <a:r>
              <a:rPr lang="ru-RU" dirty="0">
                <a:solidFill>
                  <a:schemeClr val="tx1"/>
                </a:solidFill>
                <a:latin typeface="Times New Roman" panose="02020603050405020304" pitchFamily="18" charset="0"/>
                <a:cs typeface="Times New Roman" panose="02020603050405020304" pitchFamily="18" charset="0"/>
              </a:rPr>
              <a:t>.</a:t>
            </a:r>
          </a:p>
          <a:p>
            <a:endParaRPr lang="ru-RU" dirty="0"/>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36652" y="204717"/>
            <a:ext cx="1889760" cy="1005840"/>
          </a:xfrm>
          <a:prstGeom prst="ellipse">
            <a:avLst/>
          </a:prstGeom>
          <a:ln>
            <a:noFill/>
          </a:ln>
          <a:effectLst>
            <a:softEdge rad="112500"/>
          </a:effectLst>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5494" y="232698"/>
            <a:ext cx="1790763" cy="1341344"/>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19588750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70346" y="593073"/>
            <a:ext cx="8915400" cy="3777622"/>
          </a:xfrm>
        </p:spPr>
        <p:txBody>
          <a:bodyPr>
            <a:normAutofit/>
          </a:bodyPr>
          <a:lstStyle/>
          <a:p>
            <a:pPr algn="ctr"/>
            <a:r>
              <a:rPr lang="kk-KZ" dirty="0">
                <a:solidFill>
                  <a:schemeClr val="tx1"/>
                </a:solidFill>
                <a:latin typeface="Times New Roman" panose="02020603050405020304" pitchFamily="18" charset="0"/>
                <a:cs typeface="Times New Roman" panose="02020603050405020304" pitchFamily="18" charset="0"/>
              </a:rPr>
              <a:t>Критериалды бағалау кезінде оқушылардың үлгерімі алдын ала белгіленген критерийлердің нақты жиынтығының көмегімен өлшенеді. Бұл нормаға негізделген бағалаудан өзгеше. Нормаға негізделген бағалау кезінде оқушылардың үлгерімі олардың сыныптастарының үлгерімімен салыстырылып қойылады. </a:t>
            </a:r>
            <a:endParaRPr lang="ru-RU" dirty="0">
              <a:solidFill>
                <a:schemeClr val="tx1"/>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5604" y="1937980"/>
            <a:ext cx="8024884" cy="4513997"/>
          </a:xfrm>
          <a:prstGeom prst="rect">
            <a:avLst/>
          </a:prstGeom>
        </p:spPr>
      </p:pic>
    </p:spTree>
    <p:extLst>
      <p:ext uri="{BB962C8B-B14F-4D97-AF65-F5344CB8AC3E}">
        <p14:creationId xmlns:p14="http://schemas.microsoft.com/office/powerpoint/2010/main" val="2374091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82991" y="1060837"/>
            <a:ext cx="8911687" cy="1280890"/>
          </a:xfr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rmAutofit/>
          </a:bodyPr>
          <a:lstStyle/>
          <a:p>
            <a:pPr algn="ctr"/>
            <a:r>
              <a:rPr lang="kk-KZ" sz="2000" b="1" dirty="0">
                <a:latin typeface="Times New Roman" panose="02020603050405020304" pitchFamily="18" charset="0"/>
                <a:cs typeface="Times New Roman" panose="02020603050405020304" pitchFamily="18" charset="0"/>
              </a:rPr>
              <a:t>Оқушылардың пән бойынша оқу жетістіктері екі тәсілмен бағаланады</a:t>
            </a:r>
            <a:endParaRPr lang="ru-RU" sz="2000" b="1" dirty="0">
              <a:latin typeface="Times New Roman" panose="02020603050405020304" pitchFamily="18" charset="0"/>
              <a:cs typeface="Times New Roman" panose="02020603050405020304" pitchFamily="18" charset="0"/>
            </a:endParaRPr>
          </a:p>
        </p:txBody>
      </p:sp>
      <p:sp>
        <p:nvSpPr>
          <p:cNvPr id="4" name="Стрелка вниз 3"/>
          <p:cNvSpPr/>
          <p:nvPr/>
        </p:nvSpPr>
        <p:spPr>
          <a:xfrm rot="2327508">
            <a:off x="3725316" y="1911823"/>
            <a:ext cx="535157" cy="859809"/>
          </a:xfrm>
          <a:prstGeom prst="downArrow">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трелка вниз 4"/>
          <p:cNvSpPr/>
          <p:nvPr/>
        </p:nvSpPr>
        <p:spPr>
          <a:xfrm rot="19015387">
            <a:off x="7658150" y="1917769"/>
            <a:ext cx="535157" cy="859809"/>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кругленный прямоугольник 7"/>
          <p:cNvSpPr/>
          <p:nvPr/>
        </p:nvSpPr>
        <p:spPr>
          <a:xfrm>
            <a:off x="1678675" y="3236013"/>
            <a:ext cx="3234519" cy="2825086"/>
          </a:xfrm>
          <a:prstGeom prst="round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400" b="1" dirty="0">
                <a:solidFill>
                  <a:schemeClr val="bg1"/>
                </a:solidFill>
                <a:latin typeface="Times New Roman" panose="02020603050405020304" pitchFamily="18" charset="0"/>
                <a:cs typeface="Times New Roman" panose="02020603050405020304" pitchFamily="18" charset="0"/>
              </a:rPr>
              <a:t>Қалыптастырушы бағалау </a:t>
            </a:r>
            <a:r>
              <a:rPr lang="kk-KZ" sz="1400" dirty="0">
                <a:solidFill>
                  <a:schemeClr val="bg1"/>
                </a:solidFill>
                <a:latin typeface="Times New Roman" panose="02020603050405020304" pitchFamily="18" charset="0"/>
                <a:cs typeface="Times New Roman" panose="02020603050405020304" pitchFamily="18" charset="0"/>
              </a:rPr>
              <a:t>күнделікті оқыту мен оқу үдерісінің ажырамас бөлігі болып табылады және тоқсан бойы жүйелі түрде жүреді. Қалыптастырушы бағалау үздіксіз жүргізіле отырып, оқушылар мен мұғалім арасындағы кері байланысты қамтамасыз етеді, балл не баға қоймастан-ақ оқу үдерісін түзетіп отыруға мүмкіндік береді. </a:t>
            </a:r>
            <a:endParaRPr lang="ru-RU" sz="1400" dirty="0">
              <a:solidFill>
                <a:schemeClr val="bg1"/>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7045446" y="3236013"/>
            <a:ext cx="3234519" cy="2825086"/>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a:solidFill>
                  <a:schemeClr val="tx1"/>
                </a:solidFill>
                <a:latin typeface="Times New Roman" panose="02020603050405020304" pitchFamily="18" charset="0"/>
                <a:cs typeface="Times New Roman" panose="02020603050405020304" pitchFamily="18" charset="0"/>
              </a:rPr>
              <a:t>Жиынтық бағалау оқу бағдарламасының бөлімдерін/ортақ тақырыптарын және белгілі бір оқу кезеңін (тоқсан, оқу жылы, орта білім деңгейі) аяқтаған соң оқушының үлгерімі туралы ақпарат алу мақсатында балл және баға қою арқылы өткізіледі. </a:t>
            </a:r>
            <a:endParaRPr lang="ru-RU"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3081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p:cNvGraphicFramePr/>
          <p:nvPr>
            <p:extLst>
              <p:ext uri="{D42A27DB-BD31-4B8C-83A1-F6EECF244321}">
                <p14:modId xmlns:p14="http://schemas.microsoft.com/office/powerpoint/2010/main" val="2179889434"/>
              </p:ext>
            </p:extLst>
          </p:nvPr>
        </p:nvGraphicFramePr>
        <p:xfrm>
          <a:off x="2101756" y="2033517"/>
          <a:ext cx="9048465" cy="38045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Заголовок 5"/>
          <p:cNvSpPr>
            <a:spLocks noGrp="1"/>
          </p:cNvSpPr>
          <p:nvPr>
            <p:ph type="title"/>
          </p:nvPr>
        </p:nvSpPr>
        <p:spPr>
          <a:xfrm>
            <a:off x="2101757" y="1091820"/>
            <a:ext cx="9402856" cy="813179"/>
          </a:xfrm>
        </p:spPr>
        <p:txBody>
          <a:bodyPr>
            <a:normAutofit/>
          </a:bodyPr>
          <a:lstStyle/>
          <a:p>
            <a:pPr algn="ctr"/>
            <a:r>
              <a:rPr lang="kk-KZ" sz="2800" b="1" dirty="0" smtClean="0">
                <a:solidFill>
                  <a:schemeClr val="tx1"/>
                </a:solidFill>
                <a:latin typeface="Times New Roman" panose="02020603050405020304" pitchFamily="18" charset="0"/>
                <a:cs typeface="Times New Roman" panose="02020603050405020304" pitchFamily="18" charset="0"/>
              </a:rPr>
              <a:t>Қалыптастырушы бағалаудың негізгі функциялары: </a:t>
            </a:r>
            <a:endParaRPr lang="ru-RU"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3666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46664" y="1801505"/>
            <a:ext cx="9894176" cy="4682923"/>
          </a:xfrm>
        </p:spPr>
        <p:txBody>
          <a:bodyPr>
            <a:normAutofit/>
          </a:bodyPr>
          <a:lstStyle/>
          <a:p>
            <a:pPr algn="ctr"/>
            <a:r>
              <a:rPr lang="kk-KZ" b="1" dirty="0">
                <a:solidFill>
                  <a:schemeClr val="tx1"/>
                </a:solidFill>
                <a:latin typeface="Times New Roman" panose="02020603050405020304" pitchFamily="18" charset="0"/>
                <a:cs typeface="Times New Roman" panose="02020603050405020304" pitchFamily="18" charset="0"/>
              </a:rPr>
              <a:t>Қалыптастырушы бағалаудың түйінді міндеттері </a:t>
            </a:r>
            <a:endParaRPr lang="ru-RU" b="1" dirty="0">
              <a:solidFill>
                <a:schemeClr val="tx1"/>
              </a:solidFill>
              <a:latin typeface="Times New Roman" panose="02020603050405020304" pitchFamily="18" charset="0"/>
              <a:cs typeface="Times New Roman" panose="02020603050405020304" pitchFamily="18" charset="0"/>
            </a:endParaRPr>
          </a:p>
          <a:p>
            <a:pPr algn="ctr"/>
            <a:r>
              <a:rPr lang="kk-KZ" b="1" dirty="0">
                <a:solidFill>
                  <a:schemeClr val="tx1"/>
                </a:solidFill>
                <a:latin typeface="Times New Roman" panose="02020603050405020304" pitchFamily="18" charset="0"/>
                <a:cs typeface="Times New Roman" panose="02020603050405020304" pitchFamily="18" charset="0"/>
              </a:rPr>
              <a:t>- </a:t>
            </a:r>
            <a:r>
              <a:rPr lang="kk-KZ" dirty="0">
                <a:solidFill>
                  <a:schemeClr val="tx1"/>
                </a:solidFill>
                <a:latin typeface="Times New Roman" panose="02020603050405020304" pitchFamily="18" charset="0"/>
                <a:cs typeface="Times New Roman" panose="02020603050405020304" pitchFamily="18" charset="0"/>
              </a:rPr>
              <a:t>оқу мақсаттарын, бағалау критерийлерін анықтау, оқушыларға ұсыну; </a:t>
            </a:r>
            <a:endParaRPr lang="ru-RU" dirty="0">
              <a:solidFill>
                <a:schemeClr val="tx1"/>
              </a:solidFill>
              <a:latin typeface="Times New Roman" panose="02020603050405020304" pitchFamily="18" charset="0"/>
              <a:cs typeface="Times New Roman" panose="02020603050405020304" pitchFamily="18" charset="0"/>
            </a:endParaRPr>
          </a:p>
          <a:p>
            <a:pPr algn="ctr"/>
            <a:r>
              <a:rPr lang="kk-KZ" dirty="0">
                <a:solidFill>
                  <a:schemeClr val="tx1"/>
                </a:solidFill>
                <a:latin typeface="Times New Roman" panose="02020603050405020304" pitchFamily="18" charset="0"/>
                <a:cs typeface="Times New Roman" panose="02020603050405020304" pitchFamily="18" charset="0"/>
              </a:rPr>
              <a:t>- оқушылардың білім алғандығының дәлелдерін жинауға бағытталған сыныпішілік оқу үдерісін ұйымдастыру; </a:t>
            </a:r>
            <a:endParaRPr lang="ru-RU" dirty="0">
              <a:solidFill>
                <a:schemeClr val="tx1"/>
              </a:solidFill>
              <a:latin typeface="Times New Roman" panose="02020603050405020304" pitchFamily="18" charset="0"/>
              <a:cs typeface="Times New Roman" panose="02020603050405020304" pitchFamily="18" charset="0"/>
            </a:endParaRPr>
          </a:p>
          <a:p>
            <a:pPr algn="ctr"/>
            <a:r>
              <a:rPr lang="kk-KZ" dirty="0">
                <a:solidFill>
                  <a:schemeClr val="tx1"/>
                </a:solidFill>
                <a:latin typeface="Times New Roman" panose="02020603050405020304" pitchFamily="18" charset="0"/>
                <a:cs typeface="Times New Roman" panose="02020603050405020304" pitchFamily="18" charset="0"/>
              </a:rPr>
              <a:t>- оқушыларды дамытуға жағдай жасайтын сындарлы кері байланысты қамтамасыз ету; </a:t>
            </a:r>
            <a:endParaRPr lang="ru-RU" dirty="0">
              <a:solidFill>
                <a:schemeClr val="tx1"/>
              </a:solidFill>
              <a:latin typeface="Times New Roman" panose="02020603050405020304" pitchFamily="18" charset="0"/>
              <a:cs typeface="Times New Roman" panose="02020603050405020304" pitchFamily="18" charset="0"/>
            </a:endParaRPr>
          </a:p>
          <a:p>
            <a:pPr algn="ctr"/>
            <a:r>
              <a:rPr lang="kk-KZ" dirty="0">
                <a:solidFill>
                  <a:schemeClr val="tx1"/>
                </a:solidFill>
                <a:latin typeface="Times New Roman" panose="02020603050405020304" pitchFamily="18" charset="0"/>
                <a:cs typeface="Times New Roman" panose="02020603050405020304" pitchFamily="18" charset="0"/>
              </a:rPr>
              <a:t>- оқушыларды бірін-бірі бірлесе оқытудың сапалы көзі ретінде қатыстыру; </a:t>
            </a:r>
            <a:endParaRPr lang="ru-RU" dirty="0">
              <a:solidFill>
                <a:schemeClr val="tx1"/>
              </a:solidFill>
              <a:latin typeface="Times New Roman" panose="02020603050405020304" pitchFamily="18" charset="0"/>
              <a:cs typeface="Times New Roman" panose="02020603050405020304" pitchFamily="18" charset="0"/>
            </a:endParaRPr>
          </a:p>
          <a:p>
            <a:pPr algn="ctr"/>
            <a:r>
              <a:rPr lang="kk-KZ" dirty="0">
                <a:solidFill>
                  <a:schemeClr val="tx1"/>
                </a:solidFill>
                <a:latin typeface="Times New Roman" panose="02020603050405020304" pitchFamily="18" charset="0"/>
                <a:cs typeface="Times New Roman" panose="02020603050405020304" pitchFamily="18" charset="0"/>
              </a:rPr>
              <a:t>- оқыту және оқу үдерісінде бірлескен оқуды қолдайтын ынтымақтастық ортасын құру; </a:t>
            </a:r>
            <a:endParaRPr lang="ru-RU" dirty="0">
              <a:solidFill>
                <a:schemeClr val="tx1"/>
              </a:solidFill>
              <a:latin typeface="Times New Roman" panose="02020603050405020304" pitchFamily="18" charset="0"/>
              <a:cs typeface="Times New Roman" panose="02020603050405020304" pitchFamily="18" charset="0"/>
            </a:endParaRPr>
          </a:p>
          <a:p>
            <a:pPr algn="ctr"/>
            <a:r>
              <a:rPr lang="kk-KZ" dirty="0">
                <a:solidFill>
                  <a:schemeClr val="tx1"/>
                </a:solidFill>
                <a:latin typeface="Times New Roman" panose="02020603050405020304" pitchFamily="18" charset="0"/>
                <a:cs typeface="Times New Roman" panose="02020603050405020304" pitchFamily="18" charset="0"/>
              </a:rPr>
              <a:t>- оқушыларға өзінің оқуын «құрушы/жасаушы» ретінде жағдай жасау болып табылады. </a:t>
            </a:r>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34512" y="198604"/>
            <a:ext cx="2466975" cy="184785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27792367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3138986" y="2743200"/>
            <a:ext cx="6469039" cy="1119116"/>
          </a:xfrm>
          <a:prstGeom prst="round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b="1" dirty="0">
                <a:latin typeface="Times New Roman" panose="02020603050405020304" pitchFamily="18" charset="0"/>
                <a:cs typeface="Times New Roman" panose="02020603050405020304" pitchFamily="18" charset="0"/>
              </a:rPr>
              <a:t>Мұғалімнің іс-әрекетіндегі қалыптастырушы бағалау үдерісі төмендегі кезеңдерді жүзеге асыруды талап етеді: </a:t>
            </a:r>
            <a:endParaRPr lang="ru-RU" b="1" dirty="0">
              <a:latin typeface="Times New Roman" panose="02020603050405020304" pitchFamily="18" charset="0"/>
              <a:cs typeface="Times New Roman" panose="02020603050405020304" pitchFamily="18" charset="0"/>
            </a:endParaRPr>
          </a:p>
        </p:txBody>
      </p:sp>
      <p:sp>
        <p:nvSpPr>
          <p:cNvPr id="5" name="Овал 4"/>
          <p:cNvSpPr/>
          <p:nvPr/>
        </p:nvSpPr>
        <p:spPr>
          <a:xfrm>
            <a:off x="5056495" y="607326"/>
            <a:ext cx="1951630" cy="1624083"/>
          </a:xfrm>
          <a:prstGeom prst="ellipse">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a:latin typeface="Times New Roman" panose="02020603050405020304" pitchFamily="18" charset="0"/>
                <a:cs typeface="Times New Roman" panose="02020603050405020304" pitchFamily="18" charset="0"/>
              </a:rPr>
              <a:t>қалыптастырушы бағалау әдістерін таңдау</a:t>
            </a:r>
            <a:endParaRPr lang="ru-RU" sz="1600" dirty="0">
              <a:latin typeface="Times New Roman" panose="02020603050405020304" pitchFamily="18" charset="0"/>
              <a:cs typeface="Times New Roman" panose="02020603050405020304" pitchFamily="18" charset="0"/>
            </a:endParaRPr>
          </a:p>
        </p:txBody>
      </p:sp>
      <p:sp>
        <p:nvSpPr>
          <p:cNvPr id="6" name="Овал 5"/>
          <p:cNvSpPr/>
          <p:nvPr/>
        </p:nvSpPr>
        <p:spPr>
          <a:xfrm>
            <a:off x="9942396" y="5061044"/>
            <a:ext cx="1951630" cy="1624083"/>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200" dirty="0">
                <a:latin typeface="Times New Roman" panose="02020603050405020304" pitchFamily="18" charset="0"/>
                <a:cs typeface="Times New Roman" panose="02020603050405020304" pitchFamily="18" charset="0"/>
              </a:rPr>
              <a:t>қалыптастырушы бағалау нәтижелерін талдау негізінде оқу мен оқытуды түзету. </a:t>
            </a:r>
            <a:endParaRPr lang="ru-RU" sz="1200" dirty="0">
              <a:latin typeface="Times New Roman" panose="02020603050405020304" pitchFamily="18" charset="0"/>
              <a:cs typeface="Times New Roman" panose="02020603050405020304" pitchFamily="18" charset="0"/>
            </a:endParaRPr>
          </a:p>
        </p:txBody>
      </p:sp>
      <p:cxnSp>
        <p:nvCxnSpPr>
          <p:cNvPr id="8" name="Прямая соединительная линия 7"/>
          <p:cNvCxnSpPr>
            <a:endCxn id="5" idx="2"/>
          </p:cNvCxnSpPr>
          <p:nvPr/>
        </p:nvCxnSpPr>
        <p:spPr>
          <a:xfrm>
            <a:off x="2333767" y="1014485"/>
            <a:ext cx="2722728" cy="404883"/>
          </a:xfrm>
          <a:prstGeom prst="line">
            <a:avLst/>
          </a:prstGeom>
        </p:spPr>
        <p:style>
          <a:lnRef idx="1">
            <a:schemeClr val="accent1"/>
          </a:lnRef>
          <a:fillRef idx="0">
            <a:schemeClr val="accent1"/>
          </a:fillRef>
          <a:effectRef idx="0">
            <a:schemeClr val="accent1"/>
          </a:effectRef>
          <a:fontRef idx="minor">
            <a:schemeClr val="tx1"/>
          </a:fontRef>
        </p:style>
      </p:cxnSp>
      <p:sp>
        <p:nvSpPr>
          <p:cNvPr id="9" name="Овал 8"/>
          <p:cNvSpPr/>
          <p:nvPr/>
        </p:nvSpPr>
        <p:spPr>
          <a:xfrm>
            <a:off x="5247565" y="4374107"/>
            <a:ext cx="1951630" cy="1624083"/>
          </a:xfrm>
          <a:prstGeom prst="ellipse">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dirty="0">
                <a:latin typeface="Times New Roman" panose="02020603050405020304" pitchFamily="18" charset="0"/>
                <a:cs typeface="Times New Roman" panose="02020603050405020304" pitchFamily="18" charset="0"/>
              </a:rPr>
              <a:t>кері байланыс ұсыну</a:t>
            </a:r>
            <a:endParaRPr lang="ru-RU" dirty="0">
              <a:latin typeface="Times New Roman" panose="02020603050405020304" pitchFamily="18" charset="0"/>
              <a:cs typeface="Times New Roman" panose="02020603050405020304" pitchFamily="18" charset="0"/>
            </a:endParaRPr>
          </a:p>
        </p:txBody>
      </p:sp>
      <p:sp>
        <p:nvSpPr>
          <p:cNvPr id="10" name="Овал 9"/>
          <p:cNvSpPr/>
          <p:nvPr/>
        </p:nvSpPr>
        <p:spPr>
          <a:xfrm>
            <a:off x="382137" y="5061045"/>
            <a:ext cx="1951630" cy="1624083"/>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400" dirty="0">
                <a:latin typeface="Times New Roman" panose="02020603050405020304" pitchFamily="18" charset="0"/>
                <a:cs typeface="Times New Roman" panose="02020603050405020304" pitchFamily="18" charset="0"/>
              </a:rPr>
              <a:t>оқыту мен оқу үдерісінің бөлігі ретінде қалыптастырушы </a:t>
            </a:r>
            <a:r>
              <a:rPr lang="kk-KZ" sz="1400" dirty="0"/>
              <a:t>бағалау жүргізу</a:t>
            </a:r>
            <a:endParaRPr lang="ru-RU" sz="1400" dirty="0"/>
          </a:p>
        </p:txBody>
      </p:sp>
      <p:sp>
        <p:nvSpPr>
          <p:cNvPr id="11" name="Овал 10"/>
          <p:cNvSpPr/>
          <p:nvPr/>
        </p:nvSpPr>
        <p:spPr>
          <a:xfrm>
            <a:off x="382137" y="95535"/>
            <a:ext cx="1951630" cy="1624083"/>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400" dirty="0">
                <a:latin typeface="Times New Roman" panose="02020603050405020304" pitchFamily="18" charset="0"/>
                <a:cs typeface="Times New Roman" panose="02020603050405020304" pitchFamily="18" charset="0"/>
              </a:rPr>
              <a:t>қалыптастырушы бағалауды ұйымдастыру және жоспарлау</a:t>
            </a:r>
            <a:endParaRPr lang="ru-RU" sz="1400" dirty="0">
              <a:latin typeface="Times New Roman" panose="02020603050405020304" pitchFamily="18" charset="0"/>
              <a:cs typeface="Times New Roman" panose="02020603050405020304" pitchFamily="18" charset="0"/>
            </a:endParaRPr>
          </a:p>
        </p:txBody>
      </p:sp>
      <p:sp>
        <p:nvSpPr>
          <p:cNvPr id="12" name="Овал 11"/>
          <p:cNvSpPr/>
          <p:nvPr/>
        </p:nvSpPr>
        <p:spPr>
          <a:xfrm>
            <a:off x="9942396" y="163773"/>
            <a:ext cx="1951630" cy="1624083"/>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1600" dirty="0">
                <a:latin typeface="Times New Roman" panose="02020603050405020304" pitchFamily="18" charset="0"/>
                <a:cs typeface="Times New Roman" panose="02020603050405020304" pitchFamily="18" charset="0"/>
              </a:rPr>
              <a:t>қалыптастырушы бағалау нәтижелерін талдау</a:t>
            </a:r>
            <a:endParaRPr lang="ru-RU" sz="1600" dirty="0">
              <a:latin typeface="Times New Roman" panose="02020603050405020304" pitchFamily="18" charset="0"/>
              <a:cs typeface="Times New Roman" panose="02020603050405020304" pitchFamily="18" charset="0"/>
            </a:endParaRPr>
          </a:p>
        </p:txBody>
      </p:sp>
      <p:cxnSp>
        <p:nvCxnSpPr>
          <p:cNvPr id="15" name="Прямая соединительная линия 14"/>
          <p:cNvCxnSpPr/>
          <p:nvPr/>
        </p:nvCxnSpPr>
        <p:spPr>
          <a:xfrm>
            <a:off x="7199195" y="5178899"/>
            <a:ext cx="2913798" cy="4584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Прямая соединительная линия 15"/>
          <p:cNvCxnSpPr/>
          <p:nvPr/>
        </p:nvCxnSpPr>
        <p:spPr>
          <a:xfrm flipV="1">
            <a:off x="2299649" y="5186148"/>
            <a:ext cx="3061646" cy="451227"/>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a:stCxn id="5" idx="6"/>
            <a:endCxn id="12" idx="2"/>
          </p:cNvCxnSpPr>
          <p:nvPr/>
        </p:nvCxnSpPr>
        <p:spPr>
          <a:xfrm flipV="1">
            <a:off x="7008125" y="975815"/>
            <a:ext cx="2934271" cy="44355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1825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06825" y="1546746"/>
            <a:ext cx="8915400" cy="3777622"/>
          </a:xfrm>
        </p:spPr>
        <p:txBody>
          <a:bodyPr>
            <a:normAutofit fontScale="85000" lnSpcReduction="10000"/>
          </a:bodyPr>
          <a:lstStyle/>
          <a:p>
            <a:pPr algn="ctr"/>
            <a:r>
              <a:rPr lang="kk-KZ" b="1" dirty="0">
                <a:solidFill>
                  <a:schemeClr val="tx1"/>
                </a:solidFill>
                <a:latin typeface="Times New Roman" panose="02020603050405020304" pitchFamily="18" charset="0"/>
                <a:cs typeface="Times New Roman" panose="02020603050405020304" pitchFamily="18" charset="0"/>
              </a:rPr>
              <a:t>Жиынтық бағалау</a:t>
            </a:r>
            <a:endParaRPr lang="ru-RU" dirty="0">
              <a:solidFill>
                <a:schemeClr val="tx1"/>
              </a:solidFill>
              <a:latin typeface="Times New Roman" panose="02020603050405020304" pitchFamily="18" charset="0"/>
              <a:cs typeface="Times New Roman" panose="02020603050405020304" pitchFamily="18" charset="0"/>
            </a:endParaRPr>
          </a:p>
          <a:p>
            <a:pPr algn="ctr"/>
            <a:r>
              <a:rPr lang="kk-KZ" sz="1900" dirty="0">
                <a:solidFill>
                  <a:schemeClr val="tx1"/>
                </a:solidFill>
                <a:latin typeface="Times New Roman" panose="02020603050405020304" pitchFamily="18" charset="0"/>
                <a:cs typeface="Times New Roman" panose="02020603050405020304" pitchFamily="18" charset="0"/>
              </a:rPr>
              <a:t>Жиынтық бағалау – оқу бағдарламаларындағы бөлім/ортақ тақырып және белгілі бір оқу кезеңі (тоқсан/триместр, оқу жылы, орта білім беру деңгейі) аяқталғанда жүргізілетін бағалау түрі. Жиынтық бағалау нәтижелері мұғалімдерге, оқушылар мен ата-аналарға балл, баға арқылы ұсынылады. Бұл оқушының белгілі бір кезеңдегі оқу бағдарламасы мазмұнын меңгеру деңгейін анықтауға және тіркеуге мүмкіндік береді. Бөлім/ортақ тақырып бойынша жиынтық бағалау оқу бағдарламасына, оқу жоспарына сәйкес бөлім немесе ортақ тақырыпты аяқтаған кезде өткізіледі. Жиынтық бағалаудың аталған түрінің нәтижесінде білім алушыларға тоқсандық баға қою кезінде ескерілетін балл қойылады. Бөлім/ортақ тақырып бойынша жиынтық бағалау тапсырмалары оқу мақсаттары мен бағалау критерийлеріне сәйкес құрастырылады. Бөлім/ортақ тақырып бойынша жиынтық бағалауды ұйымдастыру, жоспарлау бекітілген критериалды бағалауды өткізу тәртібіне сәйкес жүргізіледі. Бөлім/ортақ тақырыптар бойынша жиынтық бағалау жүргізу тәртібі жиынтық бағалауға қатысты әдістемелік нұсқаулықтарда ұсынылған. Тоқсандық жиынтық бағалау тоқсан соңында өткізіледі, оқушының оқу бағдарламасының мазмұнын білуі, түсінуі, игерген дағдылары туралы дәлелдерді ұсына отырып, тоқсандағы оқуға қатысты ілгерілеуді өлшейді. Алынған нәтиже тоқсандық баға қою кезінде ескеріледі. </a:t>
            </a:r>
            <a:endParaRPr lang="ru-RU" sz="1900" dirty="0">
              <a:solidFill>
                <a:schemeClr val="tx1"/>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27269" y="238302"/>
            <a:ext cx="1348254" cy="914116"/>
          </a:xfrm>
          <a:prstGeom prst="rect">
            <a:avLst/>
          </a:prstGeom>
        </p:spPr>
      </p:pic>
    </p:spTree>
    <p:extLst>
      <p:ext uri="{BB962C8B-B14F-4D97-AF65-F5344CB8AC3E}">
        <p14:creationId xmlns:p14="http://schemas.microsoft.com/office/powerpoint/2010/main" val="21401727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029654" y="1540189"/>
            <a:ext cx="8915400" cy="3777622"/>
          </a:xfrm>
        </p:spPr>
        <p:txBody>
          <a:bodyPr>
            <a:normAutofit lnSpcReduction="10000"/>
          </a:bodyPr>
          <a:lstStyle/>
          <a:p>
            <a:pPr algn="ctr"/>
            <a:r>
              <a:rPr lang="kk-KZ" b="1" dirty="0">
                <a:solidFill>
                  <a:schemeClr val="tx1"/>
                </a:solidFill>
                <a:latin typeface="Times New Roman" panose="02020603050405020304" pitchFamily="18" charset="0"/>
                <a:cs typeface="Times New Roman" panose="02020603050405020304" pitchFamily="18" charset="0"/>
              </a:rPr>
              <a:t>Қалыптастырушы бағалауды жоспарлау</a:t>
            </a:r>
            <a:endParaRPr lang="ru-RU" b="1" dirty="0">
              <a:solidFill>
                <a:schemeClr val="tx1"/>
              </a:solidFill>
              <a:latin typeface="Times New Roman" panose="02020603050405020304" pitchFamily="18" charset="0"/>
              <a:cs typeface="Times New Roman" panose="02020603050405020304" pitchFamily="18" charset="0"/>
            </a:endParaRPr>
          </a:p>
          <a:p>
            <a:r>
              <a:rPr lang="kk-KZ" dirty="0">
                <a:solidFill>
                  <a:schemeClr val="tx1"/>
                </a:solidFill>
                <a:latin typeface="Times New Roman" panose="02020603050405020304" pitchFamily="18" charset="0"/>
                <a:cs typeface="Times New Roman" panose="02020603050405020304" pitchFamily="18" charset="0"/>
              </a:rPr>
              <a:t>Сабақ жоспарлау барысында ескерілуі тиіс көптеген мәселе бар. Мәселен, оқушылардың оқуға деген ынтасын арттыру жолдарын анықтап, оқушылардың дағдыларын дамытуға деген уәжін қолдап отыру қажет. Сонымен қатар, сабақ кезеңдерін белгілеуде қалыптастырушы бағалаудың әр сабақта қолданылатындығы ескерілуі тиіс. Жоспарлау кезінде оқу бағдарламасын, оқу жоспарын және қалыптастырушы бағалауға арналған тапсырмалар жинағын пайдалану. Жоғарыда сипатталғандай, мектеп пәндерінің оқу мақсаттарында белгілі бір сыныпта оқушылар үйренеді деп күтілетін тақырыптар, мазмұн мен дағдылар сипатталған. Оқу мақсаттары оқу бағдарламасы, оқу жоспары және «Қалыптастырушы бағалауға арналған тапсырмалар жинағы» әдістемелік құралында көрсетілген. Осы арқылы жоғарыда аталған үш құжатты біріктіруге болады. Пән бойынша сабақтарды жоспарлау кезінде бұл үш құжаттың үшеуі де қолданылады </a:t>
            </a:r>
            <a:endParaRPr lang="ru-RU" dirty="0">
              <a:solidFill>
                <a:schemeClr val="tx1"/>
              </a:solidFill>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27269" y="238302"/>
            <a:ext cx="1348254" cy="914116"/>
          </a:xfrm>
          <a:prstGeom prst="rect">
            <a:avLst/>
          </a:prstGeom>
        </p:spPr>
      </p:pic>
    </p:spTree>
    <p:extLst>
      <p:ext uri="{BB962C8B-B14F-4D97-AF65-F5344CB8AC3E}">
        <p14:creationId xmlns:p14="http://schemas.microsoft.com/office/powerpoint/2010/main" val="924676366"/>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57</TotalTime>
  <Words>844</Words>
  <Application>Microsoft Office PowerPoint</Application>
  <PresentationFormat>Широкоэкранный</PresentationFormat>
  <Paragraphs>61</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Century Gothic</vt:lpstr>
      <vt:lpstr>Times New Roman</vt:lpstr>
      <vt:lpstr>Wingdings 3</vt:lpstr>
      <vt:lpstr>Легкий дым</vt:lpstr>
      <vt:lpstr>Қалыптастырушы және жиынтық бағалау тапсырмаларын құрастыру әдістемесі.</vt:lpstr>
      <vt:lpstr>Презентация PowerPoint</vt:lpstr>
      <vt:lpstr>Презентация PowerPoint</vt:lpstr>
      <vt:lpstr>Оқушылардың пән бойынша оқу жетістіктері екі тәсілмен бағаланады</vt:lpstr>
      <vt:lpstr>Қалыптастырушы бағалаудың негізгі функциялары: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Қалыптастырушы және жиынтық бағалау тапсырмаларын құрастыру әдістемесі.</dc:title>
  <dc:creator>Рустам</dc:creator>
  <cp:lastModifiedBy>Рустам</cp:lastModifiedBy>
  <cp:revision>6</cp:revision>
  <dcterms:created xsi:type="dcterms:W3CDTF">2021-05-14T05:36:44Z</dcterms:created>
  <dcterms:modified xsi:type="dcterms:W3CDTF">2021-05-14T06:33:47Z</dcterms:modified>
</cp:coreProperties>
</file>