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56" r:id="rId9"/>
    <p:sldId id="275" r:id="rId10"/>
    <p:sldId id="257" r:id="rId11"/>
    <p:sldId id="258" r:id="rId12"/>
    <p:sldId id="260" r:id="rId13"/>
    <p:sldId id="283" r:id="rId14"/>
    <p:sldId id="261" r:id="rId15"/>
    <p:sldId id="277" r:id="rId16"/>
    <p:sldId id="278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6DC11-1D13-4E8A-9F17-A905E3C2FB82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E1145-9ABD-4025-A3DA-CCCA91D79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476674"/>
          <a:ext cx="8064897" cy="5267318"/>
        </p:xfrm>
        <a:graphic>
          <a:graphicData uri="http://schemas.openxmlformats.org/drawingml/2006/table">
            <a:tbl>
              <a:tblPr/>
              <a:tblGrid>
                <a:gridCol w="893367"/>
                <a:gridCol w="885597"/>
                <a:gridCol w="888187"/>
                <a:gridCol w="893367"/>
                <a:gridCol w="893367"/>
                <a:gridCol w="888187"/>
                <a:gridCol w="888187"/>
                <a:gridCol w="888187"/>
                <a:gridCol w="586410"/>
                <a:gridCol w="360041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751855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FFFF00"/>
                </a:solidFill>
              </a:rPr>
              <a:t>ҚОРШАҒАН         ОРТАНЫ ҚОРҒАЙМЫЗ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819400"/>
            <a:ext cx="8226290" cy="2625824"/>
          </a:xfrm>
        </p:spPr>
        <p:txBody>
          <a:bodyPr>
            <a:noAutofit/>
          </a:bodyPr>
          <a:lstStyle/>
          <a:p>
            <a:r>
              <a:rPr lang="kk-KZ" sz="15000" dirty="0" smtClean="0">
                <a:solidFill>
                  <a:srgbClr val="FF0000"/>
                </a:solidFill>
              </a:rPr>
              <a:t>ЕТІСТІК</a:t>
            </a:r>
            <a:endParaRPr lang="ru-RU" sz="1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67744" y="2564904"/>
            <a:ext cx="316835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/>
              <a:t>БАҚБАҚ</a:t>
            </a:r>
            <a:endParaRPr lang="ru-RU" sz="36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3851920" y="1484784"/>
            <a:ext cx="720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3212976"/>
            <a:ext cx="1628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ЖУАН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860032" y="177281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1979712" y="1916832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580112" y="2780928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84168" y="227687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</a:rPr>
              <a:t>ЖАЛПАҚТАУ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907704" y="4149080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148064" y="4221088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635896" y="4221088"/>
            <a:ext cx="21602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52120" y="5085184"/>
            <a:ext cx="3096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</a:rPr>
              <a:t>ШЕТТЕРІНДЕ ОЙЫҚТАРЫ </a:t>
            </a:r>
          </a:p>
          <a:p>
            <a:r>
              <a:rPr lang="kk-KZ" sz="3200" b="1" i="1" dirty="0" smtClean="0">
                <a:solidFill>
                  <a:srgbClr val="FF0000"/>
                </a:solidFill>
              </a:rPr>
              <a:t>БАР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9712" y="5517232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          СӨЛ                     ШЫҒАРАДЫ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36" y="4941168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</a:rPr>
              <a:t>ТАУ ЕТЕГНДЕ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1403648" y="3789040"/>
            <a:ext cx="10081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1268760"/>
            <a:ext cx="2483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</a:rPr>
              <a:t>ӨЗЕН ЖАҒАЛАУЫ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508104" y="3717032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68144" y="1268760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СОПАҚША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31840" y="47667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ЖІҢІШКЕ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918760" y="3662075"/>
            <a:ext cx="2234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ОРМАНДА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jlZlI4kYG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052736"/>
            <a:ext cx="8280920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6600" dirty="0" smtClean="0"/>
              <a:t>Жатқа жаз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712968" cy="3672681"/>
          </a:xfrm>
        </p:spPr>
        <p:txBody>
          <a:bodyPr>
            <a:noAutofit/>
          </a:bodyPr>
          <a:lstStyle/>
          <a:p>
            <a:pPr algn="l"/>
            <a:r>
              <a:rPr lang="kk-KZ" sz="6000" dirty="0" smtClean="0"/>
              <a:t>Көктем мен жазда</a:t>
            </a:r>
          </a:p>
          <a:p>
            <a:pPr algn="l"/>
            <a:r>
              <a:rPr lang="kk-KZ" sz="6000" dirty="0" smtClean="0"/>
              <a:t>Басына сары қалпақ  киеді.</a:t>
            </a:r>
          </a:p>
          <a:p>
            <a:pPr algn="l"/>
            <a:r>
              <a:rPr lang="kk-KZ" sz="6000" dirty="0" smtClean="0"/>
              <a:t>Күзге қарай қалпағы</a:t>
            </a:r>
          </a:p>
          <a:p>
            <a:pPr algn="l"/>
            <a:r>
              <a:rPr lang="kk-KZ" sz="6000" dirty="0" smtClean="0"/>
              <a:t>Қалқып  ұшып кетеді.</a:t>
            </a:r>
            <a:endParaRPr lang="ru-RU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2195736" y="764704"/>
            <a:ext cx="1008112" cy="51845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lang="ru-RU" sz="4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5148064" y="332656"/>
            <a:ext cx="2952328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мағынасы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5148064" y="1124744"/>
            <a:ext cx="2880320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сұрақтары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5292080" y="5949280"/>
            <a:ext cx="2808312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туынды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5292080" y="5157192"/>
            <a:ext cx="2808312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Негізгі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5148064" y="1988840"/>
            <a:ext cx="3024336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    дара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5220072" y="3717032"/>
            <a:ext cx="2880320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болымды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5292080" y="2852936"/>
            <a:ext cx="2808312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haroni" pitchFamily="2" charset="-79"/>
              </a:rPr>
              <a:t>күрделі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haroni" pitchFamily="2" charset="-79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5292080" y="4509120"/>
            <a:ext cx="2880320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болымсыз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0" name="AutoShape 54"/>
          <p:cNvSpPr>
            <a:spLocks noChangeShapeType="1"/>
          </p:cNvSpPr>
          <p:nvPr/>
        </p:nvSpPr>
        <p:spPr bwMode="auto">
          <a:xfrm flipV="1">
            <a:off x="3851920" y="836712"/>
            <a:ext cx="1143000" cy="828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49" name="AutoShape 53"/>
          <p:cNvSpPr>
            <a:spLocks noChangeShapeType="1"/>
          </p:cNvSpPr>
          <p:nvPr/>
        </p:nvSpPr>
        <p:spPr bwMode="auto">
          <a:xfrm>
            <a:off x="3851920" y="4653136"/>
            <a:ext cx="1296144" cy="6480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48" name="AutoShape 52"/>
          <p:cNvSpPr>
            <a:spLocks noChangeShapeType="1"/>
          </p:cNvSpPr>
          <p:nvPr/>
        </p:nvSpPr>
        <p:spPr bwMode="auto">
          <a:xfrm flipV="1">
            <a:off x="3851920" y="1628800"/>
            <a:ext cx="1143000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47" name="AutoShape 51"/>
          <p:cNvSpPr>
            <a:spLocks noChangeShapeType="1"/>
          </p:cNvSpPr>
          <p:nvPr/>
        </p:nvSpPr>
        <p:spPr bwMode="auto">
          <a:xfrm flipV="1">
            <a:off x="3851920" y="2348880"/>
            <a:ext cx="114300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46" name="AutoShape 50"/>
          <p:cNvSpPr>
            <a:spLocks noChangeShapeType="1"/>
          </p:cNvSpPr>
          <p:nvPr/>
        </p:nvSpPr>
        <p:spPr bwMode="auto">
          <a:xfrm>
            <a:off x="3995936" y="3284984"/>
            <a:ext cx="1085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44" name="AutoShape 48"/>
          <p:cNvSpPr>
            <a:spLocks noChangeShapeType="1"/>
          </p:cNvSpPr>
          <p:nvPr/>
        </p:nvSpPr>
        <p:spPr bwMode="auto">
          <a:xfrm>
            <a:off x="3995936" y="3789040"/>
            <a:ext cx="1157858" cy="36080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43" name="AutoShape 47"/>
          <p:cNvSpPr>
            <a:spLocks noChangeShapeType="1"/>
          </p:cNvSpPr>
          <p:nvPr/>
        </p:nvSpPr>
        <p:spPr bwMode="auto">
          <a:xfrm>
            <a:off x="3995936" y="4149080"/>
            <a:ext cx="1152128" cy="6480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53"/>
          <p:cNvSpPr>
            <a:spLocks noChangeShapeType="1"/>
          </p:cNvSpPr>
          <p:nvPr/>
        </p:nvSpPr>
        <p:spPr bwMode="auto">
          <a:xfrm>
            <a:off x="3779912" y="5301208"/>
            <a:ext cx="1296144" cy="6480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391815"/>
          </a:xfrm>
        </p:spPr>
        <p:txBody>
          <a:bodyPr>
            <a:normAutofit fontScale="90000"/>
          </a:bodyPr>
          <a:lstStyle/>
          <a:p>
            <a:pPr algn="ctr"/>
            <a:r>
              <a:rPr lang="kk-KZ" sz="9600" dirty="0" smtClean="0"/>
              <a:t>рефлексия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819400"/>
            <a:ext cx="8442314" cy="3705944"/>
          </a:xfrm>
        </p:spPr>
        <p:txBody>
          <a:bodyPr/>
          <a:lstStyle/>
          <a:p>
            <a:pPr algn="l"/>
            <a:r>
              <a:rPr lang="kk-KZ" sz="6600" dirty="0" smtClean="0"/>
              <a:t>1.Білемін</a:t>
            </a:r>
          </a:p>
          <a:p>
            <a:pPr algn="l"/>
            <a:r>
              <a:rPr lang="kk-KZ" sz="6600" dirty="0" smtClean="0"/>
              <a:t>2.Білдім</a:t>
            </a:r>
          </a:p>
          <a:p>
            <a:pPr algn="l"/>
            <a:r>
              <a:rPr lang="kk-KZ" sz="6600" dirty="0" smtClean="0"/>
              <a:t>3.Білгім келеді</a:t>
            </a:r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607839"/>
          </a:xfrm>
        </p:spPr>
        <p:txBody>
          <a:bodyPr>
            <a:normAutofit/>
          </a:bodyPr>
          <a:lstStyle/>
          <a:p>
            <a:pPr algn="ctr"/>
            <a:r>
              <a:rPr lang="kk-KZ" sz="8000" dirty="0" smtClean="0"/>
              <a:t>Үй тапсырмасы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560234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kk-KZ" sz="8000" dirty="0" smtClean="0">
                <a:solidFill>
                  <a:srgbClr val="FF0000"/>
                </a:solidFill>
              </a:rPr>
              <a:t>63-жаттығу</a:t>
            </a:r>
          </a:p>
          <a:p>
            <a:pPr algn="ctr"/>
            <a:r>
              <a:rPr lang="kk-KZ" sz="8000" dirty="0" smtClean="0">
                <a:solidFill>
                  <a:srgbClr val="FF0000"/>
                </a:solidFill>
              </a:rPr>
              <a:t>65-бет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480038"/>
          </a:xfrm>
        </p:spPr>
        <p:txBody>
          <a:bodyPr>
            <a:normAutofit/>
          </a:bodyPr>
          <a:lstStyle/>
          <a:p>
            <a:pPr algn="ctr"/>
            <a:r>
              <a:rPr lang="kk-KZ" sz="8000" dirty="0" smtClean="0">
                <a:solidFill>
                  <a:srgbClr val="00B050"/>
                </a:solidFill>
              </a:rPr>
              <a:t>Сау </a:t>
            </a:r>
            <a:r>
              <a:rPr lang="kk-KZ" dirty="0" smtClean="0">
                <a:solidFill>
                  <a:srgbClr val="00B050"/>
                </a:solidFill>
              </a:rPr>
              <a:t> </a:t>
            </a:r>
            <a:r>
              <a:rPr lang="kk-KZ" sz="8800" dirty="0" smtClean="0">
                <a:solidFill>
                  <a:srgbClr val="00B050"/>
                </a:solidFill>
              </a:rPr>
              <a:t>болыңыздар</a:t>
            </a:r>
            <a:r>
              <a:rPr lang="kk-KZ" sz="8000" dirty="0" smtClean="0">
                <a:solidFill>
                  <a:srgbClr val="00B050"/>
                </a:solidFill>
              </a:rPr>
              <a:t>!</a:t>
            </a:r>
            <a:br>
              <a:rPr lang="kk-KZ" sz="8000" dirty="0" smtClean="0">
                <a:solidFill>
                  <a:srgbClr val="00B050"/>
                </a:solidFill>
              </a:rPr>
            </a:br>
            <a:r>
              <a:rPr lang="kk-KZ" sz="8000" dirty="0" smtClean="0">
                <a:solidFill>
                  <a:srgbClr val="00B050"/>
                </a:solidFill>
              </a:rPr>
              <a:t>Сіздер керемет балаларсыздар!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620688"/>
          <a:ext cx="7992888" cy="5267318"/>
        </p:xfrm>
        <a:graphic>
          <a:graphicData uri="http://schemas.openxmlformats.org/drawingml/2006/table">
            <a:tbl>
              <a:tblPr/>
              <a:tblGrid>
                <a:gridCol w="885390"/>
                <a:gridCol w="877690"/>
                <a:gridCol w="757200"/>
                <a:gridCol w="648072"/>
                <a:gridCol w="1008112"/>
                <a:gridCol w="237653"/>
                <a:gridCol w="626443"/>
                <a:gridCol w="253814"/>
                <a:gridCol w="682290"/>
                <a:gridCol w="720080"/>
                <a:gridCol w="648072"/>
                <a:gridCol w="648072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20688"/>
          <a:ext cx="7848870" cy="5267318"/>
        </p:xfrm>
        <a:graphic>
          <a:graphicData uri="http://schemas.openxmlformats.org/drawingml/2006/table">
            <a:tbl>
              <a:tblPr/>
              <a:tblGrid>
                <a:gridCol w="869437"/>
                <a:gridCol w="861876"/>
                <a:gridCol w="864396"/>
                <a:gridCol w="869437"/>
                <a:gridCol w="869437"/>
                <a:gridCol w="864396"/>
                <a:gridCol w="864396"/>
                <a:gridCol w="864396"/>
                <a:gridCol w="598526"/>
                <a:gridCol w="322573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764704"/>
          <a:ext cx="7488832" cy="5267318"/>
        </p:xfrm>
        <a:graphic>
          <a:graphicData uri="http://schemas.openxmlformats.org/drawingml/2006/table">
            <a:tbl>
              <a:tblPr/>
              <a:tblGrid>
                <a:gridCol w="829555"/>
                <a:gridCol w="822340"/>
                <a:gridCol w="824745"/>
                <a:gridCol w="829555"/>
                <a:gridCol w="829555"/>
                <a:gridCol w="824745"/>
                <a:gridCol w="824745"/>
                <a:gridCol w="824745"/>
                <a:gridCol w="571071"/>
                <a:gridCol w="307776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20688"/>
          <a:ext cx="7488832" cy="5267318"/>
        </p:xfrm>
        <a:graphic>
          <a:graphicData uri="http://schemas.openxmlformats.org/drawingml/2006/table">
            <a:tbl>
              <a:tblPr/>
              <a:tblGrid>
                <a:gridCol w="829555"/>
                <a:gridCol w="822340"/>
                <a:gridCol w="824745"/>
                <a:gridCol w="829555"/>
                <a:gridCol w="829555"/>
                <a:gridCol w="824745"/>
                <a:gridCol w="824745"/>
                <a:gridCol w="824745"/>
                <a:gridCol w="571071"/>
                <a:gridCol w="307776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764704"/>
          <a:ext cx="7488832" cy="5267318"/>
        </p:xfrm>
        <a:graphic>
          <a:graphicData uri="http://schemas.openxmlformats.org/drawingml/2006/table">
            <a:tbl>
              <a:tblPr/>
              <a:tblGrid>
                <a:gridCol w="829555"/>
                <a:gridCol w="822340"/>
                <a:gridCol w="824745"/>
                <a:gridCol w="829555"/>
                <a:gridCol w="829555"/>
                <a:gridCol w="824745"/>
                <a:gridCol w="824745"/>
                <a:gridCol w="824745"/>
                <a:gridCol w="571071"/>
                <a:gridCol w="307776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692696"/>
          <a:ext cx="7488832" cy="5267318"/>
        </p:xfrm>
        <a:graphic>
          <a:graphicData uri="http://schemas.openxmlformats.org/drawingml/2006/table">
            <a:tbl>
              <a:tblPr/>
              <a:tblGrid>
                <a:gridCol w="829555"/>
                <a:gridCol w="822340"/>
                <a:gridCol w="824745"/>
                <a:gridCol w="829555"/>
                <a:gridCol w="829555"/>
                <a:gridCol w="824745"/>
                <a:gridCol w="824745"/>
                <a:gridCol w="824745"/>
                <a:gridCol w="571071"/>
                <a:gridCol w="307776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ү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 descr="https://go4.imgsmail.ru/imgpreview?key=1cdfb65d61ac3ee5&amp;mb=imgdb_preview_142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00" name="AutoShape 4" descr="https://go4.imgsmail.ru/imgpreview?key=1cdfb65d61ac3ee5&amp;mb=imgdb_preview_142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02" name="AutoShape 6" descr="https://go4.imgsmail.ru/imgpreview?key=1cdfb65d61ac3ee5&amp;mb=imgdb_preview_142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04" name="AutoShape 8" descr="Картинки по запросу &quot;одуванчики корн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06" name="AutoShape 10" descr="Картинки по запросу &quot;одуванчики корн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08" name="AutoShape 12" descr="одуванчики во с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620688"/>
          <a:ext cx="7488832" cy="5267318"/>
        </p:xfrm>
        <a:graphic>
          <a:graphicData uri="http://schemas.openxmlformats.org/drawingml/2006/table">
            <a:tbl>
              <a:tblPr/>
              <a:tblGrid>
                <a:gridCol w="829555"/>
                <a:gridCol w="822340"/>
                <a:gridCol w="824745"/>
                <a:gridCol w="829555"/>
                <a:gridCol w="829555"/>
                <a:gridCol w="824745"/>
                <a:gridCol w="824745"/>
                <a:gridCol w="824745"/>
                <a:gridCol w="571071"/>
                <a:gridCol w="307776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ү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548680"/>
          <a:ext cx="7488832" cy="5267318"/>
        </p:xfrm>
        <a:graphic>
          <a:graphicData uri="http://schemas.openxmlformats.org/drawingml/2006/table">
            <a:tbl>
              <a:tblPr/>
              <a:tblGrid>
                <a:gridCol w="829555"/>
                <a:gridCol w="822340"/>
                <a:gridCol w="824745"/>
                <a:gridCol w="829555"/>
                <a:gridCol w="829555"/>
                <a:gridCol w="824745"/>
                <a:gridCol w="824745"/>
                <a:gridCol w="824745"/>
                <a:gridCol w="571071"/>
                <a:gridCol w="307776"/>
              </a:tblGrid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ү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>
                          <a:latin typeface="Times New Roman"/>
                          <a:ea typeface="Times New Roman"/>
                          <a:cs typeface="Times New Roman"/>
                        </a:rPr>
                        <a:t>ү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310</TotalTime>
  <Words>206</Words>
  <Application>Microsoft Office PowerPoint</Application>
  <PresentationFormat>Экран (4:3)</PresentationFormat>
  <Paragraphs>216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ҚОРШАҒАН         ОРТАНЫ ҚОРҒАЙМЫЗ</vt:lpstr>
      <vt:lpstr>Слайд 11</vt:lpstr>
      <vt:lpstr>Слайд 12</vt:lpstr>
      <vt:lpstr>Жатқа жаз</vt:lpstr>
      <vt:lpstr>Слайд 14</vt:lpstr>
      <vt:lpstr>рефлексия</vt:lpstr>
      <vt:lpstr>Үй тапсырмасы</vt:lpstr>
      <vt:lpstr>Сау  болыңыздар! Сіздер керемет балаларсыздар!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АРАЛпринт</cp:lastModifiedBy>
  <cp:revision>35</cp:revision>
  <dcterms:modified xsi:type="dcterms:W3CDTF">2013-09-01T18:59:04Z</dcterms:modified>
</cp:coreProperties>
</file>