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7" r:id="rId2"/>
    <p:sldId id="262" r:id="rId3"/>
    <p:sldId id="263" r:id="rId4"/>
    <p:sldId id="283" r:id="rId5"/>
    <p:sldId id="284" r:id="rId6"/>
    <p:sldId id="299" r:id="rId7"/>
    <p:sldId id="300" r:id="rId8"/>
    <p:sldId id="301" r:id="rId9"/>
    <p:sldId id="302" r:id="rId10"/>
    <p:sldId id="303" r:id="rId11"/>
    <p:sldId id="296" r:id="rId12"/>
    <p:sldId id="297" r:id="rId13"/>
    <p:sldId id="298" r:id="rId14"/>
    <p:sldId id="275" r:id="rId15"/>
    <p:sldId id="276" r:id="rId16"/>
    <p:sldId id="281" r:id="rId17"/>
    <p:sldId id="280" r:id="rId18"/>
    <p:sldId id="279" r:id="rId19"/>
    <p:sldId id="287" r:id="rId20"/>
    <p:sldId id="288" r:id="rId21"/>
    <p:sldId id="289" r:id="rId22"/>
    <p:sldId id="294" r:id="rId23"/>
    <p:sldId id="293" r:id="rId24"/>
    <p:sldId id="292" r:id="rId25"/>
    <p:sldId id="307" r:id="rId26"/>
    <p:sldId id="306" r:id="rId27"/>
    <p:sldId id="312" r:id="rId28"/>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495" autoAdjust="0"/>
  </p:normalViewPr>
  <p:slideViewPr>
    <p:cSldViewPr>
      <p:cViewPr varScale="1">
        <p:scale>
          <a:sx n="86" d="100"/>
          <a:sy n="86" d="100"/>
        </p:scale>
        <p:origin x="128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0AEB758D-2D15-4972-9A74-A69073DCD628}" type="datetimeFigureOut">
              <a:rPr lang="ru-RU" smtClean="0"/>
              <a:pPr/>
              <a:t>28.04.2021</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400"/>
            <a:ext cx="5486400" cy="447675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B57E9BB9-0A2F-41ED-B909-0615CF402AEB}" type="slidenum">
              <a:rPr lang="ru-RU" smtClean="0"/>
              <a:pPr/>
              <a:t>‹#›</a:t>
            </a:fld>
            <a:endParaRPr lang="ru-RU"/>
          </a:p>
        </p:txBody>
      </p:sp>
    </p:spTree>
    <p:extLst>
      <p:ext uri="{BB962C8B-B14F-4D97-AF65-F5344CB8AC3E}">
        <p14:creationId xmlns:p14="http://schemas.microsoft.com/office/powerpoint/2010/main" val="39730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D5273C7-8195-42ED-AB01-5247A1E72C20}" type="datetimeFigureOut">
              <a:rPr lang="ru-RU" smtClean="0"/>
              <a:pPr/>
              <a:t>28.04.2021</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DD193C0-FDD8-43C2-9F84-3666B374FF92}"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44812"/>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D193C0-FDD8-43C2-9F84-3666B374FF92}" type="slidenum">
              <a:rPr lang="ru-RU" smtClean="0"/>
              <a:pPr/>
              <a:t>‹#›</a:t>
            </a:fld>
            <a:endParaRPr lang="ru-RU"/>
          </a:p>
        </p:txBody>
      </p:sp>
    </p:spTree>
    <p:extLst>
      <p:ext uri="{BB962C8B-B14F-4D97-AF65-F5344CB8AC3E}">
        <p14:creationId xmlns:p14="http://schemas.microsoft.com/office/powerpoint/2010/main" val="40845550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D193C0-FDD8-43C2-9F84-3666B374FF92}"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397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D193C0-FDD8-43C2-9F84-3666B374FF92}"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415481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D193C0-FDD8-43C2-9F84-3666B374FF92}" type="slidenum">
              <a:rPr lang="ru-RU" smtClean="0"/>
              <a:pPr/>
              <a:t>‹#›</a:t>
            </a:fld>
            <a:endParaRPr lang="ru-RU"/>
          </a:p>
        </p:txBody>
      </p:sp>
    </p:spTree>
    <p:extLst>
      <p:ext uri="{BB962C8B-B14F-4D97-AF65-F5344CB8AC3E}">
        <p14:creationId xmlns:p14="http://schemas.microsoft.com/office/powerpoint/2010/main" val="220117612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D193C0-FDD8-43C2-9F84-3666B374FF92}"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06637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D193C0-FDD8-43C2-9F84-3666B374FF92}"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483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D193C0-FDD8-43C2-9F84-3666B374FF92}"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593094"/>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D193C0-FDD8-43C2-9F84-3666B374FF92}"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95031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D193C0-FDD8-43C2-9F84-3666B374FF92}" type="slidenum">
              <a:rPr lang="ru-RU" smtClean="0"/>
              <a:pPr/>
              <a:t>‹#›</a:t>
            </a:fld>
            <a:endParaRPr lang="ru-RU"/>
          </a:p>
        </p:txBody>
      </p:sp>
    </p:spTree>
    <p:extLst>
      <p:ext uri="{BB962C8B-B14F-4D97-AF65-F5344CB8AC3E}">
        <p14:creationId xmlns:p14="http://schemas.microsoft.com/office/powerpoint/2010/main" val="1922254760"/>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D193C0-FDD8-43C2-9F84-3666B374FF92}"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033546"/>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D193C0-FDD8-43C2-9F84-3666B374FF92}" type="slidenum">
              <a:rPr lang="ru-RU" smtClean="0"/>
              <a:pPr/>
              <a:t>‹#›</a:t>
            </a:fld>
            <a:endParaRPr lang="ru-RU"/>
          </a:p>
        </p:txBody>
      </p:sp>
    </p:spTree>
    <p:extLst>
      <p:ext uri="{BB962C8B-B14F-4D97-AF65-F5344CB8AC3E}">
        <p14:creationId xmlns:p14="http://schemas.microsoft.com/office/powerpoint/2010/main" val="4095015578"/>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D193C0-FDD8-43C2-9F84-3666B374FF92}"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2531"/>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D193C0-FDD8-43C2-9F84-3666B374FF92}"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14822"/>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D193C0-FDD8-43C2-9F84-3666B374FF92}" type="slidenum">
              <a:rPr lang="ru-RU" smtClean="0"/>
              <a:pPr/>
              <a:t>‹#›</a:t>
            </a:fld>
            <a:endParaRPr lang="ru-RU"/>
          </a:p>
        </p:txBody>
      </p:sp>
    </p:spTree>
    <p:extLst>
      <p:ext uri="{BB962C8B-B14F-4D97-AF65-F5344CB8AC3E}">
        <p14:creationId xmlns:p14="http://schemas.microsoft.com/office/powerpoint/2010/main" val="1265827279"/>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D193C0-FDD8-43C2-9F84-3666B374FF92}"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851419"/>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5273C7-8195-42ED-AB01-5247A1E72C20}" type="datetimeFigureOut">
              <a:rPr lang="ru-RU" smtClean="0"/>
              <a:pPr/>
              <a:t>28.04.2021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D193C0-FDD8-43C2-9F84-3666B374FF92}" type="slidenum">
              <a:rPr lang="ru-RU" smtClean="0"/>
              <a:pPr/>
              <a:t>‹#›</a:t>
            </a:fld>
            <a:endParaRPr lang="ru-RU"/>
          </a:p>
        </p:txBody>
      </p:sp>
    </p:spTree>
    <p:extLst>
      <p:ext uri="{BB962C8B-B14F-4D97-AF65-F5344CB8AC3E}">
        <p14:creationId xmlns:p14="http://schemas.microsoft.com/office/powerpoint/2010/main" val="133782761"/>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5273C7-8195-42ED-AB01-5247A1E72C20}" type="datetimeFigureOut">
              <a:rPr lang="ru-RU" smtClean="0"/>
              <a:pPr/>
              <a:t>28.04.2021</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D193C0-FDD8-43C2-9F84-3666B374FF92}" type="slidenum">
              <a:rPr lang="ru-RU" smtClean="0"/>
              <a:pPr/>
              <a:t>‹#›</a:t>
            </a:fld>
            <a:endParaRPr lang="ru-RU"/>
          </a:p>
        </p:txBody>
      </p:sp>
    </p:spTree>
    <p:extLst>
      <p:ext uri="{BB962C8B-B14F-4D97-AF65-F5344CB8AC3E}">
        <p14:creationId xmlns:p14="http://schemas.microsoft.com/office/powerpoint/2010/main" val="3038392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ransition spd="slow">
    <p:push dir="u"/>
  </p:transition>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251520" y="548680"/>
            <a:ext cx="8568952" cy="5262979"/>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kk-KZ" sz="2000" b="1" i="1" dirty="0" smtClean="0">
                <a:ln w="1143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Қазақстан Республикасы </a:t>
            </a:r>
          </a:p>
          <a:p>
            <a:pPr algn="ctr">
              <a:defRPr/>
            </a:pPr>
            <a:r>
              <a:rPr lang="kk-KZ" sz="2000" b="1" i="1" dirty="0" smtClean="0">
                <a:ln w="1143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Жамбыл облысы</a:t>
            </a:r>
          </a:p>
          <a:p>
            <a:pPr algn="ctr">
              <a:defRPr/>
            </a:pPr>
            <a:r>
              <a:rPr lang="kk-KZ" sz="2000" b="1" i="1" dirty="0" smtClean="0">
                <a:ln w="1143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Қордай ауданы</a:t>
            </a:r>
          </a:p>
          <a:p>
            <a:pPr algn="ctr">
              <a:defRPr/>
            </a:pPr>
            <a:r>
              <a:rPr lang="kk-KZ" sz="2000" b="1" i="1" dirty="0" smtClean="0">
                <a:ln w="1143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№26 Жамбыл Жабаев атындағы орта мектебі</a:t>
            </a:r>
            <a:endParaRPr lang="kk-KZ" sz="2400" b="1" i="1" dirty="0" smtClean="0">
              <a:ln w="1143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kk-KZ" sz="4400" b="1" i="1" dirty="0" smtClean="0">
              <a:ln w="1143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kk-KZ" sz="4400" b="1" i="1" dirty="0" smtClean="0">
                <a:ln w="1143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«Жас маманның</a:t>
            </a:r>
          </a:p>
          <a:p>
            <a:pPr algn="ctr">
              <a:defRPr/>
            </a:pPr>
            <a:r>
              <a:rPr lang="kk-KZ" sz="4400" b="1" i="1" dirty="0" smtClean="0">
                <a:ln w="1143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әдістемелік жинақтамасы»</a:t>
            </a:r>
          </a:p>
          <a:p>
            <a:pPr algn="ctr">
              <a:defRPr/>
            </a:pPr>
            <a:endParaRPr lang="kk-KZ" sz="4400" b="1" i="1" dirty="0" smtClean="0">
              <a:ln w="1143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kk-KZ" sz="2000" b="1" i="1" dirty="0" smtClean="0">
                <a:ln w="1143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Жас маман: ағылшын тілі пәні мұғалімі Тургалиев Темірхан</a:t>
            </a:r>
            <a:endParaRPr lang="kk-KZ" sz="4400" b="1" i="1" dirty="0" smtClean="0">
              <a:ln w="1143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kk-KZ" sz="2000" b="1" i="1" dirty="0" smtClean="0">
                <a:ln w="1143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Тәлімгер: ағылшын тілі пәні мұғалімі Ерназаров Нурлыбек</a:t>
            </a:r>
          </a:p>
          <a:p>
            <a:pPr algn="ctr">
              <a:defRPr/>
            </a:pPr>
            <a:endParaRPr lang="kk-KZ" sz="2000" b="1" i="1" dirty="0" smtClean="0">
              <a:ln w="1143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kk-KZ" sz="2000" b="1" i="1" dirty="0" smtClean="0">
                <a:ln w="1143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2020 -2021 оқу жылы</a:t>
            </a:r>
            <a:endParaRPr lang="ru-RU" sz="2000" b="1" i="1" dirty="0">
              <a:ln w="1143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Autofit/>
          </a:bodyPr>
          <a:lstStyle/>
          <a:p>
            <a:pPr algn="l"/>
            <a:r>
              <a:rPr lang="kk-KZ" sz="2400" dirty="0">
                <a:latin typeface="Times New Roman" pitchFamily="18" charset="0"/>
                <a:cs typeface="Times New Roman" pitchFamily="18" charset="0"/>
              </a:rPr>
              <a:t/>
            </a:r>
            <a:br>
              <a:rPr lang="kk-KZ" sz="2400" dirty="0">
                <a:latin typeface="Times New Roman" pitchFamily="18" charset="0"/>
                <a:cs typeface="Times New Roman" pitchFamily="18" charset="0"/>
              </a:rPr>
            </a:br>
            <a:r>
              <a:rPr lang="kk-KZ" sz="1800" dirty="0" smtClean="0">
                <a:solidFill>
                  <a:schemeClr val="tx1"/>
                </a:solidFill>
                <a:latin typeface="Times New Roman" pitchFamily="18" charset="0"/>
                <a:cs typeface="Times New Roman" pitchFamily="18" charset="0"/>
              </a:rPr>
              <a:t>                                  </a:t>
            </a:r>
            <a:br>
              <a:rPr lang="kk-KZ" sz="1800" dirty="0" smtClean="0">
                <a:solidFill>
                  <a:schemeClr val="tx1"/>
                </a:solidFill>
                <a:latin typeface="Times New Roman" pitchFamily="18" charset="0"/>
                <a:cs typeface="Times New Roman" pitchFamily="18" charset="0"/>
              </a:rPr>
            </a:br>
            <a:r>
              <a:rPr lang="kk-KZ" sz="1800" dirty="0" smtClean="0">
                <a:solidFill>
                  <a:srgbClr val="7030A0"/>
                </a:solidFill>
                <a:latin typeface="Times New Roman" pitchFamily="18" charset="0"/>
                <a:cs typeface="Times New Roman" pitchFamily="18" charset="0"/>
              </a:rPr>
              <a:t>                                    </a:t>
            </a:r>
            <a:br>
              <a:rPr lang="kk-KZ" sz="1800" dirty="0" smtClean="0">
                <a:solidFill>
                  <a:srgbClr val="7030A0"/>
                </a:solidFill>
                <a:latin typeface="Times New Roman" pitchFamily="18" charset="0"/>
                <a:cs typeface="Times New Roman" pitchFamily="18" charset="0"/>
              </a:rPr>
            </a:br>
            <a:r>
              <a:rPr lang="kk-KZ" sz="1800" dirty="0" smtClean="0">
                <a:solidFill>
                  <a:srgbClr val="7030A0"/>
                </a:solidFill>
                <a:latin typeface="Times New Roman" pitchFamily="18" charset="0"/>
                <a:cs typeface="Times New Roman" pitchFamily="18" charset="0"/>
              </a:rPr>
              <a:t/>
            </a:r>
            <a:br>
              <a:rPr lang="kk-KZ" sz="1800" dirty="0" smtClean="0">
                <a:solidFill>
                  <a:srgbClr val="7030A0"/>
                </a:solidFill>
                <a:latin typeface="Times New Roman" pitchFamily="18" charset="0"/>
                <a:cs typeface="Times New Roman" pitchFamily="18" charset="0"/>
              </a:rPr>
            </a:br>
            <a:r>
              <a:rPr lang="kk-KZ" sz="1800" dirty="0" smtClean="0">
                <a:solidFill>
                  <a:srgbClr val="7030A0"/>
                </a:solidFill>
                <a:latin typeface="Times New Roman" pitchFamily="18" charset="0"/>
                <a:cs typeface="Times New Roman" pitchFamily="18" charset="0"/>
              </a:rPr>
              <a:t>  </a:t>
            </a:r>
            <a:r>
              <a:rPr lang="en-US" sz="2400" b="1" dirty="0" smtClean="0">
                <a:solidFill>
                  <a:srgbClr val="7030A0"/>
                </a:solidFill>
                <a:latin typeface="Times New Roman" pitchFamily="18" charset="0"/>
                <a:cs typeface="Times New Roman" pitchFamily="18" charset="0"/>
              </a:rPr>
              <a:t>V</a:t>
            </a:r>
            <a:r>
              <a:rPr lang="en-US"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Қызметті</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ұйымдастыру</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формалары</a:t>
            </a:r>
            <a:r>
              <a:rPr lang="ru-RU" sz="2400" b="1" dirty="0" smtClean="0">
                <a:solidFill>
                  <a:srgbClr val="7030A0"/>
                </a:solidFill>
                <a:latin typeface="Times New Roman" pitchFamily="18" charset="0"/>
                <a:cs typeface="Times New Roman" pitchFamily="18" charset="0"/>
              </a:rPr>
              <a:t>.</a:t>
            </a:r>
            <a:r>
              <a:rPr lang="ru-RU" sz="1800" b="1" dirty="0" smtClean="0">
                <a:solidFill>
                  <a:srgbClr val="7030A0"/>
                </a:solidFill>
                <a:latin typeface="Times New Roman" pitchFamily="18" charset="0"/>
                <a:cs typeface="Times New Roman" pitchFamily="18" charset="0"/>
              </a:rPr>
              <a:t/>
            </a:r>
            <a:br>
              <a:rPr lang="ru-RU" sz="1800" b="1" dirty="0" smtClean="0">
                <a:solidFill>
                  <a:srgbClr val="7030A0"/>
                </a:solidFill>
                <a:latin typeface="Times New Roman" pitchFamily="18" charset="0"/>
                <a:cs typeface="Times New Roman" pitchFamily="18" charset="0"/>
              </a:rPr>
            </a:br>
            <a:r>
              <a:rPr lang="ru-RU" sz="1800" dirty="0">
                <a:solidFill>
                  <a:srgbClr val="7030A0"/>
                </a:solidFill>
                <a:latin typeface="Times New Roman" pitchFamily="18" charset="0"/>
                <a:cs typeface="Times New Roman" pitchFamily="18" charset="0"/>
              </a:rPr>
              <a:t/>
            </a:r>
            <a:br>
              <a:rPr lang="ru-RU" sz="1800" dirty="0">
                <a:solidFill>
                  <a:srgbClr val="7030A0"/>
                </a:solidFill>
                <a:latin typeface="Times New Roman" pitchFamily="18" charset="0"/>
                <a:cs typeface="Times New Roman" pitchFamily="18" charset="0"/>
              </a:rPr>
            </a:br>
            <a:r>
              <a:rPr lang="ru-RU" sz="1800" dirty="0" err="1">
                <a:solidFill>
                  <a:srgbClr val="7030A0"/>
                </a:solidFill>
                <a:latin typeface="Times New Roman" pitchFamily="18" charset="0"/>
                <a:cs typeface="Times New Roman" pitchFamily="18" charset="0"/>
              </a:rPr>
              <a:t>Жас</a:t>
            </a:r>
            <a:r>
              <a:rPr lang="ru-RU" sz="1800" dirty="0">
                <a:solidFill>
                  <a:srgbClr val="7030A0"/>
                </a:solidFill>
                <a:latin typeface="Times New Roman" pitchFamily="18" charset="0"/>
                <a:cs typeface="Times New Roman" pitchFamily="18" charset="0"/>
              </a:rPr>
              <a:t> педагог </a:t>
            </a:r>
            <a:r>
              <a:rPr lang="ru-RU" sz="1800" dirty="0" err="1">
                <a:solidFill>
                  <a:srgbClr val="7030A0"/>
                </a:solidFill>
                <a:latin typeface="Times New Roman" pitchFamily="18" charset="0"/>
                <a:cs typeface="Times New Roman" pitchFamily="18" charset="0"/>
              </a:rPr>
              <a:t>мамандармен</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жұмыстарды</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ұйымдастыруды</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мектеп</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келесі</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формада</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жүргізеді</a:t>
            </a:r>
            <a:r>
              <a:rPr lang="ru-RU" sz="1800" dirty="0">
                <a:solidFill>
                  <a:srgbClr val="7030A0"/>
                </a:solidFill>
                <a:latin typeface="Times New Roman" pitchFamily="18" charset="0"/>
                <a:cs typeface="Times New Roman" pitchFamily="18" charset="0"/>
              </a:rPr>
              <a:t>:</a:t>
            </a:r>
            <a:br>
              <a:rPr lang="ru-RU" sz="1800" dirty="0">
                <a:solidFill>
                  <a:srgbClr val="7030A0"/>
                </a:solidFill>
                <a:latin typeface="Times New Roman" pitchFamily="18" charset="0"/>
                <a:cs typeface="Times New Roman" pitchFamily="18" charset="0"/>
              </a:rPr>
            </a:br>
            <a:r>
              <a:rPr lang="ru-RU" sz="1800" dirty="0" err="1">
                <a:solidFill>
                  <a:srgbClr val="7030A0"/>
                </a:solidFill>
                <a:latin typeface="Times New Roman" pitchFamily="18" charset="0"/>
                <a:cs typeface="Times New Roman" pitchFamily="18" charset="0"/>
              </a:rPr>
              <a:t>Семинарлар</a:t>
            </a:r>
            <a:r>
              <a:rPr lang="ru-RU" sz="1800" dirty="0">
                <a:solidFill>
                  <a:srgbClr val="7030A0"/>
                </a:solidFill>
                <a:latin typeface="Times New Roman" pitchFamily="18" charset="0"/>
                <a:cs typeface="Times New Roman" pitchFamily="18" charset="0"/>
              </a:rPr>
              <a:t>;</a:t>
            </a:r>
            <a:br>
              <a:rPr lang="ru-RU" sz="1800" dirty="0">
                <a:solidFill>
                  <a:srgbClr val="7030A0"/>
                </a:solidFill>
                <a:latin typeface="Times New Roman" pitchFamily="18" charset="0"/>
                <a:cs typeface="Times New Roman" pitchFamily="18" charset="0"/>
              </a:rPr>
            </a:br>
            <a:r>
              <a:rPr lang="ru-RU" sz="1800" dirty="0" err="1">
                <a:solidFill>
                  <a:srgbClr val="7030A0"/>
                </a:solidFill>
                <a:latin typeface="Times New Roman" pitchFamily="18" charset="0"/>
                <a:cs typeface="Times New Roman" pitchFamily="18" charset="0"/>
              </a:rPr>
              <a:t>Практикалық</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жаттығулар</a:t>
            </a:r>
            <a:r>
              <a:rPr lang="ru-RU" sz="1800" dirty="0">
                <a:solidFill>
                  <a:srgbClr val="7030A0"/>
                </a:solidFill>
                <a:latin typeface="Times New Roman" pitchFamily="18" charset="0"/>
                <a:cs typeface="Times New Roman" pitchFamily="18" charset="0"/>
              </a:rPr>
              <a:t>;</a:t>
            </a:r>
            <a:br>
              <a:rPr lang="ru-RU" sz="1800" dirty="0">
                <a:solidFill>
                  <a:srgbClr val="7030A0"/>
                </a:solidFill>
                <a:latin typeface="Times New Roman" pitchFamily="18" charset="0"/>
                <a:cs typeface="Times New Roman" pitchFamily="18" charset="0"/>
              </a:rPr>
            </a:br>
            <a:r>
              <a:rPr lang="ru-RU" sz="1800" dirty="0" err="1">
                <a:solidFill>
                  <a:srgbClr val="7030A0"/>
                </a:solidFill>
                <a:latin typeface="Times New Roman" pitchFamily="18" charset="0"/>
                <a:cs typeface="Times New Roman" pitchFamily="18" charset="0"/>
              </a:rPr>
              <a:t>Тәжірибелі</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ұстаздармен</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кездесулер</a:t>
            </a:r>
            <a:r>
              <a:rPr lang="ru-RU" sz="1800" dirty="0">
                <a:solidFill>
                  <a:srgbClr val="7030A0"/>
                </a:solidFill>
                <a:latin typeface="Times New Roman" pitchFamily="18" charset="0"/>
                <a:cs typeface="Times New Roman" pitchFamily="18" charset="0"/>
              </a:rPr>
              <a:t>;</a:t>
            </a:r>
            <a:br>
              <a:rPr lang="ru-RU" sz="1800" dirty="0">
                <a:solidFill>
                  <a:srgbClr val="7030A0"/>
                </a:solidFill>
                <a:latin typeface="Times New Roman" pitchFamily="18" charset="0"/>
                <a:cs typeface="Times New Roman" pitchFamily="18" charset="0"/>
              </a:rPr>
            </a:br>
            <a:r>
              <a:rPr lang="ru-RU" sz="1800" dirty="0">
                <a:solidFill>
                  <a:srgbClr val="7030A0"/>
                </a:solidFill>
                <a:latin typeface="Times New Roman" pitchFamily="18" charset="0"/>
                <a:cs typeface="Times New Roman" pitchFamily="18" charset="0"/>
              </a:rPr>
              <a:t>Жеке </a:t>
            </a:r>
            <a:r>
              <a:rPr lang="ru-RU" sz="1800" dirty="0" err="1">
                <a:solidFill>
                  <a:srgbClr val="7030A0"/>
                </a:solidFill>
                <a:latin typeface="Times New Roman" pitchFamily="18" charset="0"/>
                <a:cs typeface="Times New Roman" pitchFamily="18" charset="0"/>
              </a:rPr>
              <a:t>және</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топтық</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кеңестер</a:t>
            </a:r>
            <a:r>
              <a:rPr lang="ru-RU" sz="1800" dirty="0">
                <a:solidFill>
                  <a:srgbClr val="7030A0"/>
                </a:solidFill>
                <a:latin typeface="Times New Roman" pitchFamily="18" charset="0"/>
                <a:cs typeface="Times New Roman" pitchFamily="18" charset="0"/>
              </a:rPr>
              <a:t>;</a:t>
            </a:r>
            <a:br>
              <a:rPr lang="ru-RU" sz="1800" dirty="0">
                <a:solidFill>
                  <a:srgbClr val="7030A0"/>
                </a:solidFill>
                <a:latin typeface="Times New Roman" pitchFamily="18" charset="0"/>
                <a:cs typeface="Times New Roman" pitchFamily="18" charset="0"/>
              </a:rPr>
            </a:br>
            <a:r>
              <a:rPr lang="ru-RU" sz="1800" dirty="0" err="1">
                <a:solidFill>
                  <a:srgbClr val="7030A0"/>
                </a:solidFill>
                <a:latin typeface="Times New Roman" pitchFamily="18" charset="0"/>
                <a:cs typeface="Times New Roman" pitchFamily="18" charset="0"/>
              </a:rPr>
              <a:t>Сұхбаттар</a:t>
            </a:r>
            <a:r>
              <a:rPr lang="ru-RU" sz="1800" dirty="0">
                <a:solidFill>
                  <a:srgbClr val="7030A0"/>
                </a:solidFill>
                <a:latin typeface="Times New Roman" pitchFamily="18" charset="0"/>
                <a:cs typeface="Times New Roman" pitchFamily="18" charset="0"/>
              </a:rPr>
              <a:t>;</a:t>
            </a:r>
            <a:br>
              <a:rPr lang="ru-RU" sz="1800" dirty="0">
                <a:solidFill>
                  <a:srgbClr val="7030A0"/>
                </a:solidFill>
                <a:latin typeface="Times New Roman" pitchFamily="18" charset="0"/>
                <a:cs typeface="Times New Roman" pitchFamily="18" charset="0"/>
              </a:rPr>
            </a:br>
            <a:r>
              <a:rPr lang="ru-RU" sz="1800" dirty="0" err="1">
                <a:solidFill>
                  <a:srgbClr val="7030A0"/>
                </a:solidFill>
                <a:latin typeface="Times New Roman" pitchFamily="18" charset="0"/>
                <a:cs typeface="Times New Roman" pitchFamily="18" charset="0"/>
              </a:rPr>
              <a:t>Шығармашылық</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кештер</a:t>
            </a:r>
            <a:r>
              <a:rPr lang="ru-RU" sz="1800" dirty="0">
                <a:solidFill>
                  <a:srgbClr val="7030A0"/>
                </a:solidFill>
                <a:latin typeface="Times New Roman" pitchFamily="18" charset="0"/>
                <a:cs typeface="Times New Roman" pitchFamily="18" charset="0"/>
              </a:rPr>
              <a:t>;</a:t>
            </a:r>
            <a:br>
              <a:rPr lang="ru-RU" sz="1800" dirty="0">
                <a:solidFill>
                  <a:srgbClr val="7030A0"/>
                </a:solidFill>
                <a:latin typeface="Times New Roman" pitchFamily="18" charset="0"/>
                <a:cs typeface="Times New Roman" pitchFamily="18" charset="0"/>
              </a:rPr>
            </a:br>
            <a:r>
              <a:rPr lang="ru-RU" sz="1800" dirty="0" err="1">
                <a:solidFill>
                  <a:srgbClr val="7030A0"/>
                </a:solidFill>
                <a:latin typeface="Times New Roman" pitchFamily="18" charset="0"/>
                <a:cs typeface="Times New Roman" pitchFamily="18" charset="0"/>
              </a:rPr>
              <a:t>Тәжірибелі</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ұстаздардың</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сабақтарына</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қатысу</a:t>
            </a:r>
            <a:r>
              <a:rPr lang="ru-RU" sz="1800" dirty="0">
                <a:solidFill>
                  <a:srgbClr val="7030A0"/>
                </a:solidFill>
                <a:latin typeface="Times New Roman" pitchFamily="18" charset="0"/>
                <a:cs typeface="Times New Roman" pitchFamily="18" charset="0"/>
              </a:rPr>
              <a:t>;</a:t>
            </a:r>
            <a:br>
              <a:rPr lang="ru-RU" sz="1800" dirty="0">
                <a:solidFill>
                  <a:srgbClr val="7030A0"/>
                </a:solidFill>
                <a:latin typeface="Times New Roman" pitchFamily="18" charset="0"/>
                <a:cs typeface="Times New Roman" pitchFamily="18" charset="0"/>
              </a:rPr>
            </a:br>
            <a:r>
              <a:rPr lang="ru-RU" sz="1800" dirty="0" err="1">
                <a:solidFill>
                  <a:srgbClr val="7030A0"/>
                </a:solidFill>
                <a:latin typeface="Times New Roman" pitchFamily="18" charset="0"/>
                <a:cs typeface="Times New Roman" pitchFamily="18" charset="0"/>
              </a:rPr>
              <a:t>Жас</a:t>
            </a:r>
            <a:r>
              <a:rPr lang="ru-RU" sz="1800" dirty="0">
                <a:solidFill>
                  <a:srgbClr val="7030A0"/>
                </a:solidFill>
                <a:latin typeface="Times New Roman" pitchFamily="18" charset="0"/>
                <a:cs typeface="Times New Roman" pitchFamily="18" charset="0"/>
              </a:rPr>
              <a:t> педагог </a:t>
            </a:r>
            <a:r>
              <a:rPr lang="ru-RU" sz="1800" dirty="0" err="1">
                <a:solidFill>
                  <a:srgbClr val="7030A0"/>
                </a:solidFill>
                <a:latin typeface="Times New Roman" pitchFamily="18" charset="0"/>
                <a:cs typeface="Times New Roman" pitchFamily="18" charset="0"/>
              </a:rPr>
              <a:t>мамандардың</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ашық</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сабақтары</a:t>
            </a:r>
            <a:r>
              <a:rPr lang="ru-RU" sz="1800" dirty="0" smtClean="0">
                <a:solidFill>
                  <a:srgbClr val="7030A0"/>
                </a:solidFill>
                <a:latin typeface="Times New Roman" pitchFamily="18" charset="0"/>
                <a:cs typeface="Times New Roman" pitchFamily="18" charset="0"/>
              </a:rPr>
              <a:t>.</a:t>
            </a:r>
            <a:br>
              <a:rPr lang="ru-RU" sz="1800" dirty="0" smtClean="0">
                <a:solidFill>
                  <a:srgbClr val="7030A0"/>
                </a:solidFill>
                <a:latin typeface="Times New Roman" pitchFamily="18" charset="0"/>
                <a:cs typeface="Times New Roman" pitchFamily="18" charset="0"/>
              </a:rPr>
            </a:br>
            <a:r>
              <a:rPr lang="ru-RU" sz="1800" dirty="0" smtClean="0">
                <a:solidFill>
                  <a:srgbClr val="7030A0"/>
                </a:solidFill>
                <a:latin typeface="Times New Roman" pitchFamily="18" charset="0"/>
                <a:cs typeface="Times New Roman" pitchFamily="18" charset="0"/>
              </a:rPr>
              <a:t/>
            </a:r>
            <a:br>
              <a:rPr lang="ru-RU" sz="1800" dirty="0" smtClean="0">
                <a:solidFill>
                  <a:srgbClr val="7030A0"/>
                </a:solidFill>
                <a:latin typeface="Times New Roman" pitchFamily="18" charset="0"/>
                <a:cs typeface="Times New Roman" pitchFamily="18" charset="0"/>
              </a:rPr>
            </a:br>
            <a:r>
              <a:rPr lang="ru-RU" sz="2000" dirty="0" smtClean="0">
                <a:solidFill>
                  <a:srgbClr val="7030A0"/>
                </a:solidFill>
                <a:latin typeface="Times New Roman" pitchFamily="18" charset="0"/>
                <a:cs typeface="Times New Roman" pitchFamily="18" charset="0"/>
              </a:rPr>
              <a:t>                                                </a:t>
            </a:r>
            <a:r>
              <a:rPr lang="en-US" sz="2000" b="1" dirty="0" smtClean="0">
                <a:solidFill>
                  <a:srgbClr val="7030A0"/>
                </a:solidFill>
                <a:latin typeface="Times New Roman" pitchFamily="18" charset="0"/>
                <a:cs typeface="Times New Roman" pitchFamily="18" charset="0"/>
              </a:rPr>
              <a:t>VI</a:t>
            </a:r>
            <a:r>
              <a:rPr lang="en-US"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Қорытынды</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ереже</a:t>
            </a:r>
            <a:r>
              <a:rPr lang="ru-RU" sz="2000" b="1" dirty="0">
                <a:solidFill>
                  <a:srgbClr val="7030A0"/>
                </a:solidFill>
                <a:latin typeface="Times New Roman" pitchFamily="18" charset="0"/>
                <a:cs typeface="Times New Roman" pitchFamily="18" charset="0"/>
              </a:rPr>
              <a:t>.</a:t>
            </a:r>
            <a:r>
              <a:rPr lang="ru-RU" sz="1800" dirty="0">
                <a:solidFill>
                  <a:srgbClr val="7030A0"/>
                </a:solidFill>
                <a:latin typeface="Times New Roman" pitchFamily="18" charset="0"/>
                <a:cs typeface="Times New Roman" pitchFamily="18" charset="0"/>
              </a:rPr>
              <a:t/>
            </a:r>
            <a:br>
              <a:rPr lang="ru-RU" sz="1800" dirty="0">
                <a:solidFill>
                  <a:srgbClr val="7030A0"/>
                </a:solidFill>
                <a:latin typeface="Times New Roman" pitchFamily="18" charset="0"/>
                <a:cs typeface="Times New Roman" pitchFamily="18" charset="0"/>
              </a:rPr>
            </a:br>
            <a:r>
              <a:rPr lang="ru-RU" sz="1800" dirty="0">
                <a:solidFill>
                  <a:srgbClr val="7030A0"/>
                </a:solidFill>
                <a:latin typeface="Times New Roman" pitchFamily="18" charset="0"/>
                <a:cs typeface="Times New Roman" pitchFamily="18" charset="0"/>
              </a:rPr>
              <a:t> </a:t>
            </a:r>
            <a:br>
              <a:rPr lang="ru-RU" sz="1800" dirty="0">
                <a:solidFill>
                  <a:srgbClr val="7030A0"/>
                </a:solidFill>
                <a:latin typeface="Times New Roman" pitchFamily="18" charset="0"/>
                <a:cs typeface="Times New Roman" pitchFamily="18" charset="0"/>
              </a:rPr>
            </a:br>
            <a:r>
              <a:rPr lang="ru-RU" sz="1800" dirty="0" err="1">
                <a:solidFill>
                  <a:srgbClr val="7030A0"/>
                </a:solidFill>
                <a:latin typeface="Times New Roman" pitchFamily="18" charset="0"/>
                <a:cs typeface="Times New Roman" pitchFamily="18" charset="0"/>
              </a:rPr>
              <a:t>Жас</a:t>
            </a:r>
            <a:r>
              <a:rPr lang="ru-RU" sz="1800" dirty="0">
                <a:solidFill>
                  <a:srgbClr val="7030A0"/>
                </a:solidFill>
                <a:latin typeface="Times New Roman" pitchFamily="18" charset="0"/>
                <a:cs typeface="Times New Roman" pitchFamily="18" charset="0"/>
              </a:rPr>
              <a:t> педагог </a:t>
            </a:r>
            <a:r>
              <a:rPr lang="ru-RU" sz="1800" dirty="0" err="1">
                <a:solidFill>
                  <a:srgbClr val="7030A0"/>
                </a:solidFill>
                <a:latin typeface="Times New Roman" pitchFamily="18" charset="0"/>
                <a:cs typeface="Times New Roman" pitchFamily="18" charset="0"/>
              </a:rPr>
              <a:t>мамандар</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аудандағы</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Жас</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мамандар</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мектебі</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жұмыстарына</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ат</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салысып</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мәдени</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көпшілік</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іс-шараларға</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семинарлар</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практикалық</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жаттығуларға</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қатысады</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Мектеп</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басшысы</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жас</a:t>
            </a:r>
            <a:r>
              <a:rPr lang="ru-RU" sz="1800" dirty="0">
                <a:solidFill>
                  <a:srgbClr val="7030A0"/>
                </a:solidFill>
                <a:latin typeface="Times New Roman" pitchFamily="18" charset="0"/>
                <a:cs typeface="Times New Roman" pitchFamily="18" charset="0"/>
              </a:rPr>
              <a:t> педагог </a:t>
            </a:r>
            <a:r>
              <a:rPr lang="ru-RU" sz="1800" dirty="0" err="1">
                <a:solidFill>
                  <a:srgbClr val="7030A0"/>
                </a:solidFill>
                <a:latin typeface="Times New Roman" pitchFamily="18" charset="0"/>
                <a:cs typeface="Times New Roman" pitchFamily="18" charset="0"/>
              </a:rPr>
              <a:t>мамандармен</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ұйымдастырылатын</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жұмыстарды</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оның</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кәсіби</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дамуын</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басшылық</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жанындағы</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кеңестерде</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жеке</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кеңес</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беруде</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талдайды</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Оқу</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жылының</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соңында</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жас</a:t>
            </a:r>
            <a:r>
              <a:rPr lang="ru-RU" sz="1800" dirty="0">
                <a:solidFill>
                  <a:srgbClr val="7030A0"/>
                </a:solidFill>
                <a:latin typeface="Times New Roman" pitchFamily="18" charset="0"/>
                <a:cs typeface="Times New Roman" pitchFamily="18" charset="0"/>
              </a:rPr>
              <a:t> педагог </a:t>
            </a:r>
            <a:r>
              <a:rPr lang="ru-RU" sz="1800" dirty="0" err="1">
                <a:solidFill>
                  <a:srgbClr val="7030A0"/>
                </a:solidFill>
                <a:latin typeface="Times New Roman" pitchFamily="18" charset="0"/>
                <a:cs typeface="Times New Roman" pitchFamily="18" charset="0"/>
              </a:rPr>
              <a:t>мамандармен</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жүргізілген</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жұмыстар</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қорытындысы</a:t>
            </a:r>
            <a:r>
              <a:rPr lang="ru-RU" sz="1800" dirty="0">
                <a:solidFill>
                  <a:srgbClr val="7030A0"/>
                </a:solidFill>
                <a:latin typeface="Times New Roman" pitchFamily="18" charset="0"/>
                <a:cs typeface="Times New Roman" pitchFamily="18" charset="0"/>
              </a:rPr>
              <a:t> </a:t>
            </a:r>
            <a:r>
              <a:rPr lang="ru-RU" sz="1800" dirty="0" err="1">
                <a:solidFill>
                  <a:srgbClr val="7030A0"/>
                </a:solidFill>
                <a:latin typeface="Times New Roman" pitchFamily="18" charset="0"/>
                <a:cs typeface="Times New Roman" pitchFamily="18" charset="0"/>
              </a:rPr>
              <a:t>шығарылады</a:t>
            </a:r>
            <a:r>
              <a:rPr lang="ru-RU" sz="1800" dirty="0">
                <a:solidFill>
                  <a:srgbClr val="7030A0"/>
                </a:solidFill>
                <a:latin typeface="Times New Roman" pitchFamily="18" charset="0"/>
                <a:cs typeface="Times New Roman" pitchFamily="18" charset="0"/>
              </a:rPr>
              <a:t>.</a:t>
            </a: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5507491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624132"/>
          </a:xfrm>
        </p:spPr>
        <p:txBody>
          <a:bodyPr>
            <a:normAutofit fontScale="90000"/>
          </a:bodyPr>
          <a:lstStyle/>
          <a:p>
            <a:pPr algn="ctr"/>
            <a:r>
              <a:rPr lang="ru-RU" sz="2400" b="1" dirty="0" smtClean="0">
                <a:solidFill>
                  <a:srgbClr val="C00000"/>
                </a:solidFill>
                <a:latin typeface="Times New Roman" pitchFamily="18" charset="0"/>
                <a:cs typeface="Times New Roman" pitchFamily="18" charset="0"/>
              </a:rPr>
              <a:t>"</a:t>
            </a:r>
            <a:r>
              <a:rPr lang="ru-RU" sz="2400" b="1" dirty="0" err="1" smtClean="0">
                <a:solidFill>
                  <a:srgbClr val="C00000"/>
                </a:solidFill>
                <a:latin typeface="Times New Roman" pitchFamily="18" charset="0"/>
                <a:cs typeface="Times New Roman" pitchFamily="18" charset="0"/>
              </a:rPr>
              <a:t>Жас</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мамандар</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мектебінің</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жұмыс</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жоспары</a:t>
            </a:r>
            <a:r>
              <a:rPr lang="ru-RU" sz="2400" b="1" dirty="0" smtClean="0">
                <a:solidFill>
                  <a:srgbClr val="C00000"/>
                </a:solidFill>
                <a:latin typeface="Times New Roman" pitchFamily="18" charset="0"/>
                <a:cs typeface="Times New Roman" pitchFamily="18" charset="0"/>
              </a:rPr>
              <a:t/>
            </a:r>
            <a:br>
              <a:rPr lang="ru-RU" sz="2400" b="1" dirty="0" smtClean="0">
                <a:solidFill>
                  <a:srgbClr val="C0000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3 </a:t>
            </a:r>
            <a:r>
              <a:rPr lang="ru-RU" sz="2400" b="1" dirty="0" err="1" smtClean="0">
                <a:solidFill>
                  <a:srgbClr val="C00000"/>
                </a:solidFill>
                <a:latin typeface="Times New Roman" pitchFamily="18" charset="0"/>
                <a:cs typeface="Times New Roman" pitchFamily="18" charset="0"/>
              </a:rPr>
              <a:t>жылға</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арналған</a:t>
            </a:r>
            <a:endParaRPr lang="ru-RU" sz="3600" dirty="0">
              <a:solidFill>
                <a:srgbClr val="C0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54817197"/>
              </p:ext>
            </p:extLst>
          </p:nvPr>
        </p:nvGraphicFramePr>
        <p:xfrm>
          <a:off x="200246" y="1196753"/>
          <a:ext cx="8764241" cy="5623191"/>
        </p:xfrm>
        <a:graphic>
          <a:graphicData uri="http://schemas.openxmlformats.org/drawingml/2006/table">
            <a:tbl>
              <a:tblPr firstRow="1" bandRow="1">
                <a:tableStyleId>{5C22544A-7EE6-4342-B048-85BDC9FD1C3A}</a:tableStyleId>
              </a:tblPr>
              <a:tblGrid>
                <a:gridCol w="339306"/>
                <a:gridCol w="3151536"/>
                <a:gridCol w="2825128"/>
                <a:gridCol w="2448271"/>
              </a:tblGrid>
              <a:tr h="487842">
                <a:tc>
                  <a:txBody>
                    <a:bodyPr/>
                    <a:lstStyle/>
                    <a:p>
                      <a:pPr algn="ctr">
                        <a:lnSpc>
                          <a:spcPct val="107000"/>
                        </a:lnSpc>
                        <a:spcAft>
                          <a:spcPts val="800"/>
                        </a:spcAft>
                      </a:pPr>
                      <a:r>
                        <a:rPr lang="ru-RU" sz="1600" b="1" dirty="0" smtClean="0">
                          <a:solidFill>
                            <a:srgbClr val="FFFF00"/>
                          </a:solidFill>
                          <a:effectLst/>
                          <a:latin typeface="Times New Roman"/>
                          <a:ea typeface="Calibri"/>
                          <a:cs typeface="Times New Roman"/>
                        </a:rPr>
                        <a:t>  </a:t>
                      </a:r>
                      <a:r>
                        <a:rPr lang="ru-RU" sz="1600" b="1" dirty="0" err="1" smtClean="0">
                          <a:solidFill>
                            <a:srgbClr val="FFFF00"/>
                          </a:solidFill>
                          <a:effectLst/>
                          <a:latin typeface="Times New Roman"/>
                          <a:ea typeface="Calibri"/>
                          <a:cs typeface="Times New Roman"/>
                        </a:rPr>
                        <a:t>Айы</a:t>
                      </a:r>
                      <a:endParaRPr lang="ru-RU" sz="1600" dirty="0">
                        <a:solidFill>
                          <a:srgbClr val="FFFF00"/>
                        </a:solidFill>
                        <a:effectLst/>
                        <a:latin typeface="Calibri"/>
                        <a:ea typeface="Calibri"/>
                        <a:cs typeface="Times New Roman"/>
                      </a:endParaRPr>
                    </a:p>
                  </a:txBody>
                  <a:tcPr marL="0" marR="0" marT="0" marB="0" anchor="b"/>
                </a:tc>
                <a:tc>
                  <a:txBody>
                    <a:bodyPr/>
                    <a:lstStyle/>
                    <a:p>
                      <a:pPr algn="ctr">
                        <a:lnSpc>
                          <a:spcPct val="107000"/>
                        </a:lnSpc>
                        <a:spcAft>
                          <a:spcPts val="800"/>
                        </a:spcAft>
                      </a:pPr>
                      <a:r>
                        <a:rPr lang="ru-RU" sz="1600" b="1" dirty="0" smtClean="0">
                          <a:solidFill>
                            <a:srgbClr val="FFFF00"/>
                          </a:solidFill>
                          <a:effectLst/>
                          <a:latin typeface="Times New Roman"/>
                          <a:ea typeface="Calibri"/>
                          <a:cs typeface="Times New Roman"/>
                        </a:rPr>
                        <a:t>1 </a:t>
                      </a:r>
                      <a:r>
                        <a:rPr lang="ru-RU" sz="1600" b="1" dirty="0" err="1" smtClean="0">
                          <a:solidFill>
                            <a:srgbClr val="FFFF00"/>
                          </a:solidFill>
                          <a:effectLst/>
                          <a:latin typeface="Times New Roman"/>
                          <a:ea typeface="Calibri"/>
                          <a:cs typeface="Times New Roman"/>
                        </a:rPr>
                        <a:t>жыл</a:t>
                      </a:r>
                      <a:endParaRPr lang="ru-RU" sz="1600" dirty="0">
                        <a:solidFill>
                          <a:srgbClr val="FFFF00"/>
                        </a:solidFill>
                        <a:effectLst/>
                        <a:latin typeface="Calibri"/>
                        <a:ea typeface="Calibri"/>
                        <a:cs typeface="Times New Roman"/>
                      </a:endParaRPr>
                    </a:p>
                  </a:txBody>
                  <a:tcPr marL="0" marR="0" marT="0" marB="0" anchor="b"/>
                </a:tc>
                <a:tc>
                  <a:txBody>
                    <a:bodyPr/>
                    <a:lstStyle/>
                    <a:p>
                      <a:pPr algn="ctr">
                        <a:lnSpc>
                          <a:spcPct val="107000"/>
                        </a:lnSpc>
                        <a:spcAft>
                          <a:spcPts val="800"/>
                        </a:spcAft>
                      </a:pPr>
                      <a:r>
                        <a:rPr lang="ru-RU" sz="1600" b="1" smtClean="0">
                          <a:solidFill>
                            <a:srgbClr val="FFFF00"/>
                          </a:solidFill>
                          <a:effectLst/>
                          <a:latin typeface="Times New Roman"/>
                          <a:ea typeface="Calibri"/>
                          <a:cs typeface="Times New Roman"/>
                        </a:rPr>
                        <a:t>2 жыл</a:t>
                      </a:r>
                      <a:endParaRPr lang="ru-RU" sz="1600" dirty="0">
                        <a:solidFill>
                          <a:srgbClr val="FFFF00"/>
                        </a:solidFill>
                        <a:effectLst/>
                        <a:latin typeface="Calibri"/>
                        <a:ea typeface="Calibri"/>
                        <a:cs typeface="Times New Roman"/>
                      </a:endParaRPr>
                    </a:p>
                  </a:txBody>
                  <a:tcPr marL="0" marR="0" marT="0" marB="0" anchor="b"/>
                </a:tc>
                <a:tc>
                  <a:txBody>
                    <a:bodyPr/>
                    <a:lstStyle/>
                    <a:p>
                      <a:pPr algn="ctr">
                        <a:lnSpc>
                          <a:spcPct val="107000"/>
                        </a:lnSpc>
                        <a:spcAft>
                          <a:spcPts val="800"/>
                        </a:spcAft>
                      </a:pPr>
                      <a:r>
                        <a:rPr lang="ru-RU" sz="1600" b="1" smtClean="0">
                          <a:solidFill>
                            <a:srgbClr val="FFFF00"/>
                          </a:solidFill>
                          <a:effectLst/>
                          <a:latin typeface="Times New Roman"/>
                          <a:ea typeface="Calibri"/>
                          <a:cs typeface="Times New Roman"/>
                        </a:rPr>
                        <a:t>3 жыл</a:t>
                      </a:r>
                      <a:endParaRPr lang="ru-RU" sz="1600" dirty="0">
                        <a:solidFill>
                          <a:srgbClr val="FFFF00"/>
                        </a:solidFill>
                        <a:effectLst/>
                        <a:latin typeface="Calibri"/>
                        <a:ea typeface="Calibri"/>
                        <a:cs typeface="Times New Roman"/>
                      </a:endParaRPr>
                    </a:p>
                  </a:txBody>
                  <a:tcPr marL="0" marR="0" marT="0" marB="0" anchor="b"/>
                </a:tc>
              </a:tr>
              <a:tr h="4052828">
                <a:tc>
                  <a:txBody>
                    <a:bodyPr/>
                    <a:lstStyle/>
                    <a:p>
                      <a:pPr>
                        <a:lnSpc>
                          <a:spcPct val="107000"/>
                        </a:lnSpc>
                        <a:spcAft>
                          <a:spcPts val="800"/>
                        </a:spcAft>
                      </a:pPr>
                      <a:r>
                        <a:rPr lang="ru-RU" sz="1200" b="1" dirty="0" smtClean="0">
                          <a:effectLst/>
                          <a:latin typeface="Times New Roman" pitchFamily="18" charset="0"/>
                          <a:ea typeface="Calibri"/>
                          <a:cs typeface="Times New Roman" pitchFamily="18" charset="0"/>
                        </a:rPr>
                        <a:t>09</a:t>
                      </a: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1.Сабақ </a:t>
                      </a:r>
                      <a:r>
                        <a:rPr lang="ru-RU" sz="1200" b="1" dirty="0" err="1">
                          <a:effectLst/>
                          <a:latin typeface="Times New Roman" pitchFamily="18" charset="0"/>
                          <a:ea typeface="Calibri"/>
                          <a:cs typeface="Times New Roman" pitchFamily="18" charset="0"/>
                        </a:rPr>
                        <a:t>жоспарын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әзірлеу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err="1">
                          <a:effectLst/>
                          <a:latin typeface="Times New Roman" pitchFamily="18" charset="0"/>
                          <a:ea typeface="Calibri"/>
                          <a:cs typeface="Times New Roman" pitchFamily="18" charset="0"/>
                        </a:rPr>
                        <a:t>Жұрнал</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толтыру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талаптарымен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танысу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 </a:t>
                      </a:r>
                      <a:r>
                        <a:rPr lang="ru-RU" sz="1200" b="1" dirty="0" err="1">
                          <a:effectLst/>
                          <a:latin typeface="Times New Roman" pitchFamily="18" charset="0"/>
                          <a:ea typeface="Calibri"/>
                          <a:cs typeface="Times New Roman" pitchFamily="18" charset="0"/>
                        </a:rPr>
                        <a:t>Тақырыптық</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err="1">
                          <a:effectLst/>
                          <a:latin typeface="Times New Roman" pitchFamily="18" charset="0"/>
                          <a:ea typeface="Calibri"/>
                          <a:cs typeface="Times New Roman" pitchFamily="18" charset="0"/>
                        </a:rPr>
                        <a:t>сабақ</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жоспарларының</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құрылымын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жасап</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үйрену</a:t>
                      </a:r>
                      <a:r>
                        <a:rPr lang="ru-RU" sz="1200" b="1" dirty="0" smtClean="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3. </a:t>
                      </a:r>
                      <a:r>
                        <a:rPr lang="ru-RU" sz="1200" b="1" dirty="0" err="1">
                          <a:effectLst/>
                          <a:latin typeface="Times New Roman" pitchFamily="18" charset="0"/>
                          <a:ea typeface="Calibri"/>
                          <a:cs typeface="Times New Roman" pitchFamily="18" charset="0"/>
                        </a:rPr>
                        <a:t>Өз</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білімін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жетілдіру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жоспарын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құрып</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жұмыс</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жасау</a:t>
                      </a:r>
                      <a:r>
                        <a:rPr lang="ru-RU" sz="1200" b="1" dirty="0" smtClean="0">
                          <a:effectLst/>
                          <a:latin typeface="Times New Roman" pitchFamily="18" charset="0"/>
                          <a:ea typeface="Calibri"/>
                          <a:cs typeface="Times New Roman" pitchFamily="18" charset="0"/>
                        </a:rPr>
                        <a:t>.</a:t>
                      </a:r>
                    </a:p>
                    <a:p>
                      <a:pPr>
                        <a:lnSpc>
                          <a:spcPct val="107000"/>
                        </a:lnSpc>
                        <a:spcAft>
                          <a:spcPts val="800"/>
                        </a:spcAft>
                      </a:pPr>
                      <a:r>
                        <a:rPr lang="kk-KZ" sz="1200" b="1" dirty="0" smtClean="0">
                          <a:effectLst/>
                          <a:latin typeface="Times New Roman" pitchFamily="18" charset="0"/>
                          <a:ea typeface="Calibri"/>
                          <a:cs typeface="Times New Roman" pitchFamily="18" charset="0"/>
                        </a:rPr>
                        <a:t>4.</a:t>
                      </a:r>
                      <a:r>
                        <a:rPr lang="kk-KZ" sz="1200" b="1" dirty="0" err="1" smtClean="0">
                          <a:effectLst/>
                          <a:latin typeface="Times New Roman" pitchFamily="18" charset="0"/>
                          <a:ea typeface="Calibri"/>
                          <a:cs typeface="Times New Roman" pitchFamily="18" charset="0"/>
                        </a:rPr>
                        <a:t>Нормативттік</a:t>
                      </a:r>
                      <a:r>
                        <a:rPr lang="kk-KZ" sz="1200" b="1" dirty="0" smtClean="0">
                          <a:effectLst/>
                          <a:latin typeface="Times New Roman" pitchFamily="18" charset="0"/>
                          <a:ea typeface="Calibri"/>
                          <a:cs typeface="Times New Roman" pitchFamily="18" charset="0"/>
                        </a:rPr>
                        <a:t> құжаттар жөніндегі нұсқаулықпен</a:t>
                      </a:r>
                      <a:r>
                        <a:rPr lang="kk-KZ" sz="1200" b="1" baseline="0" dirty="0" smtClean="0">
                          <a:effectLst/>
                          <a:latin typeface="Times New Roman" pitchFamily="18" charset="0"/>
                          <a:ea typeface="Calibri"/>
                          <a:cs typeface="Times New Roman" pitchFamily="18" charset="0"/>
                        </a:rPr>
                        <a:t> таныстыру</a:t>
                      </a:r>
                    </a:p>
                    <a:p>
                      <a:pPr>
                        <a:lnSpc>
                          <a:spcPct val="107000"/>
                        </a:lnSpc>
                        <a:spcAft>
                          <a:spcPts val="800"/>
                        </a:spcAft>
                      </a:pPr>
                      <a:r>
                        <a:rPr lang="kk-KZ" sz="1200" b="1" baseline="0" dirty="0" smtClean="0">
                          <a:effectLst/>
                          <a:latin typeface="Times New Roman" pitchFamily="18" charset="0"/>
                          <a:ea typeface="Calibri"/>
                          <a:cs typeface="Times New Roman" pitchFamily="18" charset="0"/>
                        </a:rPr>
                        <a:t>5. Лауазымдық міндеттермен таныстыру</a:t>
                      </a:r>
                    </a:p>
                    <a:p>
                      <a:pPr>
                        <a:lnSpc>
                          <a:spcPct val="107000"/>
                        </a:lnSpc>
                        <a:spcAft>
                          <a:spcPts val="800"/>
                        </a:spcAft>
                      </a:pPr>
                      <a:r>
                        <a:rPr lang="kk-KZ" sz="1200" b="1" baseline="0" dirty="0" smtClean="0">
                          <a:effectLst/>
                          <a:latin typeface="Times New Roman" pitchFamily="18" charset="0"/>
                          <a:ea typeface="Calibri"/>
                          <a:cs typeface="Times New Roman" pitchFamily="18" charset="0"/>
                        </a:rPr>
                        <a:t>Диагностикалық сауалнама жүргізу.</a:t>
                      </a:r>
                      <a:endParaRPr lang="ru-RU" sz="1200" b="0" dirty="0">
                        <a:effectLst/>
                        <a:latin typeface="Times New Roman" pitchFamily="18" charset="0"/>
                        <a:ea typeface="Calibri"/>
                        <a:cs typeface="Times New Roman" pitchFamily="18" charset="0"/>
                      </a:endParaRPr>
                    </a:p>
                    <a:p>
                      <a:pPr>
                        <a:lnSpc>
                          <a:spcPct val="107000"/>
                        </a:lnSpc>
                        <a:spcAft>
                          <a:spcPts val="800"/>
                        </a:spcAft>
                      </a:pPr>
                      <a:endParaRPr lang="ru-RU" sz="1200" b="0" dirty="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1.Оқыту </a:t>
                      </a:r>
                      <a:r>
                        <a:rPr lang="ru-RU" sz="1200" b="1" dirty="0" err="1">
                          <a:effectLst/>
                          <a:latin typeface="Times New Roman" pitchFamily="18" charset="0"/>
                          <a:ea typeface="Calibri"/>
                          <a:cs typeface="Times New Roman" pitchFamily="18" charset="0"/>
                        </a:rPr>
                        <a:t>әдістемесі</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err="1">
                          <a:effectLst/>
                          <a:latin typeface="Times New Roman" pitchFamily="18" charset="0"/>
                          <a:ea typeface="Calibri"/>
                          <a:cs typeface="Times New Roman" pitchFamily="18" charset="0"/>
                        </a:rPr>
                        <a:t>құрылымы</a:t>
                      </a:r>
                      <a:r>
                        <a:rPr lang="ru-RU" sz="1200" b="1" dirty="0">
                          <a:effectLst/>
                          <a:latin typeface="Times New Roman" pitchFamily="18" charset="0"/>
                          <a:ea typeface="Calibri"/>
                          <a:cs typeface="Times New Roman" pitchFamily="18" charset="0"/>
                        </a:rPr>
                        <a:t> мен </a:t>
                      </a:r>
                      <a:r>
                        <a:rPr lang="ru-RU" sz="1200" b="1" dirty="0" err="1">
                          <a:effectLst/>
                          <a:latin typeface="Times New Roman" pitchFamily="18" charset="0"/>
                          <a:ea typeface="Calibri"/>
                          <a:cs typeface="Times New Roman" pitchFamily="18" charset="0"/>
                        </a:rPr>
                        <a:t>функциясы</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 </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2.Оқыту </a:t>
                      </a:r>
                      <a:r>
                        <a:rPr lang="ru-RU" sz="1200" b="1" dirty="0" err="1">
                          <a:effectLst/>
                          <a:latin typeface="Times New Roman" pitchFamily="18" charset="0"/>
                          <a:ea typeface="Calibri"/>
                          <a:cs typeface="Times New Roman" pitchFamily="18" charset="0"/>
                        </a:rPr>
                        <a:t>әдістерінің</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дамыту</a:t>
                      </a:r>
                      <a:r>
                        <a:rPr lang="ru-RU" sz="1200" b="1" dirty="0">
                          <a:effectLst/>
                          <a:latin typeface="Times New Roman" pitchFamily="18" charset="0"/>
                          <a:ea typeface="Calibri"/>
                          <a:cs typeface="Times New Roman" pitchFamily="18" charset="0"/>
                        </a:rPr>
                        <a:t> </a:t>
                      </a:r>
                      <a:r>
                        <a:rPr lang="ru-RU" sz="1200" b="1" dirty="0" err="1" smtClean="0">
                          <a:effectLst/>
                          <a:latin typeface="Times New Roman" pitchFamily="18" charset="0"/>
                          <a:ea typeface="Calibri"/>
                          <a:cs typeface="Times New Roman" pitchFamily="18" charset="0"/>
                        </a:rPr>
                        <a:t>функциясы</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3. </a:t>
                      </a:r>
                      <a:r>
                        <a:rPr lang="ru-RU" sz="1200" b="1" dirty="0" err="1">
                          <a:effectLst/>
                          <a:latin typeface="Times New Roman" pitchFamily="18" charset="0"/>
                          <a:ea typeface="Calibri"/>
                          <a:cs typeface="Times New Roman" pitchFamily="18" charset="0"/>
                        </a:rPr>
                        <a:t>Сабақ</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үлгерімдерін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мониторингілеуге</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жаттығу</a:t>
                      </a:r>
                      <a:r>
                        <a:rPr lang="ru-RU" sz="1200" b="1" dirty="0" smtClean="0">
                          <a:effectLst/>
                          <a:latin typeface="Times New Roman" pitchFamily="18" charset="0"/>
                          <a:ea typeface="Calibri"/>
                          <a:cs typeface="Times New Roman" pitchFamily="18" charset="0"/>
                        </a:rPr>
                        <a:t>.</a:t>
                      </a:r>
                    </a:p>
                    <a:p>
                      <a:pPr>
                        <a:lnSpc>
                          <a:spcPct val="107000"/>
                        </a:lnSpc>
                        <a:spcAft>
                          <a:spcPts val="800"/>
                        </a:spcAft>
                      </a:pPr>
                      <a:r>
                        <a:rPr lang="kk-KZ" sz="1200" b="1" dirty="0" smtClean="0">
                          <a:effectLst/>
                          <a:latin typeface="Times New Roman" pitchFamily="18" charset="0"/>
                          <a:ea typeface="Calibri"/>
                          <a:cs typeface="Times New Roman" pitchFamily="18" charset="0"/>
                        </a:rPr>
                        <a:t>4.</a:t>
                      </a:r>
                      <a:r>
                        <a:rPr lang="kk-KZ" sz="1200" b="1" dirty="0" err="1" smtClean="0">
                          <a:effectLst/>
                          <a:latin typeface="Times New Roman" pitchFamily="18" charset="0"/>
                          <a:ea typeface="Calibri"/>
                          <a:cs typeface="Times New Roman" pitchFamily="18" charset="0"/>
                        </a:rPr>
                        <a:t>Нормативттік</a:t>
                      </a:r>
                      <a:r>
                        <a:rPr lang="kk-KZ" sz="1200" b="1" dirty="0" smtClean="0">
                          <a:effectLst/>
                          <a:latin typeface="Times New Roman" pitchFamily="18" charset="0"/>
                          <a:ea typeface="Calibri"/>
                          <a:cs typeface="Times New Roman" pitchFamily="18" charset="0"/>
                        </a:rPr>
                        <a:t> құжаттар жөніндегі нұсқаулықпен</a:t>
                      </a:r>
                      <a:r>
                        <a:rPr lang="kk-KZ" sz="1200" b="1" baseline="0" dirty="0" smtClean="0">
                          <a:effectLst/>
                          <a:latin typeface="Times New Roman" pitchFamily="18" charset="0"/>
                          <a:ea typeface="Calibri"/>
                          <a:cs typeface="Times New Roman" pitchFamily="18" charset="0"/>
                        </a:rPr>
                        <a:t> таныстыру</a:t>
                      </a:r>
                    </a:p>
                    <a:p>
                      <a:pPr>
                        <a:lnSpc>
                          <a:spcPct val="107000"/>
                        </a:lnSpc>
                        <a:spcAft>
                          <a:spcPts val="800"/>
                        </a:spcAft>
                      </a:pPr>
                      <a:r>
                        <a:rPr lang="kk-KZ" sz="1200" b="1" baseline="0" dirty="0" smtClean="0">
                          <a:effectLst/>
                          <a:latin typeface="Times New Roman" pitchFamily="18" charset="0"/>
                          <a:ea typeface="Calibri"/>
                          <a:cs typeface="Times New Roman" pitchFamily="18" charset="0"/>
                        </a:rPr>
                        <a:t>5. Лауазымдық міндеттермен таныстыру</a:t>
                      </a:r>
                    </a:p>
                    <a:p>
                      <a:pPr>
                        <a:lnSpc>
                          <a:spcPct val="107000"/>
                        </a:lnSpc>
                        <a:spcAft>
                          <a:spcPts val="800"/>
                        </a:spcAft>
                      </a:pPr>
                      <a:r>
                        <a:rPr lang="kk-KZ" sz="1200" b="1" baseline="0" dirty="0" smtClean="0">
                          <a:effectLst/>
                          <a:latin typeface="Times New Roman" pitchFamily="18" charset="0"/>
                          <a:ea typeface="Calibri"/>
                          <a:cs typeface="Times New Roman" pitchFamily="18" charset="0"/>
                        </a:rPr>
                        <a:t>Диагностикалық сауалнама жүргізу.</a:t>
                      </a:r>
                      <a:endParaRPr lang="ru-RU" sz="1200" b="0"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 </a:t>
                      </a: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err="1">
                          <a:effectLst/>
                          <a:latin typeface="Times New Roman" pitchFamily="18" charset="0"/>
                          <a:ea typeface="Calibri"/>
                          <a:cs typeface="Times New Roman" pitchFamily="18" charset="0"/>
                        </a:rPr>
                        <a:t>Педагогикалық</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технологиялардың</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негізін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зерттеу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жолдарын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жоспарлау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endParaRPr lang="ru-RU" sz="1200" dirty="0" smtClean="0">
                        <a:effectLst/>
                        <a:latin typeface="Times New Roman" pitchFamily="18" charset="0"/>
                        <a:ea typeface="Calibri"/>
                        <a:cs typeface="Times New Roman" pitchFamily="18" charset="0"/>
                      </a:endParaRPr>
                    </a:p>
                    <a:p>
                      <a:pPr>
                        <a:lnSpc>
                          <a:spcPct val="107000"/>
                        </a:lnSpc>
                        <a:spcAft>
                          <a:spcPts val="800"/>
                        </a:spcAft>
                      </a:pPr>
                      <a:r>
                        <a:rPr lang="ru-RU" sz="1200" b="1" dirty="0" err="1" smtClean="0">
                          <a:effectLst/>
                          <a:latin typeface="Times New Roman" pitchFamily="18" charset="0"/>
                          <a:ea typeface="Calibri"/>
                          <a:cs typeface="Times New Roman" pitchFamily="18" charset="0"/>
                        </a:rPr>
                        <a:t>Сабақ</a:t>
                      </a:r>
                      <a:r>
                        <a:rPr lang="ru-RU" sz="1200" b="1" dirty="0" smtClean="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жоспарларын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даярлап</a:t>
                      </a:r>
                      <a:r>
                        <a:rPr lang="ru-RU" sz="1200" b="1" dirty="0">
                          <a:effectLst/>
                          <a:latin typeface="Times New Roman" pitchFamily="18" charset="0"/>
                          <a:ea typeface="Calibri"/>
                          <a:cs typeface="Times New Roman" pitchFamily="18" charset="0"/>
                        </a:rPr>
                        <a:t> </a:t>
                      </a:r>
                      <a:r>
                        <a:rPr lang="ru-RU" sz="1200" b="1" dirty="0" err="1" smtClean="0">
                          <a:effectLst/>
                          <a:latin typeface="Times New Roman" pitchFamily="18" charset="0"/>
                          <a:ea typeface="Calibri"/>
                          <a:cs typeface="Times New Roman" pitchFamily="18" charset="0"/>
                        </a:rPr>
                        <a:t>бекіту</a:t>
                      </a:r>
                      <a:endParaRPr lang="ru-RU" sz="1200" b="1" dirty="0" smtClean="0">
                        <a:effectLst/>
                        <a:latin typeface="Times New Roman" pitchFamily="18" charset="0"/>
                        <a:ea typeface="Calibri"/>
                        <a:cs typeface="Times New Roman" pitchFamily="18" charset="0"/>
                      </a:endParaRPr>
                    </a:p>
                    <a:p>
                      <a:pPr>
                        <a:lnSpc>
                          <a:spcPct val="107000"/>
                        </a:lnSpc>
                        <a:spcAft>
                          <a:spcPts val="800"/>
                        </a:spcAft>
                      </a:pPr>
                      <a:r>
                        <a:rPr lang="kk-KZ" sz="1200" b="1" dirty="0" smtClean="0">
                          <a:effectLst/>
                          <a:latin typeface="Times New Roman" pitchFamily="18" charset="0"/>
                          <a:ea typeface="Calibri"/>
                          <a:cs typeface="Times New Roman" pitchFamily="18" charset="0"/>
                        </a:rPr>
                        <a:t>4.</a:t>
                      </a:r>
                      <a:r>
                        <a:rPr lang="kk-KZ" sz="1200" b="1" dirty="0" err="1" smtClean="0">
                          <a:effectLst/>
                          <a:latin typeface="Times New Roman" pitchFamily="18" charset="0"/>
                          <a:ea typeface="Calibri"/>
                          <a:cs typeface="Times New Roman" pitchFamily="18" charset="0"/>
                        </a:rPr>
                        <a:t>Нормативттік</a:t>
                      </a:r>
                      <a:r>
                        <a:rPr lang="kk-KZ" sz="1200" b="1" dirty="0" smtClean="0">
                          <a:effectLst/>
                          <a:latin typeface="Times New Roman" pitchFamily="18" charset="0"/>
                          <a:ea typeface="Calibri"/>
                          <a:cs typeface="Times New Roman" pitchFamily="18" charset="0"/>
                        </a:rPr>
                        <a:t> құжаттар жөніндегі нұсқаулықпен</a:t>
                      </a:r>
                      <a:r>
                        <a:rPr lang="kk-KZ" sz="1200" b="1" baseline="0" dirty="0" smtClean="0">
                          <a:effectLst/>
                          <a:latin typeface="Times New Roman" pitchFamily="18" charset="0"/>
                          <a:ea typeface="Calibri"/>
                          <a:cs typeface="Times New Roman" pitchFamily="18" charset="0"/>
                        </a:rPr>
                        <a:t> таныстыру</a:t>
                      </a:r>
                    </a:p>
                    <a:p>
                      <a:pPr>
                        <a:lnSpc>
                          <a:spcPct val="107000"/>
                        </a:lnSpc>
                        <a:spcAft>
                          <a:spcPts val="800"/>
                        </a:spcAft>
                      </a:pPr>
                      <a:r>
                        <a:rPr lang="kk-KZ" sz="1200" b="1" baseline="0" dirty="0" smtClean="0">
                          <a:effectLst/>
                          <a:latin typeface="Times New Roman" pitchFamily="18" charset="0"/>
                          <a:ea typeface="Calibri"/>
                          <a:cs typeface="Times New Roman" pitchFamily="18" charset="0"/>
                        </a:rPr>
                        <a:t>5. Лауазымдық міндеттермен таныстыру</a:t>
                      </a:r>
                    </a:p>
                    <a:p>
                      <a:pPr>
                        <a:lnSpc>
                          <a:spcPct val="107000"/>
                        </a:lnSpc>
                        <a:spcAft>
                          <a:spcPts val="800"/>
                        </a:spcAft>
                      </a:pPr>
                      <a:r>
                        <a:rPr lang="kk-KZ" sz="1200" b="1" baseline="0" dirty="0" smtClean="0">
                          <a:effectLst/>
                          <a:latin typeface="Times New Roman" pitchFamily="18" charset="0"/>
                          <a:ea typeface="Calibri"/>
                          <a:cs typeface="Times New Roman" pitchFamily="18" charset="0"/>
                        </a:rPr>
                        <a:t>Диагностикалық сауалнама жүргізу.</a:t>
                      </a:r>
                      <a:endParaRPr lang="ru-RU" sz="1200" b="0"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r>
              <a:tr h="859929">
                <a:tc>
                  <a:txBody>
                    <a:bodyPr/>
                    <a:lstStyle/>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endParaRPr lang="ru-RU" dirty="0"/>
                    </a:p>
                  </a:txBody>
                  <a:tcPr marL="0" marR="0" marT="0" marB="0" anchor="b"/>
                </a:tc>
                <a:tc>
                  <a:txBody>
                    <a:bodyPr/>
                    <a:lstStyle/>
                    <a:p>
                      <a:endParaRPr lang="ru-RU" dirty="0"/>
                    </a:p>
                  </a:txBody>
                  <a:tcPr marL="0" marR="0" marT="0" marB="0" anchor="b"/>
                </a:tc>
                <a:tc>
                  <a:txBody>
                    <a:bodyPr/>
                    <a:lstStyle/>
                    <a:p>
                      <a:endParaRPr lang="ru-RU" dirty="0"/>
                    </a:p>
                  </a:txBody>
                  <a:tcPr marL="0" marR="0" marT="0" marB="0" anchor="b"/>
                </a:tc>
              </a:tr>
            </a:tbl>
          </a:graphicData>
        </a:graphic>
      </p:graphicFrame>
    </p:spTree>
    <p:extLst>
      <p:ext uri="{BB962C8B-B14F-4D97-AF65-F5344CB8AC3E}">
        <p14:creationId xmlns:p14="http://schemas.microsoft.com/office/powerpoint/2010/main" val="64745256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688458064"/>
              </p:ext>
            </p:extLst>
          </p:nvPr>
        </p:nvGraphicFramePr>
        <p:xfrm>
          <a:off x="179511" y="476672"/>
          <a:ext cx="8568953" cy="6158081"/>
        </p:xfrm>
        <a:graphic>
          <a:graphicData uri="http://schemas.openxmlformats.org/drawingml/2006/table">
            <a:tbl>
              <a:tblPr firstRow="1" bandRow="1">
                <a:tableStyleId>{5C22544A-7EE6-4342-B048-85BDC9FD1C3A}</a:tableStyleId>
              </a:tblPr>
              <a:tblGrid>
                <a:gridCol w="738703"/>
                <a:gridCol w="2659330"/>
                <a:gridCol w="2880941"/>
                <a:gridCol w="2289979"/>
              </a:tblGrid>
              <a:tr h="524234">
                <a:tc>
                  <a:txBody>
                    <a:bodyPr/>
                    <a:lstStyle/>
                    <a:p>
                      <a:pPr algn="ctr">
                        <a:lnSpc>
                          <a:spcPct val="107000"/>
                        </a:lnSpc>
                        <a:spcAft>
                          <a:spcPts val="800"/>
                        </a:spcAft>
                      </a:pPr>
                      <a:r>
                        <a:rPr lang="ru-RU" sz="1400" b="1" dirty="0">
                          <a:solidFill>
                            <a:srgbClr val="FFFF00"/>
                          </a:solidFill>
                          <a:effectLst/>
                          <a:latin typeface="Times New Roman"/>
                          <a:ea typeface="Calibri"/>
                          <a:cs typeface="Times New Roman"/>
                        </a:rPr>
                        <a:t>  </a:t>
                      </a:r>
                      <a:r>
                        <a:rPr lang="ru-RU" sz="1400" b="1" dirty="0" err="1">
                          <a:solidFill>
                            <a:srgbClr val="FFFF00"/>
                          </a:solidFill>
                          <a:effectLst/>
                          <a:latin typeface="Times New Roman"/>
                          <a:ea typeface="Calibri"/>
                          <a:cs typeface="Times New Roman"/>
                        </a:rPr>
                        <a:t>Айы</a:t>
                      </a:r>
                      <a:endParaRPr lang="ru-RU" sz="1100" dirty="0">
                        <a:solidFill>
                          <a:srgbClr val="FFFF00"/>
                        </a:solidFill>
                        <a:effectLst/>
                        <a:latin typeface="Calibri"/>
                        <a:ea typeface="Calibri"/>
                        <a:cs typeface="Times New Roman"/>
                      </a:endParaRPr>
                    </a:p>
                  </a:txBody>
                  <a:tcPr marL="0" marR="0" marT="0" marB="0" anchor="b"/>
                </a:tc>
                <a:tc>
                  <a:txBody>
                    <a:bodyPr/>
                    <a:lstStyle/>
                    <a:p>
                      <a:pPr algn="ctr">
                        <a:lnSpc>
                          <a:spcPct val="107000"/>
                        </a:lnSpc>
                        <a:spcAft>
                          <a:spcPts val="800"/>
                        </a:spcAft>
                      </a:pPr>
                      <a:r>
                        <a:rPr lang="ru-RU" sz="1400" b="1">
                          <a:solidFill>
                            <a:srgbClr val="FFFF00"/>
                          </a:solidFill>
                          <a:effectLst/>
                          <a:latin typeface="Times New Roman"/>
                          <a:ea typeface="Calibri"/>
                          <a:cs typeface="Times New Roman"/>
                        </a:rPr>
                        <a:t>1 жыл</a:t>
                      </a:r>
                      <a:endParaRPr lang="ru-RU" sz="1100">
                        <a:solidFill>
                          <a:srgbClr val="FFFF00"/>
                        </a:solidFill>
                        <a:effectLst/>
                        <a:latin typeface="Calibri"/>
                        <a:ea typeface="Calibri"/>
                        <a:cs typeface="Times New Roman"/>
                      </a:endParaRPr>
                    </a:p>
                  </a:txBody>
                  <a:tcPr marL="0" marR="0" marT="0" marB="0" anchor="b"/>
                </a:tc>
                <a:tc>
                  <a:txBody>
                    <a:bodyPr/>
                    <a:lstStyle/>
                    <a:p>
                      <a:pPr algn="ctr">
                        <a:lnSpc>
                          <a:spcPct val="107000"/>
                        </a:lnSpc>
                        <a:spcAft>
                          <a:spcPts val="800"/>
                        </a:spcAft>
                      </a:pPr>
                      <a:r>
                        <a:rPr lang="ru-RU" sz="1400" b="1">
                          <a:solidFill>
                            <a:srgbClr val="FFFF00"/>
                          </a:solidFill>
                          <a:effectLst/>
                          <a:latin typeface="Times New Roman"/>
                          <a:ea typeface="Calibri"/>
                          <a:cs typeface="Times New Roman"/>
                        </a:rPr>
                        <a:t>2 жыл</a:t>
                      </a:r>
                      <a:endParaRPr lang="ru-RU" sz="1100">
                        <a:solidFill>
                          <a:srgbClr val="FFFF00"/>
                        </a:solidFill>
                        <a:effectLst/>
                        <a:latin typeface="Calibri"/>
                        <a:ea typeface="Calibri"/>
                        <a:cs typeface="Times New Roman"/>
                      </a:endParaRPr>
                    </a:p>
                  </a:txBody>
                  <a:tcPr marL="0" marR="0" marT="0" marB="0" anchor="b"/>
                </a:tc>
                <a:tc>
                  <a:txBody>
                    <a:bodyPr/>
                    <a:lstStyle/>
                    <a:p>
                      <a:pPr algn="ctr">
                        <a:lnSpc>
                          <a:spcPct val="107000"/>
                        </a:lnSpc>
                        <a:spcAft>
                          <a:spcPts val="800"/>
                        </a:spcAft>
                      </a:pPr>
                      <a:r>
                        <a:rPr lang="ru-RU" sz="1400" b="1" dirty="0">
                          <a:solidFill>
                            <a:srgbClr val="FFFF00"/>
                          </a:solidFill>
                          <a:effectLst/>
                          <a:latin typeface="Times New Roman"/>
                          <a:ea typeface="Calibri"/>
                          <a:cs typeface="Times New Roman"/>
                        </a:rPr>
                        <a:t>3 </a:t>
                      </a:r>
                      <a:r>
                        <a:rPr lang="ru-RU" sz="1400" b="1" dirty="0" err="1">
                          <a:solidFill>
                            <a:srgbClr val="FFFF00"/>
                          </a:solidFill>
                          <a:effectLst/>
                          <a:latin typeface="Times New Roman"/>
                          <a:ea typeface="Calibri"/>
                          <a:cs typeface="Times New Roman"/>
                        </a:rPr>
                        <a:t>жыл</a:t>
                      </a:r>
                      <a:endParaRPr lang="ru-RU" sz="1100" dirty="0">
                        <a:solidFill>
                          <a:srgbClr val="FFFF00"/>
                        </a:solidFill>
                        <a:effectLst/>
                        <a:latin typeface="Calibri"/>
                        <a:ea typeface="Calibri"/>
                        <a:cs typeface="Times New Roman"/>
                      </a:endParaRPr>
                    </a:p>
                  </a:txBody>
                  <a:tcPr marL="0" marR="0" marT="0" marB="0" anchor="b"/>
                </a:tc>
              </a:tr>
              <a:tr h="1553769">
                <a:tc>
                  <a:txBody>
                    <a:bodyPr/>
                    <a:lstStyle/>
                    <a:p>
                      <a:pPr>
                        <a:lnSpc>
                          <a:spcPct val="107000"/>
                        </a:lnSpc>
                        <a:spcAft>
                          <a:spcPts val="800"/>
                        </a:spcAft>
                      </a:pPr>
                      <a:r>
                        <a:rPr lang="ru-RU" sz="1200" b="1" dirty="0" smtClean="0">
                          <a:effectLst/>
                          <a:latin typeface="Times New Roman" pitchFamily="18" charset="0"/>
                          <a:ea typeface="Calibri"/>
                          <a:cs typeface="Times New Roman" pitchFamily="18" charset="0"/>
                        </a:rPr>
                        <a:t>12-01</a:t>
                      </a: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0" dirty="0" smtClean="0">
                        <a:effectLst/>
                        <a:latin typeface="Times New Roman" pitchFamily="18" charset="0"/>
                        <a:ea typeface="Calibri"/>
                        <a:cs typeface="Times New Roman" pitchFamily="18" charset="0"/>
                      </a:endParaRPr>
                    </a:p>
                    <a:p>
                      <a:pPr>
                        <a:lnSpc>
                          <a:spcPct val="107000"/>
                        </a:lnSpc>
                        <a:spcAft>
                          <a:spcPts val="800"/>
                        </a:spcAft>
                      </a:pPr>
                      <a:endParaRPr lang="ru-RU" sz="1200" b="0"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a:t>
                      </a:r>
                      <a:r>
                        <a:rPr lang="ru-RU" sz="1200" b="1" dirty="0" smtClean="0">
                          <a:effectLst/>
                          <a:latin typeface="Times New Roman" pitchFamily="18" charset="0"/>
                          <a:ea typeface="Calibri"/>
                          <a:cs typeface="Times New Roman" pitchFamily="18" charset="0"/>
                        </a:rPr>
                        <a:t>.</a:t>
                      </a:r>
                      <a:r>
                        <a:rPr lang="ru-RU" sz="1200" b="1" dirty="0">
                          <a:effectLst/>
                          <a:latin typeface="Times New Roman" pitchFamily="18" charset="0"/>
                          <a:ea typeface="Calibri"/>
                          <a:cs typeface="Times New Roman" pitchFamily="18" charset="0"/>
                        </a:rPr>
                        <a:t> </a:t>
                      </a:r>
                      <a:r>
                        <a:rPr lang="ru-RU" sz="1200" b="1" dirty="0" err="1" smtClean="0">
                          <a:effectLst/>
                          <a:latin typeface="Times New Roman" pitchFamily="18" charset="0"/>
                          <a:ea typeface="Calibri"/>
                          <a:cs typeface="Times New Roman" pitchFamily="18" charset="0"/>
                        </a:rPr>
                        <a:t>Сабаққа</a:t>
                      </a:r>
                      <a:r>
                        <a:rPr lang="ru-RU" sz="1200" b="1" dirty="0" smtClean="0">
                          <a:effectLst/>
                          <a:latin typeface="Times New Roman" pitchFamily="18" charset="0"/>
                          <a:ea typeface="Calibri"/>
                          <a:cs typeface="Times New Roman" pitchFamily="18" charset="0"/>
                        </a:rPr>
                        <a:t> </a:t>
                      </a:r>
                      <a:r>
                        <a:rPr lang="ru-RU" sz="1200" b="1" dirty="0" err="1" smtClean="0">
                          <a:effectLst/>
                          <a:latin typeface="Times New Roman" pitchFamily="18" charset="0"/>
                          <a:ea typeface="Calibri"/>
                          <a:cs typeface="Times New Roman" pitchFamily="18" charset="0"/>
                        </a:rPr>
                        <a:t>мақсат</a:t>
                      </a:r>
                      <a:r>
                        <a:rPr lang="ru-RU" sz="1200" b="0" baseline="0" dirty="0" smtClean="0">
                          <a:effectLst/>
                          <a:latin typeface="Times New Roman" pitchFamily="18" charset="0"/>
                          <a:ea typeface="Calibri"/>
                          <a:cs typeface="Times New Roman" pitchFamily="18" charset="0"/>
                        </a:rPr>
                        <a:t>  </a:t>
                      </a:r>
                      <a:r>
                        <a:rPr lang="ru-RU" sz="1200" b="1" dirty="0" err="1" smtClean="0">
                          <a:effectLst/>
                          <a:latin typeface="Times New Roman" pitchFamily="18" charset="0"/>
                          <a:ea typeface="Calibri"/>
                          <a:cs typeface="Times New Roman" pitchFamily="18" charset="0"/>
                        </a:rPr>
                        <a:t>қою</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err="1">
                          <a:effectLst/>
                          <a:latin typeface="Times New Roman" pitchFamily="18" charset="0"/>
                          <a:ea typeface="Calibri"/>
                          <a:cs typeface="Times New Roman" pitchFamily="18" charset="0"/>
                        </a:rPr>
                        <a:t>Мақсат</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құрылымымен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танысу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err="1">
                          <a:effectLst/>
                          <a:latin typeface="Times New Roman" pitchFamily="18" charset="0"/>
                          <a:ea typeface="Calibri"/>
                          <a:cs typeface="Times New Roman" pitchFamily="18" charset="0"/>
                        </a:rPr>
                        <a:t>Білімділік</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err="1">
                          <a:effectLst/>
                          <a:latin typeface="Times New Roman" pitchFamily="18" charset="0"/>
                          <a:ea typeface="Calibri"/>
                          <a:cs typeface="Times New Roman" pitchFamily="18" charset="0"/>
                        </a:rPr>
                        <a:t>дамытушылық</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err="1">
                          <a:effectLst/>
                          <a:latin typeface="Times New Roman" pitchFamily="18" charset="0"/>
                          <a:ea typeface="Calibri"/>
                          <a:cs typeface="Times New Roman" pitchFamily="18" charset="0"/>
                        </a:rPr>
                        <a:t>тәрбиелік</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мақсат</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аспектілерін</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err="1">
                          <a:effectLst/>
                          <a:latin typeface="Times New Roman" pitchFamily="18" charset="0"/>
                          <a:ea typeface="Calibri"/>
                          <a:cs typeface="Times New Roman" pitchFamily="18" charset="0"/>
                        </a:rPr>
                        <a:t>қарастыру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 </a:t>
                      </a:r>
                      <a:r>
                        <a:rPr lang="ru-RU" sz="1200" b="1" dirty="0" err="1">
                          <a:effectLst/>
                          <a:latin typeface="Times New Roman" pitchFamily="18" charset="0"/>
                          <a:ea typeface="Calibri"/>
                          <a:cs typeface="Times New Roman" pitchFamily="18" charset="0"/>
                        </a:rPr>
                        <a:t>Сабаққа</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қатысу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дәптерлерін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бастау</a:t>
                      </a:r>
                      <a:r>
                        <a:rPr lang="ru-RU" sz="1200" b="1" dirty="0" smtClean="0">
                          <a:effectLst/>
                          <a:latin typeface="Times New Roman" pitchFamily="18" charset="0"/>
                          <a:ea typeface="Calibri"/>
                          <a:cs typeface="Times New Roman" pitchFamily="18" charset="0"/>
                        </a:rPr>
                        <a:t>.</a:t>
                      </a: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 </a:t>
                      </a:r>
                      <a:r>
                        <a:rPr lang="ru-RU" sz="1200" b="1" dirty="0" err="1" smtClean="0">
                          <a:effectLst/>
                          <a:latin typeface="Times New Roman" pitchFamily="18" charset="0"/>
                          <a:ea typeface="Calibri"/>
                          <a:cs typeface="Times New Roman" pitchFamily="18" charset="0"/>
                        </a:rPr>
                        <a:t>Оқытудың</a:t>
                      </a:r>
                      <a:r>
                        <a:rPr lang="ru-RU" sz="1200" b="1" baseline="0" dirty="0" smtClean="0">
                          <a:effectLst/>
                          <a:latin typeface="Times New Roman" pitchFamily="18" charset="0"/>
                          <a:ea typeface="Calibri"/>
                          <a:cs typeface="Times New Roman" pitchFamily="18" charset="0"/>
                        </a:rPr>
                        <a:t> </a:t>
                      </a:r>
                      <a:r>
                        <a:rPr lang="ru-RU" sz="1200" b="1" baseline="0" dirty="0" err="1" smtClean="0">
                          <a:effectLst/>
                          <a:latin typeface="Times New Roman" pitchFamily="18" charset="0"/>
                          <a:ea typeface="Calibri"/>
                          <a:cs typeface="Times New Roman" pitchFamily="18" charset="0"/>
                        </a:rPr>
                        <a:t>жаңа</a:t>
                      </a:r>
                      <a:r>
                        <a:rPr lang="ru-RU" sz="1200" b="1" baseline="0" dirty="0" smtClean="0">
                          <a:effectLst/>
                          <a:latin typeface="Times New Roman" pitchFamily="18" charset="0"/>
                          <a:ea typeface="Calibri"/>
                          <a:cs typeface="Times New Roman" pitchFamily="18" charset="0"/>
                        </a:rPr>
                        <a:t> </a:t>
                      </a:r>
                      <a:r>
                        <a:rPr lang="ru-RU" sz="1200" b="1" baseline="0" dirty="0" err="1" smtClean="0">
                          <a:effectLst/>
                          <a:latin typeface="Times New Roman" pitchFamily="18" charset="0"/>
                          <a:ea typeface="Calibri"/>
                          <a:cs typeface="Times New Roman" pitchFamily="18" charset="0"/>
                        </a:rPr>
                        <a:t>педагогикалық</a:t>
                      </a:r>
                      <a:r>
                        <a:rPr lang="ru-RU" sz="1200" b="1" baseline="0" dirty="0" smtClean="0">
                          <a:effectLst/>
                          <a:latin typeface="Times New Roman" pitchFamily="18" charset="0"/>
                          <a:ea typeface="Calibri"/>
                          <a:cs typeface="Times New Roman" pitchFamily="18" charset="0"/>
                        </a:rPr>
                        <a:t> </a:t>
                      </a:r>
                      <a:r>
                        <a:rPr lang="ru-RU" sz="1200" b="1" baseline="0" dirty="0" err="1" smtClean="0">
                          <a:effectLst/>
                          <a:latin typeface="Times New Roman" pitchFamily="18" charset="0"/>
                          <a:ea typeface="Calibri"/>
                          <a:cs typeface="Times New Roman" pitchFamily="18" charset="0"/>
                        </a:rPr>
                        <a:t>технологялары</a:t>
                      </a:r>
                      <a:r>
                        <a:rPr lang="ru-RU" sz="1200" b="1" baseline="0" dirty="0" smtClean="0">
                          <a:effectLst/>
                          <a:latin typeface="Times New Roman" pitchFamily="18" charset="0"/>
                          <a:ea typeface="Calibri"/>
                          <a:cs typeface="Times New Roman" pitchFamily="18" charset="0"/>
                        </a:rPr>
                        <a:t> СТО </a:t>
                      </a:r>
                      <a:r>
                        <a:rPr lang="ru-RU" sz="1200" b="1" baseline="0" dirty="0" err="1" smtClean="0">
                          <a:effectLst/>
                          <a:latin typeface="Times New Roman" pitchFamily="18" charset="0"/>
                          <a:ea typeface="Calibri"/>
                          <a:cs typeface="Times New Roman" pitchFamily="18" charset="0"/>
                        </a:rPr>
                        <a:t>әдісінің</a:t>
                      </a:r>
                      <a:r>
                        <a:rPr lang="ru-RU" sz="1200" b="1" baseline="0" dirty="0" smtClean="0">
                          <a:effectLst/>
                          <a:latin typeface="Times New Roman" pitchFamily="18" charset="0"/>
                          <a:ea typeface="Calibri"/>
                          <a:cs typeface="Times New Roman" pitchFamily="18" charset="0"/>
                        </a:rPr>
                        <a:t> </a:t>
                      </a:r>
                      <a:r>
                        <a:rPr lang="ru-RU" sz="1200" b="1" baseline="0" dirty="0" err="1" smtClean="0">
                          <a:effectLst/>
                          <a:latin typeface="Times New Roman" pitchFamily="18" charset="0"/>
                          <a:ea typeface="Calibri"/>
                          <a:cs typeface="Times New Roman" pitchFamily="18" charset="0"/>
                        </a:rPr>
                        <a:t>түрлері</a:t>
                      </a:r>
                      <a:r>
                        <a:rPr lang="ru-RU" sz="1200" b="1" dirty="0">
                          <a:effectLst/>
                          <a:latin typeface="Times New Roman" pitchFamily="18" charset="0"/>
                          <a:ea typeface="Calibri"/>
                          <a:cs typeface="Times New Roman" pitchFamily="18" charset="0"/>
                        </a:rPr>
                        <a:t> </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 </a:t>
                      </a:r>
                      <a:r>
                        <a:rPr lang="ru-RU" sz="1200" b="1" dirty="0" err="1">
                          <a:effectLst/>
                          <a:latin typeface="Times New Roman" pitchFamily="18" charset="0"/>
                          <a:ea typeface="Calibri"/>
                          <a:cs typeface="Times New Roman" pitchFamily="18" charset="0"/>
                        </a:rPr>
                        <a:t>Үлгермеуші</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оқушымен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жұмыс</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жоспарын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құрып</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жұмысты</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қалыптастыру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 </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smtClean="0">
                          <a:effectLst/>
                          <a:latin typeface="Times New Roman" pitchFamily="18" charset="0"/>
                          <a:ea typeface="Calibri"/>
                          <a:cs typeface="Times New Roman" pitchFamily="18" charset="0"/>
                        </a:rPr>
                        <a:t>3.Оқыту</a:t>
                      </a:r>
                      <a:r>
                        <a:rPr lang="ru-RU" sz="1200" b="1" baseline="0" dirty="0" smtClean="0">
                          <a:effectLst/>
                          <a:latin typeface="Times New Roman" pitchFamily="18" charset="0"/>
                          <a:ea typeface="Calibri"/>
                          <a:cs typeface="Times New Roman" pitchFamily="18" charset="0"/>
                        </a:rPr>
                        <a:t> </a:t>
                      </a:r>
                      <a:r>
                        <a:rPr lang="ru-RU" sz="1200" b="1" baseline="0" dirty="0" err="1" smtClean="0">
                          <a:effectLst/>
                          <a:latin typeface="Times New Roman" pitchFamily="18" charset="0"/>
                          <a:ea typeface="Calibri"/>
                          <a:cs typeface="Times New Roman" pitchFamily="18" charset="0"/>
                        </a:rPr>
                        <a:t>ісіндегі</a:t>
                      </a:r>
                      <a:r>
                        <a:rPr lang="ru-RU" sz="1200" b="1" baseline="0" dirty="0" smtClean="0">
                          <a:effectLst/>
                          <a:latin typeface="Times New Roman" pitchFamily="18" charset="0"/>
                          <a:ea typeface="Calibri"/>
                          <a:cs typeface="Times New Roman" pitchFamily="18" charset="0"/>
                        </a:rPr>
                        <a:t> </a:t>
                      </a:r>
                      <a:r>
                        <a:rPr lang="ru-RU" sz="1200" b="1" baseline="0" dirty="0" err="1" smtClean="0">
                          <a:effectLst/>
                          <a:latin typeface="Times New Roman" pitchFamily="18" charset="0"/>
                          <a:ea typeface="Calibri"/>
                          <a:cs typeface="Times New Roman" pitchFamily="18" charset="0"/>
                        </a:rPr>
                        <a:t>дербестендіру</a:t>
                      </a:r>
                      <a:r>
                        <a:rPr lang="ru-RU" sz="1200" b="1" baseline="0" dirty="0" smtClean="0">
                          <a:effectLst/>
                          <a:latin typeface="Times New Roman" pitchFamily="18" charset="0"/>
                          <a:ea typeface="Calibri"/>
                          <a:cs typeface="Times New Roman" pitchFamily="18" charset="0"/>
                        </a:rPr>
                        <a:t> </a:t>
                      </a:r>
                      <a:r>
                        <a:rPr lang="ru-RU" sz="1200" b="1" baseline="0" dirty="0" err="1" smtClean="0">
                          <a:effectLst/>
                          <a:latin typeface="Times New Roman" pitchFamily="18" charset="0"/>
                          <a:ea typeface="Calibri"/>
                          <a:cs typeface="Times New Roman" pitchFamily="18" charset="0"/>
                        </a:rPr>
                        <a:t>формалары</a:t>
                      </a:r>
                      <a:endParaRPr lang="ru-RU" sz="1200" b="1" dirty="0" smtClean="0">
                        <a:effectLst/>
                        <a:latin typeface="Times New Roman" pitchFamily="18" charset="0"/>
                        <a:ea typeface="Calibri"/>
                        <a:cs typeface="Times New Roman" pitchFamily="18" charset="0"/>
                      </a:endParaRPr>
                    </a:p>
                    <a:p>
                      <a:pPr>
                        <a:lnSpc>
                          <a:spcPct val="107000"/>
                        </a:lnSpc>
                        <a:spcAft>
                          <a:spcPts val="800"/>
                        </a:spcAft>
                      </a:pPr>
                      <a:r>
                        <a:rPr lang="ru-RU" sz="1200" b="1" dirty="0" smtClean="0">
                          <a:effectLst/>
                          <a:latin typeface="Times New Roman" pitchFamily="18" charset="0"/>
                          <a:ea typeface="Calibri"/>
                          <a:cs typeface="Times New Roman" pitchFamily="18" charset="0"/>
                        </a:rPr>
                        <a:t> </a:t>
                      </a: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1.Әріптестердің </a:t>
                      </a:r>
                      <a:r>
                        <a:rPr lang="ru-RU" sz="1200" b="1" dirty="0" err="1">
                          <a:effectLst/>
                          <a:latin typeface="Times New Roman" pitchFamily="18" charset="0"/>
                          <a:ea typeface="Calibri"/>
                          <a:cs typeface="Times New Roman" pitchFamily="18" charset="0"/>
                        </a:rPr>
                        <a:t>сабақтарына</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қатысу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 </a:t>
                      </a:r>
                      <a:r>
                        <a:rPr lang="ru-RU" sz="1200" b="1" dirty="0" err="1">
                          <a:effectLst/>
                          <a:latin typeface="Times New Roman" pitchFamily="18" charset="0"/>
                          <a:ea typeface="Calibri"/>
                          <a:cs typeface="Times New Roman" pitchFamily="18" charset="0"/>
                        </a:rPr>
                        <a:t>Сабақ</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талдау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жолдарын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жетілдіру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 </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3. </a:t>
                      </a:r>
                      <a:r>
                        <a:rPr lang="ru-RU" sz="1200" b="1" dirty="0" err="1">
                          <a:effectLst/>
                          <a:latin typeface="Times New Roman" pitchFamily="18" charset="0"/>
                          <a:ea typeface="Calibri"/>
                          <a:cs typeface="Times New Roman" pitchFamily="18" charset="0"/>
                        </a:rPr>
                        <a:t>Мұғалімнің</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педагогикалық</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шеберлігін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қалыптастыру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тренингтерін</a:t>
                      </a:r>
                      <a:r>
                        <a:rPr lang="ru-RU" sz="1200" b="1" dirty="0">
                          <a:effectLst/>
                          <a:latin typeface="Times New Roman" pitchFamily="18" charset="0"/>
                          <a:ea typeface="Calibri"/>
                          <a:cs typeface="Times New Roman" pitchFamily="18" charset="0"/>
                        </a:rPr>
                        <a:t> </a:t>
                      </a:r>
                      <a:r>
                        <a:rPr lang="ru-RU" sz="1200" b="1" dirty="0" err="1" smtClean="0">
                          <a:effectLst/>
                          <a:latin typeface="Times New Roman" pitchFamily="18" charset="0"/>
                          <a:ea typeface="Calibri"/>
                          <a:cs typeface="Times New Roman" pitchFamily="18" charset="0"/>
                        </a:rPr>
                        <a:t>жүргізу</a:t>
                      </a: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txBody>
                  <a:tcPr marL="0" marR="0" marT="0" marB="0" anchor="b"/>
                </a:tc>
              </a:tr>
              <a:tr h="2170469">
                <a:tc>
                  <a:txBody>
                    <a:bodyPr/>
                    <a:lstStyle/>
                    <a:p>
                      <a:pPr>
                        <a:lnSpc>
                          <a:spcPct val="107000"/>
                        </a:lnSpc>
                        <a:spcAft>
                          <a:spcPts val="800"/>
                        </a:spcAft>
                      </a:pPr>
                      <a:r>
                        <a:rPr lang="ru-RU" sz="1200" b="1" dirty="0" smtClean="0">
                          <a:effectLst/>
                          <a:latin typeface="Times New Roman" pitchFamily="18" charset="0"/>
                          <a:ea typeface="Calibri"/>
                          <a:cs typeface="Times New Roman" pitchFamily="18" charset="0"/>
                        </a:rPr>
                        <a:t>02-03</a:t>
                      </a: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1.Сабаққа </a:t>
                      </a:r>
                      <a:r>
                        <a:rPr lang="ru-RU" sz="1200" b="1" dirty="0" err="1">
                          <a:effectLst/>
                          <a:latin typeface="Times New Roman" pitchFamily="18" charset="0"/>
                          <a:ea typeface="Calibri"/>
                          <a:cs typeface="Times New Roman" pitchFamily="18" charset="0"/>
                        </a:rPr>
                        <a:t>қойылатын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қазіргі</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талаптармен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танысу</a:t>
                      </a:r>
                      <a:r>
                        <a:rPr lang="ru-RU" sz="1200" b="1" dirty="0" smtClean="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2.Сабаққа </a:t>
                      </a:r>
                      <a:r>
                        <a:rPr lang="ru-RU" sz="1200" b="1" dirty="0" err="1">
                          <a:effectLst/>
                          <a:latin typeface="Times New Roman" pitchFamily="18" charset="0"/>
                          <a:ea typeface="Calibri"/>
                          <a:cs typeface="Times New Roman" pitchFamily="18" charset="0"/>
                        </a:rPr>
                        <a:t>жаңа</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көзқарастар</a:t>
                      </a:r>
                      <a:r>
                        <a:rPr lang="ru-RU" sz="1200" b="1" dirty="0" smtClean="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3. </a:t>
                      </a:r>
                      <a:r>
                        <a:rPr lang="ru-RU" sz="1200" b="1" dirty="0" err="1">
                          <a:effectLst/>
                          <a:latin typeface="Times New Roman" pitchFamily="18" charset="0"/>
                          <a:ea typeface="Calibri"/>
                          <a:cs typeface="Times New Roman" pitchFamily="18" charset="0"/>
                        </a:rPr>
                        <a:t>Мұғалімнің</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педагогикалық</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шеберлігін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қалыптастыру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тренингтерін</a:t>
                      </a:r>
                      <a:r>
                        <a:rPr lang="ru-RU" sz="1200" b="1" dirty="0">
                          <a:effectLst/>
                          <a:latin typeface="Times New Roman" pitchFamily="18" charset="0"/>
                          <a:ea typeface="Calibri"/>
                          <a:cs typeface="Times New Roman" pitchFamily="18" charset="0"/>
                        </a:rPr>
                        <a:t> </a:t>
                      </a:r>
                      <a:r>
                        <a:rPr lang="ru-RU" sz="1200" b="1" dirty="0" err="1" smtClean="0">
                          <a:effectLst/>
                          <a:latin typeface="Times New Roman" pitchFamily="18" charset="0"/>
                          <a:ea typeface="Calibri"/>
                          <a:cs typeface="Times New Roman" pitchFamily="18" charset="0"/>
                        </a:rPr>
                        <a:t>жүргізу</a:t>
                      </a: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1.Сабаққа </a:t>
                      </a:r>
                      <a:r>
                        <a:rPr lang="ru-RU" sz="1200" b="1" dirty="0" err="1">
                          <a:effectLst/>
                          <a:latin typeface="Times New Roman" pitchFamily="18" charset="0"/>
                          <a:ea typeface="Calibri"/>
                          <a:cs typeface="Times New Roman" pitchFamily="18" charset="0"/>
                        </a:rPr>
                        <a:t>сараптама</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түрлерімен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танысу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2.Дөңгелек стол : «</a:t>
                      </a:r>
                      <a:r>
                        <a:rPr lang="ru-RU" sz="1200" b="1" dirty="0" err="1">
                          <a:effectLst/>
                          <a:latin typeface="Times New Roman" pitchFamily="18" charset="0"/>
                          <a:ea typeface="Calibri"/>
                          <a:cs typeface="Times New Roman" pitchFamily="18" charset="0"/>
                        </a:rPr>
                        <a:t>Жас</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маман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ідістемелік</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жинақтары</a:t>
                      </a:r>
                      <a:r>
                        <a:rPr lang="ru-RU" sz="1200" b="1" dirty="0" smtClean="0">
                          <a:effectLst/>
                          <a:latin typeface="Times New Roman" pitchFamily="18" charset="0"/>
                          <a:ea typeface="Calibri"/>
                          <a:cs typeface="Times New Roman" pitchFamily="18" charset="0"/>
                        </a:rPr>
                        <a:t>»</a:t>
                      </a: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1.Жас </a:t>
                      </a:r>
                      <a:r>
                        <a:rPr lang="ru-RU" sz="1200" b="1" dirty="0" err="1">
                          <a:effectLst/>
                          <a:latin typeface="Times New Roman" pitchFamily="18" charset="0"/>
                          <a:ea typeface="Calibri"/>
                          <a:cs typeface="Times New Roman" pitchFamily="18" charset="0"/>
                        </a:rPr>
                        <a:t>маман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мектепінің</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Шығармашылық</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есеп</a:t>
                      </a:r>
                      <a:r>
                        <a:rPr lang="ru-RU" sz="1200" b="1" dirty="0">
                          <a:effectLst/>
                          <a:latin typeface="Times New Roman" pitchFamily="18" charset="0"/>
                          <a:ea typeface="Calibri"/>
                          <a:cs typeface="Times New Roman" pitchFamily="18" charset="0"/>
                        </a:rPr>
                        <a:t> беру</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err="1">
                          <a:effectLst/>
                          <a:latin typeface="Times New Roman" pitchFamily="18" charset="0"/>
                          <a:ea typeface="Calibri"/>
                          <a:cs typeface="Times New Roman" pitchFamily="18" charset="0"/>
                        </a:rPr>
                        <a:t>Зерттеу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нәтижелерімен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таныстыру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қорытындылау</a:t>
                      </a:r>
                      <a:r>
                        <a:rPr lang="ru-RU" sz="1200" b="1" dirty="0" smtClean="0">
                          <a:effectLst/>
                          <a:latin typeface="Times New Roman" pitchFamily="18" charset="0"/>
                          <a:ea typeface="Calibri"/>
                          <a:cs typeface="Times New Roman" pitchFamily="18" charset="0"/>
                        </a:rPr>
                        <a:t>.</a:t>
                      </a: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r>
            </a:tbl>
          </a:graphicData>
        </a:graphic>
      </p:graphicFrame>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935450702"/>
              </p:ext>
            </p:extLst>
          </p:nvPr>
        </p:nvGraphicFramePr>
        <p:xfrm>
          <a:off x="323528" y="764704"/>
          <a:ext cx="8208912" cy="5605136"/>
        </p:xfrm>
        <a:graphic>
          <a:graphicData uri="http://schemas.openxmlformats.org/drawingml/2006/table">
            <a:tbl>
              <a:tblPr firstRow="1" bandRow="1">
                <a:tableStyleId>{5C22544A-7EE6-4342-B048-85BDC9FD1C3A}</a:tableStyleId>
              </a:tblPr>
              <a:tblGrid>
                <a:gridCol w="684076"/>
                <a:gridCol w="2584287"/>
                <a:gridCol w="2660296"/>
                <a:gridCol w="2280253"/>
              </a:tblGrid>
              <a:tr h="565903">
                <a:tc>
                  <a:txBody>
                    <a:bodyPr/>
                    <a:lstStyle/>
                    <a:p>
                      <a:pPr algn="ctr">
                        <a:lnSpc>
                          <a:spcPct val="107000"/>
                        </a:lnSpc>
                        <a:spcAft>
                          <a:spcPts val="800"/>
                        </a:spcAft>
                      </a:pPr>
                      <a:r>
                        <a:rPr lang="ru-RU" sz="1600" b="1" dirty="0">
                          <a:solidFill>
                            <a:srgbClr val="FFFF00"/>
                          </a:solidFill>
                          <a:effectLst/>
                          <a:latin typeface="Times New Roman"/>
                          <a:ea typeface="Calibri"/>
                          <a:cs typeface="Times New Roman"/>
                        </a:rPr>
                        <a:t>  </a:t>
                      </a:r>
                      <a:r>
                        <a:rPr lang="ru-RU" sz="1600" b="1" dirty="0" err="1">
                          <a:solidFill>
                            <a:srgbClr val="FFFF00"/>
                          </a:solidFill>
                          <a:effectLst/>
                          <a:latin typeface="Times New Roman"/>
                          <a:ea typeface="Calibri"/>
                          <a:cs typeface="Times New Roman"/>
                        </a:rPr>
                        <a:t>Айы</a:t>
                      </a:r>
                      <a:endParaRPr lang="ru-RU" sz="1600" dirty="0">
                        <a:solidFill>
                          <a:srgbClr val="FFFF00"/>
                        </a:solidFill>
                        <a:effectLst/>
                        <a:latin typeface="Calibri"/>
                        <a:ea typeface="Calibri"/>
                        <a:cs typeface="Times New Roman"/>
                      </a:endParaRPr>
                    </a:p>
                  </a:txBody>
                  <a:tcPr marL="0" marR="0" marT="0" marB="0" anchor="b"/>
                </a:tc>
                <a:tc>
                  <a:txBody>
                    <a:bodyPr/>
                    <a:lstStyle/>
                    <a:p>
                      <a:pPr algn="ctr">
                        <a:lnSpc>
                          <a:spcPct val="107000"/>
                        </a:lnSpc>
                        <a:spcAft>
                          <a:spcPts val="800"/>
                        </a:spcAft>
                      </a:pPr>
                      <a:r>
                        <a:rPr lang="ru-RU" sz="1600" b="1">
                          <a:solidFill>
                            <a:srgbClr val="FFFF00"/>
                          </a:solidFill>
                          <a:effectLst/>
                          <a:latin typeface="Times New Roman"/>
                          <a:ea typeface="Calibri"/>
                          <a:cs typeface="Times New Roman"/>
                        </a:rPr>
                        <a:t>1 жыл</a:t>
                      </a:r>
                      <a:endParaRPr lang="ru-RU" sz="1600">
                        <a:solidFill>
                          <a:srgbClr val="FFFF00"/>
                        </a:solidFill>
                        <a:effectLst/>
                        <a:latin typeface="Calibri"/>
                        <a:ea typeface="Calibri"/>
                        <a:cs typeface="Times New Roman"/>
                      </a:endParaRPr>
                    </a:p>
                  </a:txBody>
                  <a:tcPr marL="0" marR="0" marT="0" marB="0" anchor="b"/>
                </a:tc>
                <a:tc>
                  <a:txBody>
                    <a:bodyPr/>
                    <a:lstStyle/>
                    <a:p>
                      <a:pPr algn="ctr">
                        <a:lnSpc>
                          <a:spcPct val="107000"/>
                        </a:lnSpc>
                        <a:spcAft>
                          <a:spcPts val="800"/>
                        </a:spcAft>
                      </a:pPr>
                      <a:r>
                        <a:rPr lang="ru-RU" sz="1600" b="1">
                          <a:solidFill>
                            <a:srgbClr val="FFFF00"/>
                          </a:solidFill>
                          <a:effectLst/>
                          <a:latin typeface="Times New Roman"/>
                          <a:ea typeface="Calibri"/>
                          <a:cs typeface="Times New Roman"/>
                        </a:rPr>
                        <a:t>2 жыл</a:t>
                      </a:r>
                      <a:endParaRPr lang="ru-RU" sz="1600">
                        <a:solidFill>
                          <a:srgbClr val="FFFF00"/>
                        </a:solidFill>
                        <a:effectLst/>
                        <a:latin typeface="Calibri"/>
                        <a:ea typeface="Calibri"/>
                        <a:cs typeface="Times New Roman"/>
                      </a:endParaRPr>
                    </a:p>
                  </a:txBody>
                  <a:tcPr marL="0" marR="0" marT="0" marB="0" anchor="b"/>
                </a:tc>
                <a:tc>
                  <a:txBody>
                    <a:bodyPr/>
                    <a:lstStyle/>
                    <a:p>
                      <a:pPr algn="ctr">
                        <a:lnSpc>
                          <a:spcPct val="107000"/>
                        </a:lnSpc>
                        <a:spcAft>
                          <a:spcPts val="800"/>
                        </a:spcAft>
                      </a:pPr>
                      <a:r>
                        <a:rPr lang="ru-RU" sz="1600" b="1" dirty="0">
                          <a:solidFill>
                            <a:srgbClr val="FFFF00"/>
                          </a:solidFill>
                          <a:effectLst/>
                          <a:latin typeface="Times New Roman"/>
                          <a:ea typeface="Calibri"/>
                          <a:cs typeface="Times New Roman"/>
                        </a:rPr>
                        <a:t>3 </a:t>
                      </a:r>
                      <a:r>
                        <a:rPr lang="ru-RU" sz="1600" b="1" dirty="0" err="1">
                          <a:solidFill>
                            <a:srgbClr val="FFFF00"/>
                          </a:solidFill>
                          <a:effectLst/>
                          <a:latin typeface="Times New Roman"/>
                          <a:ea typeface="Calibri"/>
                          <a:cs typeface="Times New Roman"/>
                        </a:rPr>
                        <a:t>жыл</a:t>
                      </a:r>
                      <a:endParaRPr lang="ru-RU" sz="1600" dirty="0">
                        <a:solidFill>
                          <a:srgbClr val="FFFF00"/>
                        </a:solidFill>
                        <a:effectLst/>
                        <a:latin typeface="Calibri"/>
                        <a:ea typeface="Calibri"/>
                        <a:cs typeface="Times New Roman"/>
                      </a:endParaRPr>
                    </a:p>
                  </a:txBody>
                  <a:tcPr marL="0" marR="0" marT="0" marB="0" anchor="b"/>
                </a:tc>
              </a:tr>
              <a:tr h="2226303">
                <a:tc>
                  <a:txBody>
                    <a:bodyPr/>
                    <a:lstStyle/>
                    <a:p>
                      <a:pPr>
                        <a:lnSpc>
                          <a:spcPct val="107000"/>
                        </a:lnSpc>
                        <a:spcAft>
                          <a:spcPts val="800"/>
                        </a:spcAft>
                      </a:pPr>
                      <a:r>
                        <a:rPr lang="ru-RU" sz="1200" b="1" dirty="0" smtClean="0">
                          <a:effectLst/>
                          <a:latin typeface="Times New Roman" pitchFamily="18" charset="0"/>
                          <a:ea typeface="Calibri"/>
                          <a:cs typeface="Times New Roman" pitchFamily="18" charset="0"/>
                        </a:rPr>
                        <a:t>04-05</a:t>
                      </a: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1.Оқыту </a:t>
                      </a:r>
                      <a:r>
                        <a:rPr lang="ru-RU" sz="1200" b="1" dirty="0" err="1">
                          <a:effectLst/>
                          <a:latin typeface="Times New Roman" pitchFamily="18" charset="0"/>
                          <a:ea typeface="Calibri"/>
                          <a:cs typeface="Times New Roman" pitchFamily="18" charset="0"/>
                        </a:rPr>
                        <a:t>дың</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дидактикалық</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принциптерін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танып</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талдау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 </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 </a:t>
                      </a:r>
                      <a:r>
                        <a:rPr lang="ru-RU" sz="1200" b="1" dirty="0" err="1">
                          <a:effectLst/>
                          <a:latin typeface="Times New Roman" pitchFamily="18" charset="0"/>
                          <a:ea typeface="Calibri"/>
                          <a:cs typeface="Times New Roman" pitchFamily="18" charset="0"/>
                        </a:rPr>
                        <a:t>Әріптестер</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сабағына</a:t>
                      </a:r>
                      <a:r>
                        <a:rPr lang="ru-RU" sz="1200" b="1" dirty="0">
                          <a:effectLst/>
                          <a:latin typeface="Times New Roman" pitchFamily="18" charset="0"/>
                          <a:ea typeface="Calibri"/>
                          <a:cs typeface="Times New Roman" pitchFamily="18" charset="0"/>
                        </a:rPr>
                        <a:t> </a:t>
                      </a:r>
                      <a:r>
                        <a:rPr lang="ru-RU" sz="1200" b="1" dirty="0" err="1" smtClean="0">
                          <a:effectLst/>
                          <a:latin typeface="Times New Roman" pitchFamily="18" charset="0"/>
                          <a:ea typeface="Calibri"/>
                          <a:cs typeface="Times New Roman" pitchFamily="18" charset="0"/>
                        </a:rPr>
                        <a:t>қатысу</a:t>
                      </a: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1.Өз </a:t>
                      </a:r>
                      <a:r>
                        <a:rPr lang="ru-RU" sz="1200" b="1" dirty="0" err="1">
                          <a:effectLst/>
                          <a:latin typeface="Times New Roman" pitchFamily="18" charset="0"/>
                          <a:ea typeface="Calibri"/>
                          <a:cs typeface="Times New Roman" pitchFamily="18" charset="0"/>
                        </a:rPr>
                        <a:t>білімін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көтеру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жоспарымен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жұмыс</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жасау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2.Ашық </a:t>
                      </a:r>
                      <a:r>
                        <a:rPr lang="ru-RU" sz="1200" b="1" dirty="0" err="1">
                          <a:effectLst/>
                          <a:latin typeface="Times New Roman" pitchFamily="18" charset="0"/>
                          <a:ea typeface="Calibri"/>
                          <a:cs typeface="Times New Roman" pitchFamily="18" charset="0"/>
                        </a:rPr>
                        <a:t>сабақтар</a:t>
                      </a:r>
                      <a:r>
                        <a:rPr lang="ru-RU" sz="1200" b="1" dirty="0">
                          <a:effectLst/>
                          <a:latin typeface="Times New Roman" pitchFamily="18" charset="0"/>
                          <a:ea typeface="Calibri"/>
                          <a:cs typeface="Times New Roman" pitchFamily="18" charset="0"/>
                        </a:rPr>
                        <a:t> беру</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err="1">
                          <a:effectLst/>
                          <a:latin typeface="Times New Roman" pitchFamily="18" charset="0"/>
                          <a:ea typeface="Calibri"/>
                          <a:cs typeface="Times New Roman" pitchFamily="18" charset="0"/>
                        </a:rPr>
                        <a:t>Мектеп</a:t>
                      </a:r>
                      <a:r>
                        <a:rPr lang="ru-RU" sz="1200" b="1" dirty="0">
                          <a:effectLst/>
                          <a:latin typeface="Times New Roman" pitchFamily="18" charset="0"/>
                          <a:ea typeface="Calibri"/>
                          <a:cs typeface="Times New Roman" pitchFamily="18" charset="0"/>
                        </a:rPr>
                        <a:t> </a:t>
                      </a:r>
                      <a:r>
                        <a:rPr lang="ru-RU" sz="1200" b="1" dirty="0" err="1" smtClean="0">
                          <a:effectLst/>
                          <a:latin typeface="Times New Roman" pitchFamily="18" charset="0"/>
                          <a:ea typeface="Calibri"/>
                          <a:cs typeface="Times New Roman" pitchFamily="18" charset="0"/>
                        </a:rPr>
                        <a:t>ішілік</a:t>
                      </a: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pPr marL="228600" indent="-228600">
                        <a:lnSpc>
                          <a:spcPct val="107000"/>
                        </a:lnSpc>
                        <a:spcAft>
                          <a:spcPts val="800"/>
                        </a:spcAft>
                        <a:buAutoNum type="arabicPeriod"/>
                      </a:pPr>
                      <a:r>
                        <a:rPr lang="ru-RU" sz="1200" b="1" dirty="0" err="1" smtClean="0">
                          <a:effectLst/>
                          <a:latin typeface="Times New Roman" pitchFamily="18" charset="0"/>
                          <a:ea typeface="Calibri"/>
                          <a:cs typeface="Times New Roman" pitchFamily="18" charset="0"/>
                        </a:rPr>
                        <a:t>Оқушының</a:t>
                      </a:r>
                      <a:r>
                        <a:rPr lang="ru-RU" sz="1200" b="1" dirty="0" smtClean="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білімге</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қызығушылығын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дамыту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жолдарымен</a:t>
                      </a:r>
                      <a:r>
                        <a:rPr lang="ru-RU" sz="1200" b="1" dirty="0">
                          <a:effectLst/>
                          <a:latin typeface="Times New Roman" pitchFamily="18" charset="0"/>
                          <a:ea typeface="Calibri"/>
                          <a:cs typeface="Times New Roman" pitchFamily="18" charset="0"/>
                        </a:rPr>
                        <a:t> </a:t>
                      </a:r>
                      <a:r>
                        <a:rPr lang="ru-RU" sz="1200" b="1" dirty="0" err="1" smtClean="0">
                          <a:effectLst/>
                          <a:latin typeface="Times New Roman" pitchFamily="18" charset="0"/>
                          <a:ea typeface="Calibri"/>
                          <a:cs typeface="Times New Roman" pitchFamily="18" charset="0"/>
                        </a:rPr>
                        <a:t>танысу</a:t>
                      </a:r>
                      <a:endParaRPr lang="ru-RU" sz="1200" b="1" dirty="0" smtClean="0">
                        <a:effectLst/>
                        <a:latin typeface="Times New Roman" pitchFamily="18" charset="0"/>
                        <a:ea typeface="Calibri"/>
                        <a:cs typeface="Times New Roman" pitchFamily="18" charset="0"/>
                      </a:endParaRPr>
                    </a:p>
                    <a:p>
                      <a:pPr marL="228600" indent="-228600">
                        <a:lnSpc>
                          <a:spcPct val="107000"/>
                        </a:lnSpc>
                        <a:spcAft>
                          <a:spcPts val="800"/>
                        </a:spcAft>
                        <a:buAutoNum type="arabicPeriod"/>
                      </a:pPr>
                      <a:endParaRPr lang="ru-RU" sz="1200" b="1" dirty="0" smtClean="0">
                        <a:effectLst/>
                        <a:latin typeface="Times New Roman" pitchFamily="18" charset="0"/>
                        <a:ea typeface="Calibri"/>
                        <a:cs typeface="Times New Roman" pitchFamily="18" charset="0"/>
                      </a:endParaRPr>
                    </a:p>
                    <a:p>
                      <a:pPr marL="228600" indent="-228600">
                        <a:lnSpc>
                          <a:spcPct val="107000"/>
                        </a:lnSpc>
                        <a:spcAft>
                          <a:spcPts val="800"/>
                        </a:spcAft>
                        <a:buAutoNum type="arabicPeriod"/>
                      </a:pPr>
                      <a:endParaRPr lang="ru-RU" sz="1200" b="1" dirty="0" smtClean="0">
                        <a:effectLst/>
                        <a:latin typeface="Times New Roman" pitchFamily="18" charset="0"/>
                        <a:ea typeface="Calibri"/>
                        <a:cs typeface="Times New Roman" pitchFamily="18" charset="0"/>
                      </a:endParaRPr>
                    </a:p>
                    <a:p>
                      <a:pPr marL="228600" indent="-228600">
                        <a:lnSpc>
                          <a:spcPct val="107000"/>
                        </a:lnSpc>
                        <a:spcAft>
                          <a:spcPts val="800"/>
                        </a:spcAft>
                        <a:buAutoNum type="arabicPeriod"/>
                      </a:pPr>
                      <a:endParaRPr lang="ru-RU" sz="1200" b="1" dirty="0" smtClean="0">
                        <a:effectLst/>
                        <a:latin typeface="Times New Roman" pitchFamily="18" charset="0"/>
                        <a:ea typeface="Calibri"/>
                        <a:cs typeface="Times New Roman" pitchFamily="18" charset="0"/>
                      </a:endParaRPr>
                    </a:p>
                    <a:p>
                      <a:pPr marL="228600" indent="-228600">
                        <a:lnSpc>
                          <a:spcPct val="107000"/>
                        </a:lnSpc>
                        <a:spcAft>
                          <a:spcPts val="800"/>
                        </a:spcAft>
                        <a:buAutoNum type="arabicPeriod"/>
                      </a:pPr>
                      <a:endParaRPr lang="ru-RU" sz="1200" b="1" dirty="0" smtClean="0">
                        <a:effectLst/>
                        <a:latin typeface="Times New Roman" pitchFamily="18" charset="0"/>
                        <a:ea typeface="Calibri"/>
                        <a:cs typeface="Times New Roman" pitchFamily="18" charset="0"/>
                      </a:endParaRPr>
                    </a:p>
                    <a:p>
                      <a:pPr marL="228600" indent="-228600">
                        <a:lnSpc>
                          <a:spcPct val="107000"/>
                        </a:lnSpc>
                        <a:spcAft>
                          <a:spcPts val="800"/>
                        </a:spcAft>
                        <a:buAutoNum type="arabicPeriod"/>
                      </a:pPr>
                      <a:endParaRPr lang="ru-RU" sz="1200" dirty="0">
                        <a:effectLst/>
                        <a:latin typeface="Times New Roman" pitchFamily="18" charset="0"/>
                        <a:ea typeface="Calibri"/>
                        <a:cs typeface="Times New Roman" pitchFamily="18" charset="0"/>
                      </a:endParaRPr>
                    </a:p>
                  </a:txBody>
                  <a:tcPr marL="0" marR="0" marT="0" marB="0" anchor="b"/>
                </a:tc>
              </a:tr>
              <a:tr h="2536386">
                <a:tc>
                  <a:txBody>
                    <a:bodyPr/>
                    <a:lstStyle/>
                    <a:p>
                      <a:pPr>
                        <a:lnSpc>
                          <a:spcPct val="107000"/>
                        </a:lnSpc>
                        <a:spcAft>
                          <a:spcPts val="800"/>
                        </a:spcAft>
                      </a:pPr>
                      <a:r>
                        <a:rPr lang="ru-RU" sz="1200" b="1" dirty="0" smtClean="0">
                          <a:effectLst/>
                          <a:latin typeface="Times New Roman" pitchFamily="18" charset="0"/>
                          <a:ea typeface="Calibri"/>
                          <a:cs typeface="Times New Roman" pitchFamily="18" charset="0"/>
                        </a:rPr>
                        <a:t>06-07</a:t>
                      </a: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a:effectLst/>
                          <a:latin typeface="Times New Roman" pitchFamily="18" charset="0"/>
                          <a:ea typeface="Calibri"/>
                          <a:cs typeface="Times New Roman" pitchFamily="18" charset="0"/>
                        </a:rPr>
                        <a:t>1.Әдістемелік </a:t>
                      </a:r>
                      <a:r>
                        <a:rPr lang="ru-RU" sz="1200" b="1" dirty="0" err="1">
                          <a:effectLst/>
                          <a:latin typeface="Times New Roman" pitchFamily="18" charset="0"/>
                          <a:ea typeface="Calibri"/>
                          <a:cs typeface="Times New Roman" pitchFamily="18" charset="0"/>
                        </a:rPr>
                        <a:t>жинақтармен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жұмыс</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жасау</a:t>
                      </a:r>
                      <a:r>
                        <a:rPr lang="ru-RU" sz="1200" b="1" dirty="0">
                          <a:effectLst/>
                          <a:latin typeface="Times New Roman" pitchFamily="18" charset="0"/>
                          <a:ea typeface="Calibri"/>
                          <a:cs typeface="Times New Roman" pitchFamily="18" charset="0"/>
                        </a:rPr>
                        <a:t>.</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 </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 Портфолио </a:t>
                      </a:r>
                      <a:r>
                        <a:rPr lang="ru-RU" sz="1200" b="1" dirty="0" err="1">
                          <a:effectLst/>
                          <a:latin typeface="Times New Roman" pitchFamily="18" charset="0"/>
                          <a:ea typeface="Calibri"/>
                          <a:cs typeface="Times New Roman" pitchFamily="18" charset="0"/>
                        </a:rPr>
                        <a:t>жинақтау</a:t>
                      </a:r>
                      <a:r>
                        <a:rPr lang="ru-RU" sz="1200" b="1" dirty="0" smtClean="0">
                          <a:effectLst/>
                          <a:latin typeface="Times New Roman" pitchFamily="18" charset="0"/>
                          <a:ea typeface="Calibri"/>
                          <a:cs typeface="Times New Roman" pitchFamily="18" charset="0"/>
                        </a:rPr>
                        <a:t>.</a:t>
                      </a: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 </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 </a:t>
                      </a: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err="1">
                          <a:effectLst/>
                          <a:latin typeface="Times New Roman" pitchFamily="18" charset="0"/>
                          <a:ea typeface="Calibri"/>
                          <a:cs typeface="Times New Roman" pitchFamily="18" charset="0"/>
                        </a:rPr>
                        <a:t>Бағалау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талаптары</a:t>
                      </a:r>
                      <a:r>
                        <a:rPr lang="ru-RU" sz="1200" b="1" dirty="0">
                          <a:effectLst/>
                          <a:latin typeface="Times New Roman" pitchFamily="18" charset="0"/>
                          <a:ea typeface="Calibri"/>
                          <a:cs typeface="Times New Roman" pitchFamily="18" charset="0"/>
                        </a:rPr>
                        <a:t> мен </a:t>
                      </a:r>
                      <a:r>
                        <a:rPr lang="ru-RU" sz="1200" b="1" dirty="0" err="1">
                          <a:effectLst/>
                          <a:latin typeface="Times New Roman" pitchFamily="18" charset="0"/>
                          <a:ea typeface="Calibri"/>
                          <a:cs typeface="Times New Roman" pitchFamily="18" charset="0"/>
                        </a:rPr>
                        <a:t>критерийлерімен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танысу</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 Мониторинг </a:t>
                      </a:r>
                      <a:r>
                        <a:rPr lang="ru-RU" sz="1200" b="1" dirty="0" err="1" smtClean="0">
                          <a:effectLst/>
                          <a:latin typeface="Times New Roman" pitchFamily="18" charset="0"/>
                          <a:ea typeface="Calibri"/>
                          <a:cs typeface="Times New Roman" pitchFamily="18" charset="0"/>
                        </a:rPr>
                        <a:t>жасау</a:t>
                      </a: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c>
                  <a:txBody>
                    <a:bodyPr/>
                    <a:lstStyle/>
                    <a:p>
                      <a:pPr>
                        <a:lnSpc>
                          <a:spcPct val="107000"/>
                        </a:lnSpc>
                        <a:spcAft>
                          <a:spcPts val="800"/>
                        </a:spcAft>
                      </a:pPr>
                      <a:r>
                        <a:rPr lang="ru-RU" sz="1200" b="1" dirty="0" err="1">
                          <a:effectLst/>
                          <a:latin typeface="Times New Roman" pitchFamily="18" charset="0"/>
                          <a:ea typeface="Calibri"/>
                          <a:cs typeface="Times New Roman" pitchFamily="18" charset="0"/>
                        </a:rPr>
                        <a:t>Тәжәрибе</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жинақтау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жқмыстарын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жүйелендіру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Қорытындылау</a:t>
                      </a:r>
                      <a:endParaRPr lang="ru-RU" sz="1200" dirty="0">
                        <a:effectLst/>
                        <a:latin typeface="Times New Roman" pitchFamily="18" charset="0"/>
                        <a:ea typeface="Calibri"/>
                        <a:cs typeface="Times New Roman" pitchFamily="18" charset="0"/>
                      </a:endParaRPr>
                    </a:p>
                    <a:p>
                      <a:pPr>
                        <a:lnSpc>
                          <a:spcPct val="107000"/>
                        </a:lnSpc>
                        <a:spcAft>
                          <a:spcPts val="800"/>
                        </a:spcAft>
                      </a:pPr>
                      <a:r>
                        <a:rPr lang="ru-RU" sz="1200" b="1" dirty="0">
                          <a:effectLst/>
                          <a:latin typeface="Times New Roman" pitchFamily="18" charset="0"/>
                          <a:ea typeface="Calibri"/>
                          <a:cs typeface="Times New Roman" pitchFamily="18" charset="0"/>
                        </a:rPr>
                        <a:t>2. </a:t>
                      </a:r>
                      <a:r>
                        <a:rPr lang="ru-RU" sz="1200" b="1" dirty="0" err="1">
                          <a:effectLst/>
                          <a:latin typeface="Times New Roman" pitchFamily="18" charset="0"/>
                          <a:ea typeface="Calibri"/>
                          <a:cs typeface="Times New Roman" pitchFamily="18" charset="0"/>
                        </a:rPr>
                        <a:t>Мұғалімнің</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кәсіби</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мінездемесін</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қалыптастыру</a:t>
                      </a:r>
                      <a:r>
                        <a:rPr lang="ru-RU" sz="1200" b="1" dirty="0">
                          <a:effectLst/>
                          <a:latin typeface="Times New Roman" pitchFamily="18" charset="0"/>
                          <a:ea typeface="Calibri"/>
                          <a:cs typeface="Times New Roman" pitchFamily="18" charset="0"/>
                        </a:rPr>
                        <a:t>, </a:t>
                      </a:r>
                      <a:r>
                        <a:rPr lang="ru-RU" sz="1200" b="1" dirty="0" err="1">
                          <a:effectLst/>
                          <a:latin typeface="Times New Roman" pitchFamily="18" charset="0"/>
                          <a:ea typeface="Calibri"/>
                          <a:cs typeface="Times New Roman" pitchFamily="18" charset="0"/>
                        </a:rPr>
                        <a:t>бекіту</a:t>
                      </a:r>
                      <a:r>
                        <a:rPr lang="ru-RU" sz="1200" b="1" dirty="0" smtClean="0">
                          <a:effectLst/>
                          <a:latin typeface="Times New Roman" pitchFamily="18" charset="0"/>
                          <a:ea typeface="Calibri"/>
                          <a:cs typeface="Times New Roman" pitchFamily="18" charset="0"/>
                        </a:rPr>
                        <a:t>.</a:t>
                      </a: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b="1" dirty="0" smtClean="0">
                        <a:effectLst/>
                        <a:latin typeface="Times New Roman" pitchFamily="18" charset="0"/>
                        <a:ea typeface="Calibri"/>
                        <a:cs typeface="Times New Roman" pitchFamily="18" charset="0"/>
                      </a:endParaRPr>
                    </a:p>
                    <a:p>
                      <a:pPr>
                        <a:lnSpc>
                          <a:spcPct val="107000"/>
                        </a:lnSpc>
                        <a:spcAft>
                          <a:spcPts val="800"/>
                        </a:spcAft>
                      </a:pPr>
                      <a:endParaRPr lang="ru-RU" sz="1200" dirty="0">
                        <a:effectLst/>
                        <a:latin typeface="Times New Roman" pitchFamily="18" charset="0"/>
                        <a:ea typeface="Calibri"/>
                        <a:cs typeface="Times New Roman" pitchFamily="18" charset="0"/>
                      </a:endParaRPr>
                    </a:p>
                  </a:txBody>
                  <a:tcPr marL="0" marR="0" marT="0" marB="0" anchor="b"/>
                </a:tc>
              </a:tr>
            </a:tbl>
          </a:graphicData>
        </a:graphic>
      </p:graphicFrame>
    </p:spTree>
    <p:extLst>
      <p:ext uri="{BB962C8B-B14F-4D97-AF65-F5344CB8AC3E}">
        <p14:creationId xmlns:p14="http://schemas.microsoft.com/office/powerpoint/2010/main" val="338985227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fontScale="90000"/>
          </a:bodyPr>
          <a:lstStyle/>
          <a:p>
            <a:pPr algn="l"/>
            <a:r>
              <a:rPr lang="ru-RU" sz="1800" b="1" dirty="0" smtClean="0">
                <a:latin typeface="Times New Roman" pitchFamily="18" charset="0"/>
                <a:cs typeface="Times New Roman" pitchFamily="18" charset="0"/>
              </a:rPr>
              <a:t>         </a:t>
            </a:r>
            <a:br>
              <a:rPr lang="ru-RU" sz="1800" b="1" dirty="0" smtClean="0">
                <a:latin typeface="Times New Roman" pitchFamily="18" charset="0"/>
                <a:cs typeface="Times New Roman" pitchFamily="18" charset="0"/>
              </a:rPr>
            </a:br>
            <a:r>
              <a:rPr lang="ru-RU" sz="2100" b="1" dirty="0">
                <a:solidFill>
                  <a:srgbClr val="002060"/>
                </a:solidFill>
                <a:latin typeface="Times New Roman" pitchFamily="18" charset="0"/>
                <a:cs typeface="Times New Roman" pitchFamily="18" charset="0"/>
              </a:rPr>
              <a:t> </a:t>
            </a:r>
            <a:r>
              <a:rPr lang="ru-RU" sz="21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Жас</a:t>
            </a:r>
            <a:r>
              <a:rPr lang="ru-RU" sz="2200" b="1" dirty="0" smtClean="0">
                <a:solidFill>
                  <a:srgbClr val="002060"/>
                </a:solidFill>
                <a:latin typeface="Times New Roman" pitchFamily="18" charset="0"/>
                <a:cs typeface="Times New Roman" pitchFamily="18" charset="0"/>
              </a:rPr>
              <a:t> </a:t>
            </a:r>
            <a:r>
              <a:rPr lang="ru-RU" sz="2200" b="1" dirty="0" err="1">
                <a:solidFill>
                  <a:srgbClr val="002060"/>
                </a:solidFill>
                <a:latin typeface="Times New Roman" pitchFamily="18" charset="0"/>
                <a:cs typeface="Times New Roman" pitchFamily="18" charset="0"/>
              </a:rPr>
              <a:t>маманды</a:t>
            </a:r>
            <a:r>
              <a:rPr lang="ru-RU" sz="2200" b="1" dirty="0">
                <a:solidFill>
                  <a:srgbClr val="002060"/>
                </a:solidFill>
                <a:latin typeface="Times New Roman" pitchFamily="18" charset="0"/>
                <a:cs typeface="Times New Roman" pitchFamily="18" charset="0"/>
              </a:rPr>
              <a:t> </a:t>
            </a:r>
            <a:r>
              <a:rPr lang="ru-RU" sz="2200" b="1" dirty="0" err="1">
                <a:solidFill>
                  <a:srgbClr val="002060"/>
                </a:solidFill>
                <a:latin typeface="Times New Roman" pitchFamily="18" charset="0"/>
                <a:cs typeface="Times New Roman" pitchFamily="18" charset="0"/>
              </a:rPr>
              <a:t>мұғалімдердің</a:t>
            </a:r>
            <a:r>
              <a:rPr lang="ru-RU" sz="2200" b="1" dirty="0">
                <a:solidFill>
                  <a:srgbClr val="002060"/>
                </a:solidFill>
                <a:latin typeface="Times New Roman" pitchFamily="18" charset="0"/>
                <a:cs typeface="Times New Roman" pitchFamily="18" charset="0"/>
              </a:rPr>
              <a:t>  </a:t>
            </a:r>
            <a:r>
              <a:rPr lang="ru-RU" sz="2200" b="1" dirty="0" err="1">
                <a:solidFill>
                  <a:srgbClr val="002060"/>
                </a:solidFill>
                <a:latin typeface="Times New Roman" pitchFamily="18" charset="0"/>
                <a:cs typeface="Times New Roman" pitchFamily="18" charset="0"/>
              </a:rPr>
              <a:t>лауазымдық</a:t>
            </a:r>
            <a:r>
              <a:rPr lang="ru-RU" sz="2200" b="1" dirty="0">
                <a:solidFill>
                  <a:srgbClr val="002060"/>
                </a:solidFill>
                <a:latin typeface="Times New Roman" pitchFamily="18" charset="0"/>
                <a:cs typeface="Times New Roman" pitchFamily="18" charset="0"/>
              </a:rPr>
              <a:t> </a:t>
            </a:r>
            <a:r>
              <a:rPr lang="ru-RU" sz="2200" b="1" dirty="0" err="1">
                <a:solidFill>
                  <a:srgbClr val="002060"/>
                </a:solidFill>
                <a:latin typeface="Times New Roman" pitchFamily="18" charset="0"/>
                <a:cs typeface="Times New Roman" pitchFamily="18" charset="0"/>
              </a:rPr>
              <a:t>міндетімен</a:t>
            </a:r>
            <a:r>
              <a:rPr lang="ru-RU" sz="2200" b="1" dirty="0">
                <a:solidFill>
                  <a:srgbClr val="002060"/>
                </a:solidFill>
                <a:latin typeface="Times New Roman" pitchFamily="18" charset="0"/>
                <a:cs typeface="Times New Roman" pitchFamily="18" charset="0"/>
              </a:rPr>
              <a:t> </a:t>
            </a:r>
            <a:r>
              <a:rPr lang="ru-RU" sz="2200" b="1" dirty="0" err="1">
                <a:solidFill>
                  <a:srgbClr val="002060"/>
                </a:solidFill>
                <a:latin typeface="Times New Roman" pitchFamily="18" charset="0"/>
                <a:cs typeface="Times New Roman" pitchFamily="18" charset="0"/>
              </a:rPr>
              <a:t>таныстыру</a:t>
            </a:r>
            <a:r>
              <a:rPr lang="ru-RU" sz="2100" dirty="0">
                <a:solidFill>
                  <a:srgbClr val="002060"/>
                </a:solidFill>
                <a:latin typeface="Times New Roman" pitchFamily="18" charset="0"/>
                <a:cs typeface="Times New Roman" pitchFamily="18" charset="0"/>
              </a:rPr>
              <a:t/>
            </a:r>
            <a:br>
              <a:rPr lang="ru-RU" sz="2100" dirty="0">
                <a:solidFill>
                  <a:srgbClr val="002060"/>
                </a:solidFill>
                <a:latin typeface="Times New Roman" pitchFamily="18" charset="0"/>
                <a:cs typeface="Times New Roman" pitchFamily="18" charset="0"/>
              </a:rPr>
            </a:br>
            <a:r>
              <a:rPr lang="ru-RU" sz="2100" dirty="0">
                <a:solidFill>
                  <a:srgbClr val="7030A0"/>
                </a:solidFill>
                <a:latin typeface="Times New Roman" pitchFamily="18" charset="0"/>
                <a:cs typeface="Times New Roman" pitchFamily="18" charset="0"/>
              </a:rPr>
              <a:t/>
            </a:r>
            <a:br>
              <a:rPr lang="ru-RU" sz="2100" dirty="0">
                <a:solidFill>
                  <a:srgbClr val="7030A0"/>
                </a:solidFill>
                <a:latin typeface="Times New Roman" pitchFamily="18" charset="0"/>
                <a:cs typeface="Times New Roman" pitchFamily="18" charset="0"/>
              </a:rPr>
            </a:br>
            <a:r>
              <a:rPr lang="ru-RU" sz="2100" b="1" i="1" dirty="0">
                <a:solidFill>
                  <a:srgbClr val="C00000"/>
                </a:solidFill>
                <a:latin typeface="Times New Roman" pitchFamily="18" charset="0"/>
                <a:cs typeface="Times New Roman" pitchFamily="18" charset="0"/>
              </a:rPr>
              <a:t>1.  </a:t>
            </a:r>
            <a:r>
              <a:rPr lang="ru-RU" sz="2100" b="1" i="1" dirty="0" err="1">
                <a:solidFill>
                  <a:srgbClr val="C00000"/>
                </a:solidFill>
                <a:latin typeface="Times New Roman" pitchFamily="18" charset="0"/>
                <a:cs typeface="Times New Roman" pitchFamily="18" charset="0"/>
              </a:rPr>
              <a:t>Білім</a:t>
            </a:r>
            <a:r>
              <a:rPr lang="ru-RU" sz="2100" b="1" i="1" dirty="0">
                <a:solidFill>
                  <a:srgbClr val="C00000"/>
                </a:solidFill>
                <a:latin typeface="Times New Roman" pitchFamily="18" charset="0"/>
                <a:cs typeface="Times New Roman" pitchFamily="18" charset="0"/>
              </a:rPr>
              <a:t> беру </a:t>
            </a:r>
            <a:r>
              <a:rPr lang="ru-RU" sz="2100" b="1" i="1" dirty="0" err="1">
                <a:solidFill>
                  <a:srgbClr val="C00000"/>
                </a:solidFill>
                <a:latin typeface="Times New Roman" pitchFamily="18" charset="0"/>
                <a:cs typeface="Times New Roman" pitchFamily="18" charset="0"/>
              </a:rPr>
              <a:t>ұйымдары</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қызметкерлерінің</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құқықтары</a:t>
            </a:r>
            <a:r>
              <a:rPr lang="ru-RU" sz="2100" b="1" i="1" dirty="0">
                <a:solidFill>
                  <a:srgbClr val="C00000"/>
                </a:solidFill>
                <a:latin typeface="Times New Roman" pitchFamily="18" charset="0"/>
                <a:cs typeface="Times New Roman" pitchFamily="18" charset="0"/>
              </a:rPr>
              <a:t> мен </a:t>
            </a:r>
            <a:r>
              <a:rPr lang="ru-RU" sz="2100" b="1" i="1" dirty="0" err="1">
                <a:solidFill>
                  <a:srgbClr val="C00000"/>
                </a:solidFill>
                <a:latin typeface="Times New Roman" pitchFamily="18" charset="0"/>
                <a:cs typeface="Times New Roman" pitchFamily="18" charset="0"/>
              </a:rPr>
              <a:t>міндеттері</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білім</a:t>
            </a:r>
            <a:r>
              <a:rPr lang="ru-RU" sz="2100" b="1" i="1" dirty="0">
                <a:solidFill>
                  <a:srgbClr val="C00000"/>
                </a:solidFill>
                <a:latin typeface="Times New Roman" pitchFamily="18" charset="0"/>
                <a:cs typeface="Times New Roman" pitchFamily="18" charset="0"/>
              </a:rPr>
              <a:t>       беру </a:t>
            </a:r>
            <a:r>
              <a:rPr lang="ru-RU" sz="2100" b="1" i="1" dirty="0" err="1">
                <a:solidFill>
                  <a:srgbClr val="C00000"/>
                </a:solidFill>
                <a:latin typeface="Times New Roman" pitchFamily="18" charset="0"/>
                <a:cs typeface="Times New Roman" pitchFamily="18" charset="0"/>
              </a:rPr>
              <a:t>ұйымдарының</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жарғыларымен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ішкі</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тәртіп</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ережелерімен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және</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қызмет</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нұсқаулықтарымен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айқындалады</a:t>
            </a:r>
            <a:r>
              <a:rPr lang="ru-RU" sz="2100" b="1" i="1" dirty="0">
                <a:solidFill>
                  <a:srgbClr val="C00000"/>
                </a:solidFill>
                <a:latin typeface="Times New Roman" pitchFamily="18" charset="0"/>
                <a:cs typeface="Times New Roman" pitchFamily="18" charset="0"/>
              </a:rPr>
              <a:t>.</a:t>
            </a:r>
            <a:br>
              <a:rPr lang="ru-RU" sz="2100" b="1" i="1" dirty="0">
                <a:solidFill>
                  <a:srgbClr val="C00000"/>
                </a:solidFill>
                <a:latin typeface="Times New Roman" pitchFamily="18" charset="0"/>
                <a:cs typeface="Times New Roman" pitchFamily="18" charset="0"/>
              </a:rPr>
            </a:br>
            <a:r>
              <a:rPr lang="ru-RU" sz="2100" b="1" i="1" dirty="0">
                <a:solidFill>
                  <a:srgbClr val="C00000"/>
                </a:solidFill>
                <a:latin typeface="Times New Roman" pitchFamily="18" charset="0"/>
                <a:cs typeface="Times New Roman" pitchFamily="18" charset="0"/>
              </a:rPr>
              <a:t>2.  </a:t>
            </a:r>
            <a:r>
              <a:rPr lang="ru-RU" sz="2100" b="1" i="1" dirty="0" err="1">
                <a:solidFill>
                  <a:srgbClr val="C00000"/>
                </a:solidFill>
                <a:latin typeface="Times New Roman" pitchFamily="18" charset="0"/>
                <a:cs typeface="Times New Roman" pitchFamily="18" charset="0"/>
              </a:rPr>
              <a:t>Педагогтік</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қызмет</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атқаратын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адамдар</a:t>
            </a:r>
            <a:r>
              <a:rPr lang="ru-RU" sz="2100" b="1" i="1" dirty="0">
                <a:solidFill>
                  <a:srgbClr val="C00000"/>
                </a:solidFill>
                <a:latin typeface="Times New Roman" pitchFamily="18" charset="0"/>
                <a:cs typeface="Times New Roman" pitchFamily="18" charset="0"/>
              </a:rPr>
              <a:t> педагог </a:t>
            </a:r>
            <a:r>
              <a:rPr lang="ru-RU" sz="2100" b="1" i="1" dirty="0" err="1">
                <a:solidFill>
                  <a:srgbClr val="C00000"/>
                </a:solidFill>
                <a:latin typeface="Times New Roman" pitchFamily="18" charset="0"/>
                <a:cs typeface="Times New Roman" pitchFamily="18" charset="0"/>
              </a:rPr>
              <a:t>қызметкерлері</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болып</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есептеледі</a:t>
            </a:r>
            <a:r>
              <a:rPr lang="ru-RU" sz="2100" b="1" i="1" dirty="0">
                <a:solidFill>
                  <a:srgbClr val="C00000"/>
                </a:solidFill>
                <a:latin typeface="Times New Roman" pitchFamily="18" charset="0"/>
                <a:cs typeface="Times New Roman" pitchFamily="18" charset="0"/>
              </a:rPr>
              <a:t>.</a:t>
            </a:r>
            <a:br>
              <a:rPr lang="ru-RU" sz="2100" b="1" i="1" dirty="0">
                <a:solidFill>
                  <a:srgbClr val="C00000"/>
                </a:solidFill>
                <a:latin typeface="Times New Roman" pitchFamily="18" charset="0"/>
                <a:cs typeface="Times New Roman" pitchFamily="18" charset="0"/>
              </a:rPr>
            </a:br>
            <a:r>
              <a:rPr lang="ru-RU" sz="2100" b="1" i="1" dirty="0">
                <a:solidFill>
                  <a:srgbClr val="C00000"/>
                </a:solidFill>
                <a:latin typeface="Times New Roman" pitchFamily="18" charset="0"/>
                <a:cs typeface="Times New Roman" pitchFamily="18" charset="0"/>
              </a:rPr>
              <a:t>3.  </a:t>
            </a:r>
            <a:r>
              <a:rPr lang="ru-RU" sz="2100" b="1" i="1" dirty="0" err="1">
                <a:solidFill>
                  <a:srgbClr val="C00000"/>
                </a:solidFill>
                <a:latin typeface="Times New Roman" pitchFamily="18" charset="0"/>
                <a:cs typeface="Times New Roman" pitchFamily="18" charset="0"/>
              </a:rPr>
              <a:t>Білім</a:t>
            </a:r>
            <a:r>
              <a:rPr lang="ru-RU" sz="2100" b="1" i="1" dirty="0">
                <a:solidFill>
                  <a:srgbClr val="C00000"/>
                </a:solidFill>
                <a:latin typeface="Times New Roman" pitchFamily="18" charset="0"/>
                <a:cs typeface="Times New Roman" pitchFamily="18" charset="0"/>
              </a:rPr>
              <a:t> беру </a:t>
            </a:r>
            <a:r>
              <a:rPr lang="ru-RU" sz="2100" b="1" i="1" dirty="0" err="1">
                <a:solidFill>
                  <a:srgbClr val="C00000"/>
                </a:solidFill>
                <a:latin typeface="Times New Roman" pitchFamily="18" charset="0"/>
                <a:cs typeface="Times New Roman" pitchFamily="18" charset="0"/>
              </a:rPr>
              <a:t>ұйымдары</a:t>
            </a:r>
            <a:r>
              <a:rPr lang="ru-RU" sz="2100" b="1" i="1" dirty="0">
                <a:solidFill>
                  <a:srgbClr val="C00000"/>
                </a:solidFill>
                <a:latin typeface="Times New Roman" pitchFamily="18" charset="0"/>
                <a:cs typeface="Times New Roman" pitchFamily="18" charset="0"/>
              </a:rPr>
              <a:t> педагог </a:t>
            </a:r>
            <a:r>
              <a:rPr lang="ru-RU" sz="2100" b="1" i="1" dirty="0" err="1">
                <a:solidFill>
                  <a:srgbClr val="C00000"/>
                </a:solidFill>
                <a:latin typeface="Times New Roman" pitchFamily="18" charset="0"/>
                <a:cs typeface="Times New Roman" pitchFamily="18" charset="0"/>
              </a:rPr>
              <a:t>қызметкерлерінің</a:t>
            </a:r>
            <a:r>
              <a:rPr lang="ru-RU" sz="2100" b="1" i="1" dirty="0">
                <a:solidFill>
                  <a:srgbClr val="C00000"/>
                </a:solidFill>
                <a:latin typeface="Times New Roman" pitchFamily="18" charset="0"/>
                <a:cs typeface="Times New Roman" pitchFamily="18" charset="0"/>
              </a:rPr>
              <a:t>:</a:t>
            </a:r>
            <a:br>
              <a:rPr lang="ru-RU" sz="2100" b="1" i="1" dirty="0">
                <a:solidFill>
                  <a:srgbClr val="C00000"/>
                </a:solidFill>
                <a:latin typeface="Times New Roman" pitchFamily="18" charset="0"/>
                <a:cs typeface="Times New Roman" pitchFamily="18" charset="0"/>
              </a:rPr>
            </a:br>
            <a:r>
              <a:rPr lang="ru-RU" sz="2100" b="1" i="1" dirty="0">
                <a:solidFill>
                  <a:srgbClr val="C00000"/>
                </a:solidFill>
                <a:latin typeface="Times New Roman" pitchFamily="18" charset="0"/>
                <a:cs typeface="Times New Roman" pitchFamily="18" charset="0"/>
              </a:rPr>
              <a:t>1.  </a:t>
            </a:r>
            <a:r>
              <a:rPr lang="ru-RU" sz="2100" b="1" i="1" dirty="0" err="1">
                <a:solidFill>
                  <a:srgbClr val="C00000"/>
                </a:solidFill>
                <a:latin typeface="Times New Roman" pitchFamily="18" charset="0"/>
                <a:cs typeface="Times New Roman" pitchFamily="18" charset="0"/>
              </a:rPr>
              <a:t>Педагогтік</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қызметті</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ұйымдастыру</a:t>
            </a:r>
            <a:r>
              <a:rPr lang="ru-RU" sz="2100" b="1" i="1" dirty="0">
                <a:solidFill>
                  <a:srgbClr val="C00000"/>
                </a:solidFill>
                <a:latin typeface="Times New Roman" pitchFamily="18" charset="0"/>
                <a:cs typeface="Times New Roman" pitchFamily="18" charset="0"/>
              </a:rPr>
              <a:t>.</a:t>
            </a:r>
            <a:br>
              <a:rPr lang="ru-RU" sz="2100" b="1" i="1" dirty="0">
                <a:solidFill>
                  <a:srgbClr val="C00000"/>
                </a:solidFill>
                <a:latin typeface="Times New Roman" pitchFamily="18" charset="0"/>
                <a:cs typeface="Times New Roman" pitchFamily="18" charset="0"/>
              </a:rPr>
            </a:br>
            <a:r>
              <a:rPr lang="ru-RU" sz="2100" b="1" i="1" dirty="0">
                <a:solidFill>
                  <a:srgbClr val="C00000"/>
                </a:solidFill>
                <a:latin typeface="Times New Roman" pitchFamily="18" charset="0"/>
                <a:cs typeface="Times New Roman" pitchFamily="18" charset="0"/>
              </a:rPr>
              <a:t>2. </a:t>
            </a:r>
            <a:r>
              <a:rPr lang="ru-RU" sz="2100" b="1" i="1" dirty="0" err="1">
                <a:solidFill>
                  <a:srgbClr val="C00000"/>
                </a:solidFill>
                <a:latin typeface="Times New Roman" pitchFamily="18" charset="0"/>
                <a:cs typeface="Times New Roman" pitchFamily="18" charset="0"/>
              </a:rPr>
              <a:t>Оқу</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орнының</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жұмыстарына</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қатысу</a:t>
            </a:r>
            <a:r>
              <a:rPr lang="ru-RU" sz="2100" b="1" i="1" dirty="0">
                <a:solidFill>
                  <a:srgbClr val="C00000"/>
                </a:solidFill>
                <a:latin typeface="Times New Roman" pitchFamily="18" charset="0"/>
                <a:cs typeface="Times New Roman" pitchFamily="18" charset="0"/>
              </a:rPr>
              <a:t>.</a:t>
            </a:r>
            <a:br>
              <a:rPr lang="ru-RU" sz="2100" b="1" i="1" dirty="0">
                <a:solidFill>
                  <a:srgbClr val="C00000"/>
                </a:solidFill>
                <a:latin typeface="Times New Roman" pitchFamily="18" charset="0"/>
                <a:cs typeface="Times New Roman" pitchFamily="18" charset="0"/>
              </a:rPr>
            </a:br>
            <a:r>
              <a:rPr lang="ru-RU" sz="2100" b="1" i="1" dirty="0">
                <a:solidFill>
                  <a:srgbClr val="C00000"/>
                </a:solidFill>
                <a:latin typeface="Times New Roman" pitchFamily="18" charset="0"/>
                <a:cs typeface="Times New Roman" pitchFamily="18" charset="0"/>
              </a:rPr>
              <a:t>3.  ҚР </a:t>
            </a:r>
            <a:r>
              <a:rPr lang="ru-RU" sz="2100" b="1" i="1" dirty="0" err="1">
                <a:solidFill>
                  <a:srgbClr val="C00000"/>
                </a:solidFill>
                <a:latin typeface="Times New Roman" pitchFamily="18" charset="0"/>
                <a:cs typeface="Times New Roman" pitchFamily="18" charset="0"/>
              </a:rPr>
              <a:t>заңдарын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оқып,үйрену</a:t>
            </a:r>
            <a:r>
              <a:rPr lang="ru-RU" sz="2100" b="1" i="1" dirty="0">
                <a:solidFill>
                  <a:srgbClr val="C00000"/>
                </a:solidFill>
                <a:latin typeface="Times New Roman" pitchFamily="18" charset="0"/>
                <a:cs typeface="Times New Roman" pitchFamily="18" charset="0"/>
              </a:rPr>
              <a:t>.</a:t>
            </a:r>
            <a:br>
              <a:rPr lang="ru-RU" sz="2100" b="1" i="1" dirty="0">
                <a:solidFill>
                  <a:srgbClr val="C00000"/>
                </a:solidFill>
                <a:latin typeface="Times New Roman" pitchFamily="18" charset="0"/>
                <a:cs typeface="Times New Roman" pitchFamily="18" charset="0"/>
              </a:rPr>
            </a:br>
            <a:r>
              <a:rPr lang="ru-RU" sz="2100" b="1" i="1" dirty="0">
                <a:solidFill>
                  <a:srgbClr val="C00000"/>
                </a:solidFill>
                <a:latin typeface="Times New Roman" pitchFamily="18" charset="0"/>
                <a:cs typeface="Times New Roman" pitchFamily="18" charset="0"/>
              </a:rPr>
              <a:t>4.  Бес </a:t>
            </a:r>
            <a:r>
              <a:rPr lang="ru-RU" sz="2100" b="1" i="1" dirty="0" err="1">
                <a:solidFill>
                  <a:srgbClr val="C00000"/>
                </a:solidFill>
                <a:latin typeface="Times New Roman" pitchFamily="18" charset="0"/>
                <a:cs typeface="Times New Roman" pitchFamily="18" charset="0"/>
              </a:rPr>
              <a:t>жылда</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бір</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рет</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өздерінің</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біліктілігін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арттыру</a:t>
            </a:r>
            <a:r>
              <a:rPr lang="ru-RU" sz="2100" b="1" i="1" dirty="0">
                <a:solidFill>
                  <a:srgbClr val="C00000"/>
                </a:solidFill>
                <a:latin typeface="Times New Roman" pitchFamily="18" charset="0"/>
                <a:cs typeface="Times New Roman" pitchFamily="18" charset="0"/>
              </a:rPr>
              <a:t>.</a:t>
            </a:r>
            <a:br>
              <a:rPr lang="ru-RU" sz="2100" b="1" i="1" dirty="0">
                <a:solidFill>
                  <a:srgbClr val="C00000"/>
                </a:solidFill>
                <a:latin typeface="Times New Roman" pitchFamily="18" charset="0"/>
                <a:cs typeface="Times New Roman" pitchFamily="18" charset="0"/>
              </a:rPr>
            </a:br>
            <a:r>
              <a:rPr lang="ru-RU" sz="2100" b="1" i="1" dirty="0">
                <a:solidFill>
                  <a:srgbClr val="C00000"/>
                </a:solidFill>
                <a:latin typeface="Times New Roman" pitchFamily="18" charset="0"/>
                <a:cs typeface="Times New Roman" pitchFamily="18" charset="0"/>
              </a:rPr>
              <a:t>5.  </a:t>
            </a:r>
            <a:r>
              <a:rPr lang="ru-RU" sz="2100" b="1" i="1" dirty="0" err="1">
                <a:solidFill>
                  <a:srgbClr val="C00000"/>
                </a:solidFill>
                <a:latin typeface="Times New Roman" pitchFamily="18" charset="0"/>
                <a:cs typeface="Times New Roman" pitchFamily="18" charset="0"/>
              </a:rPr>
              <a:t>Әкімшілік</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бұйрықтарын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орындау</a:t>
            </a:r>
            <a:r>
              <a:rPr lang="ru-RU" sz="2100" b="1" i="1" dirty="0">
                <a:solidFill>
                  <a:srgbClr val="C00000"/>
                </a:solidFill>
                <a:latin typeface="Times New Roman" pitchFamily="18" charset="0"/>
                <a:cs typeface="Times New Roman" pitchFamily="18" charset="0"/>
              </a:rPr>
              <a:t>.</a:t>
            </a:r>
            <a:br>
              <a:rPr lang="ru-RU" sz="2100" b="1" i="1" dirty="0">
                <a:solidFill>
                  <a:srgbClr val="C00000"/>
                </a:solidFill>
                <a:latin typeface="Times New Roman" pitchFamily="18" charset="0"/>
                <a:cs typeface="Times New Roman" pitchFamily="18" charset="0"/>
              </a:rPr>
            </a:br>
            <a:r>
              <a:rPr lang="ru-RU" sz="2100" b="1" i="1" dirty="0">
                <a:solidFill>
                  <a:srgbClr val="C00000"/>
                </a:solidFill>
                <a:latin typeface="Times New Roman" pitchFamily="18" charset="0"/>
                <a:cs typeface="Times New Roman" pitchFamily="18" charset="0"/>
              </a:rPr>
              <a:t>6.  </a:t>
            </a:r>
            <a:r>
              <a:rPr lang="ru-RU" sz="2100" b="1" i="1" dirty="0" err="1">
                <a:solidFill>
                  <a:srgbClr val="C00000"/>
                </a:solidFill>
                <a:latin typeface="Times New Roman" pitchFamily="18" charset="0"/>
                <a:cs typeface="Times New Roman" pitchFamily="18" charset="0"/>
              </a:rPr>
              <a:t>Білім</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алушылар</a:t>
            </a:r>
            <a:r>
              <a:rPr lang="ru-RU" sz="2100" b="1" i="1" dirty="0">
                <a:solidFill>
                  <a:srgbClr val="C00000"/>
                </a:solidFill>
                <a:latin typeface="Times New Roman" pitchFamily="18" charset="0"/>
                <a:cs typeface="Times New Roman" pitchFamily="18" charset="0"/>
              </a:rPr>
              <a:t> мен  </a:t>
            </a:r>
            <a:r>
              <a:rPr lang="ru-RU" sz="2100" b="1" i="1" dirty="0" err="1">
                <a:solidFill>
                  <a:srgbClr val="C00000"/>
                </a:solidFill>
                <a:latin typeface="Times New Roman" pitchFamily="18" charset="0"/>
                <a:cs typeface="Times New Roman" pitchFamily="18" charset="0"/>
              </a:rPr>
              <a:t>тәрбиеленушілердің</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тиісті</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мемлекеттік</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жалпыға</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бірдей</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міндетті</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білім</a:t>
            </a:r>
            <a:r>
              <a:rPr lang="ru-RU" sz="2100" b="1" i="1" dirty="0">
                <a:solidFill>
                  <a:srgbClr val="C00000"/>
                </a:solidFill>
                <a:latin typeface="Times New Roman" pitchFamily="18" charset="0"/>
                <a:cs typeface="Times New Roman" pitchFamily="18" charset="0"/>
              </a:rPr>
              <a:t> беру </a:t>
            </a:r>
            <a:r>
              <a:rPr lang="ru-RU" sz="2100" b="1" i="1" dirty="0" err="1">
                <a:solidFill>
                  <a:srgbClr val="C00000"/>
                </a:solidFill>
                <a:latin typeface="Times New Roman" pitchFamily="18" charset="0"/>
                <a:cs typeface="Times New Roman" pitchFamily="18" charset="0"/>
              </a:rPr>
              <a:t>стандарттарында</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көзделген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деңгейден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төмен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емес</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білім</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шеберлік</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және</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дағды</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алуын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қамтамасыз</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етуге</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тиісті</a:t>
            </a:r>
            <a:r>
              <a:rPr lang="ru-RU" sz="2100" b="1" i="1" dirty="0">
                <a:solidFill>
                  <a:srgbClr val="C00000"/>
                </a:solidFill>
                <a:latin typeface="Times New Roman" pitchFamily="18" charset="0"/>
                <a:cs typeface="Times New Roman" pitchFamily="18" charset="0"/>
              </a:rPr>
              <a:t>.</a:t>
            </a:r>
            <a:br>
              <a:rPr lang="ru-RU" sz="2100" b="1" i="1" dirty="0">
                <a:solidFill>
                  <a:srgbClr val="C00000"/>
                </a:solidFill>
                <a:latin typeface="Times New Roman" pitchFamily="18" charset="0"/>
                <a:cs typeface="Times New Roman" pitchFamily="18" charset="0"/>
              </a:rPr>
            </a:br>
            <a:r>
              <a:rPr lang="ru-RU" sz="2100" b="1" i="1" dirty="0">
                <a:solidFill>
                  <a:srgbClr val="C00000"/>
                </a:solidFill>
                <a:latin typeface="Times New Roman" pitchFamily="18" charset="0"/>
                <a:cs typeface="Times New Roman" pitchFamily="18" charset="0"/>
              </a:rPr>
              <a:t>7.  </a:t>
            </a:r>
            <a:r>
              <a:rPr lang="ru-RU" sz="2100" b="1" i="1" dirty="0" err="1">
                <a:solidFill>
                  <a:srgbClr val="C00000"/>
                </a:solidFill>
                <a:latin typeface="Times New Roman" pitchFamily="18" charset="0"/>
                <a:cs typeface="Times New Roman" pitchFamily="18" charset="0"/>
              </a:rPr>
              <a:t>Білім</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алушылар</a:t>
            </a:r>
            <a:r>
              <a:rPr lang="ru-RU" sz="2100" b="1" i="1" dirty="0">
                <a:solidFill>
                  <a:srgbClr val="C00000"/>
                </a:solidFill>
                <a:latin typeface="Times New Roman" pitchFamily="18" charset="0"/>
                <a:cs typeface="Times New Roman" pitchFamily="18" charset="0"/>
              </a:rPr>
              <a:t> мен </a:t>
            </a:r>
            <a:r>
              <a:rPr lang="ru-RU" sz="2100" b="1" i="1" dirty="0" err="1">
                <a:solidFill>
                  <a:srgbClr val="C00000"/>
                </a:solidFill>
                <a:latin typeface="Times New Roman" pitchFamily="18" charset="0"/>
                <a:cs typeface="Times New Roman" pitchFamily="18" charset="0"/>
              </a:rPr>
              <a:t>тәрбиеленушілердің</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жеке</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және</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шығармашылық</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қабілетерін</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ашып</a:t>
            </a:r>
            <a:r>
              <a:rPr lang="ru-RU" sz="2100" b="1" i="1" dirty="0">
                <a:solidFill>
                  <a:srgbClr val="C00000"/>
                </a:solidFill>
                <a:latin typeface="Times New Roman" pitchFamily="18" charset="0"/>
                <a:cs typeface="Times New Roman" pitchFamily="18" charset="0"/>
              </a:rPr>
              <a:t>, оны </a:t>
            </a:r>
            <a:r>
              <a:rPr lang="ru-RU" sz="2100" b="1" i="1" dirty="0" err="1">
                <a:solidFill>
                  <a:srgbClr val="C00000"/>
                </a:solidFill>
                <a:latin typeface="Times New Roman" pitchFamily="18" charset="0"/>
                <a:cs typeface="Times New Roman" pitchFamily="18" charset="0"/>
              </a:rPr>
              <a:t>дамытуға</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жәрдемдесуі</a:t>
            </a:r>
            <a:r>
              <a:rPr lang="ru-RU" sz="2100" b="1" i="1" dirty="0">
                <a:solidFill>
                  <a:srgbClr val="C00000"/>
                </a:solidFill>
                <a:latin typeface="Times New Roman" pitchFamily="18" charset="0"/>
                <a:cs typeface="Times New Roman" pitchFamily="18" charset="0"/>
              </a:rPr>
              <a:t> </a:t>
            </a:r>
            <a:r>
              <a:rPr lang="ru-RU" sz="2100" b="1" i="1" dirty="0" err="1">
                <a:solidFill>
                  <a:srgbClr val="C00000"/>
                </a:solidFill>
                <a:latin typeface="Times New Roman" pitchFamily="18" charset="0"/>
                <a:cs typeface="Times New Roman" pitchFamily="18" charset="0"/>
              </a:rPr>
              <a:t>тиіс</a:t>
            </a:r>
            <a:r>
              <a:rPr lang="ru-RU" sz="2100" b="1" i="1" dirty="0">
                <a:solidFill>
                  <a:srgbClr val="C00000"/>
                </a:solidFill>
                <a:latin typeface="Times New Roman" pitchFamily="18" charset="0"/>
                <a:cs typeface="Times New Roman" pitchFamily="18" charset="0"/>
              </a:rPr>
              <a:t>.</a:t>
            </a:r>
            <a:br>
              <a:rPr lang="ru-RU" sz="2100" b="1" i="1" dirty="0">
                <a:solidFill>
                  <a:srgbClr val="C00000"/>
                </a:solidFill>
                <a:latin typeface="Times New Roman" pitchFamily="18" charset="0"/>
                <a:cs typeface="Times New Roman" pitchFamily="18" charset="0"/>
              </a:rPr>
            </a:br>
            <a:r>
              <a:rPr lang="ru-RU" sz="1800" b="1" i="1" dirty="0" smtClean="0">
                <a:solidFill>
                  <a:srgbClr val="C00000"/>
                </a:solidFill>
                <a:latin typeface="Times New Roman" pitchFamily="18" charset="0"/>
                <a:cs typeface="Times New Roman" pitchFamily="18" charset="0"/>
              </a:rPr>
              <a:t>.</a:t>
            </a:r>
            <a:r>
              <a:rPr lang="ru-RU" dirty="0"/>
              <a:t/>
            </a:r>
            <a:br>
              <a:rPr lang="ru-RU" dirty="0"/>
            </a:br>
            <a:endParaRPr lang="ru-RU" dirty="0"/>
          </a:p>
        </p:txBody>
      </p:sp>
    </p:spTree>
    <p:extLst>
      <p:ext uri="{BB962C8B-B14F-4D97-AF65-F5344CB8AC3E}">
        <p14:creationId xmlns:p14="http://schemas.microsoft.com/office/powerpoint/2010/main" val="3631331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5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2"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p:spPr>
        <p:txBody>
          <a:bodyPr>
            <a:noAutofit/>
          </a:bodyPr>
          <a:lstStyle/>
          <a:p>
            <a:pPr algn="l"/>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i="1" dirty="0">
                <a:latin typeface="Times New Roman" pitchFamily="18" charset="0"/>
                <a:cs typeface="Times New Roman" pitchFamily="18" charset="0"/>
              </a:rPr>
              <a:t/>
            </a:r>
            <a:br>
              <a:rPr lang="ru-RU" sz="2000" i="1" dirty="0">
                <a:latin typeface="Times New Roman" pitchFamily="18" charset="0"/>
                <a:cs typeface="Times New Roman" pitchFamily="18" charset="0"/>
              </a:rPr>
            </a:br>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b="1" i="1" dirty="0" smtClean="0">
                <a:solidFill>
                  <a:srgbClr val="C00000"/>
                </a:solidFill>
                <a:latin typeface="Times New Roman" pitchFamily="18" charset="0"/>
                <a:cs typeface="Times New Roman" pitchFamily="18" charset="0"/>
              </a:rPr>
              <a:t>8</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Өз</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біліктілігін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арттыру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9.  </a:t>
            </a:r>
            <a:r>
              <a:rPr lang="ru-RU" sz="2000" b="1" i="1" dirty="0" err="1">
                <a:solidFill>
                  <a:srgbClr val="C00000"/>
                </a:solidFill>
                <a:latin typeface="Times New Roman" pitchFamily="18" charset="0"/>
                <a:cs typeface="Times New Roman" pitchFamily="18" charset="0"/>
              </a:rPr>
              <a:t>Педагогтік</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әдет</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нормаларын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сақтау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10.  </a:t>
            </a:r>
            <a:r>
              <a:rPr lang="ru-RU" sz="2000" b="1" i="1" dirty="0" err="1">
                <a:solidFill>
                  <a:srgbClr val="C00000"/>
                </a:solidFill>
                <a:latin typeface="Times New Roman" pitchFamily="18" charset="0"/>
                <a:cs typeface="Times New Roman" pitchFamily="18" charset="0"/>
              </a:rPr>
              <a:t>Білім</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алушылардың</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және</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тәрбиеленушілердің</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қадір-қасиетін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құрметтеуге</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салауатты</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өмір</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салтын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жүргізіп</a:t>
            </a:r>
            <a:r>
              <a:rPr lang="ru-RU" sz="2000" b="1" i="1" dirty="0">
                <a:solidFill>
                  <a:srgbClr val="C00000"/>
                </a:solidFill>
                <a:latin typeface="Times New Roman" pitchFamily="18" charset="0"/>
                <a:cs typeface="Times New Roman" pitchFamily="18" charset="0"/>
              </a:rPr>
              <a:t>, оны </a:t>
            </a:r>
            <a:r>
              <a:rPr lang="ru-RU" sz="2000" b="1" i="1" dirty="0" err="1">
                <a:solidFill>
                  <a:srgbClr val="C00000"/>
                </a:solidFill>
                <a:latin typeface="Times New Roman" pitchFamily="18" charset="0"/>
                <a:cs typeface="Times New Roman" pitchFamily="18" charset="0"/>
              </a:rPr>
              <a:t>білім</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алушылар</a:t>
            </a:r>
            <a:r>
              <a:rPr lang="ru-RU" sz="2000" b="1" i="1" dirty="0">
                <a:solidFill>
                  <a:srgbClr val="C00000"/>
                </a:solidFill>
                <a:latin typeface="Times New Roman" pitchFamily="18" charset="0"/>
                <a:cs typeface="Times New Roman" pitchFamily="18" charset="0"/>
              </a:rPr>
              <a:t> мен </a:t>
            </a:r>
            <a:r>
              <a:rPr lang="ru-RU" sz="2000" b="1" i="1" dirty="0" err="1">
                <a:solidFill>
                  <a:srgbClr val="C00000"/>
                </a:solidFill>
                <a:latin typeface="Times New Roman" pitchFamily="18" charset="0"/>
                <a:cs typeface="Times New Roman" pitchFamily="18" charset="0"/>
              </a:rPr>
              <a:t>тәрбиеленушілер</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арасында</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насихаттауға</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міндетті</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11.  </a:t>
            </a:r>
            <a:r>
              <a:rPr lang="ru-RU" sz="2000" b="1" i="1" dirty="0" err="1">
                <a:solidFill>
                  <a:srgbClr val="C00000"/>
                </a:solidFill>
                <a:latin typeface="Times New Roman" pitchFamily="18" charset="0"/>
                <a:cs typeface="Times New Roman" pitchFamily="18" charset="0"/>
              </a:rPr>
              <a:t>Олимпиадаға</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оқуша</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дайындау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12.  </a:t>
            </a:r>
            <a:r>
              <a:rPr lang="ru-RU" sz="2000" b="1" i="1" dirty="0" err="1">
                <a:solidFill>
                  <a:srgbClr val="C00000"/>
                </a:solidFill>
                <a:latin typeface="Times New Roman" pitchFamily="18" charset="0"/>
                <a:cs typeface="Times New Roman" pitchFamily="18" charset="0"/>
              </a:rPr>
              <a:t>Үлгерімі</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төмен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оқушылармен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жұмыс</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ұйымдастыру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13.  </a:t>
            </a:r>
            <a:r>
              <a:rPr lang="ru-RU" sz="2000" b="1" i="1" dirty="0" err="1">
                <a:solidFill>
                  <a:srgbClr val="C00000"/>
                </a:solidFill>
                <a:latin typeface="Times New Roman" pitchFamily="18" charset="0"/>
                <a:cs typeface="Times New Roman" pitchFamily="18" charset="0"/>
              </a:rPr>
              <a:t>Дарынды</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оқушылармен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жұмыс</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ұйымдастыру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14.  </a:t>
            </a:r>
            <a:r>
              <a:rPr lang="ru-RU" sz="2000" b="1" i="1" dirty="0" err="1">
                <a:solidFill>
                  <a:srgbClr val="C00000"/>
                </a:solidFill>
                <a:latin typeface="Times New Roman" pitchFamily="18" charset="0"/>
                <a:cs typeface="Times New Roman" pitchFamily="18" charset="0"/>
              </a:rPr>
              <a:t>Оқушылардың</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дәптерлерін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уақытылы</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тексеру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15.  </a:t>
            </a:r>
            <a:r>
              <a:rPr lang="ru-RU" sz="2000" b="1" i="1" dirty="0" err="1">
                <a:solidFill>
                  <a:srgbClr val="C00000"/>
                </a:solidFill>
                <a:latin typeface="Times New Roman" pitchFamily="18" charset="0"/>
                <a:cs typeface="Times New Roman" pitchFamily="18" charset="0"/>
              </a:rPr>
              <a:t>Сабақ</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беретін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сыныптардың</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журналдарын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күнделікті</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толтырып</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отыру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16.  </a:t>
            </a:r>
            <a:r>
              <a:rPr lang="ru-RU" sz="2000" b="1" i="1" dirty="0" err="1">
                <a:solidFill>
                  <a:srgbClr val="C00000"/>
                </a:solidFill>
                <a:latin typeface="Times New Roman" pitchFamily="18" charset="0"/>
                <a:cs typeface="Times New Roman" pitchFamily="18" charset="0"/>
              </a:rPr>
              <a:t>Мектепішілік</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қалалық</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іс-шараларға</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оқушыларды</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тарту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17.  </a:t>
            </a:r>
            <a:r>
              <a:rPr lang="ru-RU" sz="2000" b="1" i="1" dirty="0" err="1">
                <a:solidFill>
                  <a:srgbClr val="C00000"/>
                </a:solidFill>
                <a:latin typeface="Times New Roman" pitchFamily="18" charset="0"/>
                <a:cs typeface="Times New Roman" pitchFamily="18" charset="0"/>
              </a:rPr>
              <a:t>Ақпараттармен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уақытылы</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танысып</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сабақтарда</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қолдану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18.  </a:t>
            </a:r>
            <a:r>
              <a:rPr lang="ru-RU" sz="2000" b="1" i="1" dirty="0" err="1">
                <a:solidFill>
                  <a:srgbClr val="C00000"/>
                </a:solidFill>
                <a:latin typeface="Times New Roman" pitchFamily="18" charset="0"/>
                <a:cs typeface="Times New Roman" pitchFamily="18" charset="0"/>
              </a:rPr>
              <a:t>Жаңа</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технолгоияны</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меңгеру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19.  </a:t>
            </a:r>
            <a:r>
              <a:rPr lang="ru-RU" sz="2000" b="1" i="1" dirty="0" err="1">
                <a:solidFill>
                  <a:srgbClr val="C00000"/>
                </a:solidFill>
                <a:latin typeface="Times New Roman" pitchFamily="18" charset="0"/>
                <a:cs typeface="Times New Roman" pitchFamily="18" charset="0"/>
              </a:rPr>
              <a:t>Педагогикалық</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кеңестерде</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баяндама</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оқу</a:t>
            </a:r>
            <a:r>
              <a:rPr lang="ru-RU" sz="2000" b="1" i="1" dirty="0">
                <a:solidFill>
                  <a:srgbClr val="C00000"/>
                </a:solidFill>
                <a:latin typeface="Times New Roman" pitchFamily="18" charset="0"/>
                <a:cs typeface="Times New Roman" pitchFamily="18" charset="0"/>
              </a:rPr>
              <a:t>.</a:t>
            </a:r>
            <a:br>
              <a:rPr lang="ru-RU" sz="2000" b="1" i="1" dirty="0">
                <a:solidFill>
                  <a:srgbClr val="C00000"/>
                </a:solidFill>
                <a:latin typeface="Times New Roman" pitchFamily="18" charset="0"/>
                <a:cs typeface="Times New Roman" pitchFamily="18" charset="0"/>
              </a:rPr>
            </a:br>
            <a:r>
              <a:rPr lang="ru-RU" sz="2000" b="1" i="1" dirty="0">
                <a:solidFill>
                  <a:srgbClr val="C00000"/>
                </a:solidFill>
                <a:latin typeface="Times New Roman" pitchFamily="18" charset="0"/>
                <a:cs typeface="Times New Roman" pitchFamily="18" charset="0"/>
              </a:rPr>
              <a:t>20.  </a:t>
            </a:r>
            <a:r>
              <a:rPr lang="ru-RU" sz="2000" b="1" i="1" dirty="0" err="1">
                <a:solidFill>
                  <a:srgbClr val="C00000"/>
                </a:solidFill>
                <a:latin typeface="Times New Roman" pitchFamily="18" charset="0"/>
                <a:cs typeface="Times New Roman" pitchFamily="18" charset="0"/>
              </a:rPr>
              <a:t>Санатын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көтеру</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қызметінде</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өсу</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мақсатында</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мерзімнен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бұрын</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аттестатталуға</a:t>
            </a:r>
            <a:r>
              <a:rPr lang="ru-RU" sz="2000" b="1" i="1" dirty="0">
                <a:solidFill>
                  <a:srgbClr val="C00000"/>
                </a:solidFill>
                <a:latin typeface="Times New Roman" pitchFamily="18" charset="0"/>
                <a:cs typeface="Times New Roman" pitchFamily="18" charset="0"/>
              </a:rPr>
              <a:t> </a:t>
            </a:r>
            <a:r>
              <a:rPr lang="ru-RU" sz="2000" b="1" i="1" dirty="0" err="1">
                <a:solidFill>
                  <a:srgbClr val="C00000"/>
                </a:solidFill>
                <a:latin typeface="Times New Roman" pitchFamily="18" charset="0"/>
                <a:cs typeface="Times New Roman" pitchFamily="18" charset="0"/>
              </a:rPr>
              <a:t>міндетті</a:t>
            </a:r>
            <a:endParaRPr lang="ru-RU" sz="20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91414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pPr algn="ctr"/>
            <a:r>
              <a:rPr lang="kk-KZ" sz="2800" b="1" i="1" dirty="0" smtClean="0">
                <a:solidFill>
                  <a:srgbClr val="C00000"/>
                </a:solidFill>
                <a:latin typeface="Times New Roman" pitchFamily="18" charset="0"/>
                <a:cs typeface="Times New Roman" pitchFamily="18" charset="0"/>
              </a:rPr>
              <a:t>Жас маман </a:t>
            </a:r>
            <a:r>
              <a:rPr lang="kk-KZ" sz="2800" b="1" i="1" dirty="0" smtClean="0">
                <a:solidFill>
                  <a:srgbClr val="C00000"/>
                </a:solidFill>
                <a:latin typeface="Times New Roman" pitchFamily="18" charset="0"/>
                <a:cs typeface="Times New Roman" pitchFamily="18" charset="0"/>
              </a:rPr>
              <a:t>Тургалиев Темірханмен жүргізілген </a:t>
            </a:r>
            <a:r>
              <a:rPr lang="kk-KZ" sz="2800" b="1" i="1" dirty="0" smtClean="0">
                <a:solidFill>
                  <a:srgbClr val="C00000"/>
                </a:solidFill>
                <a:latin typeface="Times New Roman" pitchFamily="18" charset="0"/>
                <a:cs typeface="Times New Roman" pitchFamily="18" charset="0"/>
              </a:rPr>
              <a:t>диагностикалық карта нәтижесі </a:t>
            </a:r>
            <a:endParaRPr lang="ru-RU" sz="2800" b="1" i="1"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a:xfrm>
            <a:off x="1187624" y="1447800"/>
            <a:ext cx="7746064" cy="4800600"/>
          </a:xfrm>
          <a:ln>
            <a:noFill/>
          </a:ln>
        </p:spPr>
        <p:txBody>
          <a:bodyPr>
            <a:normAutofit fontScale="92500" lnSpcReduction="20000"/>
          </a:bodyPr>
          <a:lstStyle/>
          <a:p>
            <a:pPr marL="0" indent="0">
              <a:buNone/>
            </a:pPr>
            <a:r>
              <a:rPr lang="kk-KZ" sz="1800" dirty="0" smtClean="0">
                <a:solidFill>
                  <a:schemeClr val="tx1">
                    <a:lumMod val="75000"/>
                    <a:lumOff val="25000"/>
                  </a:schemeClr>
                </a:solidFill>
                <a:latin typeface="Times New Roman" pitchFamily="18" charset="0"/>
                <a:cs typeface="Times New Roman" pitchFamily="18" charset="0"/>
              </a:rPr>
              <a:t>    </a:t>
            </a:r>
            <a:r>
              <a:rPr lang="kk-KZ" sz="1800" dirty="0" smtClean="0">
                <a:latin typeface="Times New Roman" pitchFamily="18" charset="0"/>
                <a:cs typeface="Times New Roman" pitchFamily="18" charset="0"/>
              </a:rPr>
              <a:t>Жүргізілген диагностикалық карта бойынша көмек қажет ететін және әдістемелік көмек беруде төмендегідей жұмыстар:</a:t>
            </a:r>
          </a:p>
          <a:p>
            <a:pPr>
              <a:buAutoNum type="arabicPeriod"/>
            </a:pPr>
            <a:r>
              <a:rPr lang="ru-RU" sz="1800" dirty="0" err="1" smtClean="0">
                <a:latin typeface="Times New Roman" pitchFamily="18" charset="0"/>
                <a:cs typeface="Times New Roman" pitchFamily="18" charset="0"/>
              </a:rPr>
              <a:t>Тәрбие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жұмысының</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жоспары</a:t>
            </a:r>
            <a:endParaRPr lang="ru-RU" sz="1800" dirty="0" smtClean="0">
              <a:latin typeface="Times New Roman" pitchFamily="18" charset="0"/>
              <a:cs typeface="Times New Roman" pitchFamily="18" charset="0"/>
            </a:endParaRPr>
          </a:p>
          <a:p>
            <a:pPr>
              <a:buAutoNum type="arabicPeriod"/>
            </a:pPr>
            <a:r>
              <a:rPr lang="kk-KZ" sz="1800" dirty="0" smtClean="0">
                <a:latin typeface="Times New Roman" pitchFamily="18" charset="0"/>
                <a:cs typeface="Times New Roman" pitchFamily="18" charset="0"/>
              </a:rPr>
              <a:t>Өзіндік білім көтеру жоспары</a:t>
            </a:r>
          </a:p>
          <a:p>
            <a:pPr>
              <a:buAutoNum type="arabicPeriod"/>
            </a:pPr>
            <a:r>
              <a:rPr lang="kk-KZ" sz="1800" dirty="0" smtClean="0">
                <a:latin typeface="Times New Roman" pitchFamily="18" charset="0"/>
                <a:cs typeface="Times New Roman" pitchFamily="18" charset="0"/>
              </a:rPr>
              <a:t>Педагогикалық шеберлікті шыңдау жұмысының жоспары, іс әрекетті ұйымдастыру</a:t>
            </a:r>
          </a:p>
          <a:p>
            <a:pPr>
              <a:buAutoNum type="arabicPeriod"/>
            </a:pPr>
            <a:r>
              <a:rPr lang="kk-KZ" sz="1800" dirty="0" smtClean="0">
                <a:latin typeface="Times New Roman" pitchFamily="18" charset="0"/>
                <a:cs typeface="Times New Roman" pitchFamily="18" charset="0"/>
              </a:rPr>
              <a:t>Жаңа оқу бағдарламасымен оқушылармен жұмыс жасау</a:t>
            </a:r>
          </a:p>
          <a:p>
            <a:pPr>
              <a:buAutoNum type="arabicPeriod"/>
            </a:pPr>
            <a:r>
              <a:rPr lang="kk-KZ" sz="1800" dirty="0" smtClean="0">
                <a:latin typeface="Times New Roman" pitchFamily="18" charset="0"/>
                <a:cs typeface="Times New Roman" pitchFamily="18" charset="0"/>
              </a:rPr>
              <a:t>Сабақта түрлі оқу формаларын қолдану</a:t>
            </a:r>
          </a:p>
          <a:p>
            <a:pPr>
              <a:buAutoNum type="arabicPeriod"/>
            </a:pPr>
            <a:r>
              <a:rPr lang="kk-KZ" sz="1800" dirty="0" smtClean="0">
                <a:latin typeface="Times New Roman" pitchFamily="18" charset="0"/>
                <a:cs typeface="Times New Roman" pitchFamily="18" charset="0"/>
              </a:rPr>
              <a:t>Пән бойынша сыныптан тыс жұмыстарды ұйымдастыру</a:t>
            </a:r>
          </a:p>
          <a:p>
            <a:pPr>
              <a:buAutoNum type="arabicPeriod"/>
            </a:pPr>
            <a:r>
              <a:rPr lang="kk-KZ" sz="1800" dirty="0" smtClean="0">
                <a:latin typeface="Times New Roman" pitchFamily="18" charset="0"/>
                <a:cs typeface="Times New Roman" pitchFamily="18" charset="0"/>
              </a:rPr>
              <a:t>Дәстүрлі емес оқыту формаларын қолдану</a:t>
            </a:r>
          </a:p>
          <a:p>
            <a:pPr>
              <a:buAutoNum type="arabicPeriod"/>
            </a:pPr>
            <a:r>
              <a:rPr lang="kk-KZ" sz="1800" dirty="0" smtClean="0">
                <a:latin typeface="Times New Roman" pitchFamily="18" charset="0"/>
                <a:cs typeface="Times New Roman" pitchFamily="18" charset="0"/>
              </a:rPr>
              <a:t>Дамыта оқыту теориясы</a:t>
            </a:r>
          </a:p>
          <a:p>
            <a:pPr>
              <a:buAutoNum type="arabicPeriod"/>
            </a:pPr>
            <a:r>
              <a:rPr lang="kk-KZ" sz="1800" dirty="0" smtClean="0">
                <a:latin typeface="Times New Roman" pitchFamily="18" charset="0"/>
                <a:cs typeface="Times New Roman" pitchFamily="18" charset="0"/>
              </a:rPr>
              <a:t>Өзіндік бағалау түрлері</a:t>
            </a:r>
          </a:p>
          <a:p>
            <a:pPr>
              <a:buAutoNum type="arabicPeriod"/>
            </a:pPr>
            <a:r>
              <a:rPr lang="kk-KZ" sz="1800" dirty="0" smtClean="0">
                <a:latin typeface="Times New Roman" pitchFamily="18" charset="0"/>
                <a:cs typeface="Times New Roman" pitchFamily="18" charset="0"/>
              </a:rPr>
              <a:t>Әріптестердің жұмысын бағалауда көмек қажет екендігі анықталды.Жас маман Уббиева Фардауси Көмекбаевнаға жоспардан тыс тәлімгер ретінде арнайы тақырыптарда әдістемелік көмек берілді.</a:t>
            </a:r>
            <a:endParaRPr lang="ru-RU" sz="1800" dirty="0" smtClean="0">
              <a:latin typeface="Times New Roman" pitchFamily="18" charset="0"/>
              <a:cs typeface="Times New Roman" pitchFamily="18" charset="0"/>
            </a:endParaRPr>
          </a:p>
          <a:p>
            <a:pPr>
              <a:buAutoNum type="arabicPeriod"/>
            </a:pPr>
            <a:endParaRPr lang="ru-RU" sz="1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125847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3200" b="1" i="1" dirty="0" smtClean="0">
                <a:solidFill>
                  <a:srgbClr val="C00000"/>
                </a:solidFill>
                <a:latin typeface="Times New Roman" pitchFamily="18" charset="0"/>
                <a:cs typeface="Times New Roman" pitchFamily="18" charset="0"/>
              </a:rPr>
              <a:t>Жас маманға арналған сауалнама нәтижесі</a:t>
            </a:r>
            <a:r>
              <a:rPr lang="kk-KZ" sz="2400" b="1" dirty="0" smtClean="0">
                <a:latin typeface="Times New Roman" pitchFamily="18" charset="0"/>
                <a:cs typeface="Times New Roman" pitchFamily="18" charset="0"/>
              </a:rPr>
              <a:t/>
            </a:r>
            <a:br>
              <a:rPr lang="kk-KZ"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a:xfrm>
            <a:off x="611560" y="1785926"/>
            <a:ext cx="8229600" cy="4656869"/>
          </a:xfrm>
        </p:spPr>
        <p:txBody>
          <a:bodyPr>
            <a:normAutofit fontScale="85000" lnSpcReduction="20000"/>
          </a:bodyPr>
          <a:lstStyle/>
          <a:p>
            <a:pPr marL="82296" indent="0">
              <a:buNone/>
            </a:pPr>
            <a:r>
              <a:rPr lang="kk-KZ" sz="1800" b="1" dirty="0">
                <a:latin typeface="Times New Roman" pitchFamily="18" charset="0"/>
                <a:cs typeface="Times New Roman" pitchFamily="18" charset="0"/>
              </a:rPr>
              <a:t>Тарих пәні мұғалімі жас маман Ф.К Уббиевамен жүргізідген сауалнамада он бағыт бойынша сұрақтар берілді. Берілген сауалнама жауаптарында </a:t>
            </a:r>
            <a:r>
              <a:rPr lang="kk-KZ" sz="1800" b="1" dirty="0" smtClean="0">
                <a:latin typeface="Times New Roman" pitchFamily="18" charset="0"/>
                <a:cs typeface="Times New Roman" pitchFamily="18" charset="0"/>
              </a:rPr>
              <a:t>мұғалімнің орта меңгергені:</a:t>
            </a:r>
          </a:p>
          <a:p>
            <a:pPr marL="539496" indent="-457200">
              <a:buAutoNum type="arabicPeriod"/>
            </a:pPr>
            <a:r>
              <a:rPr lang="ru-RU" sz="1800" b="1" dirty="0" smtClean="0">
                <a:latin typeface="Times New Roman" pitchFamily="18" charset="0"/>
                <a:cs typeface="Times New Roman" pitchFamily="18" charset="0"/>
              </a:rPr>
              <a:t>Ба</a:t>
            </a:r>
            <a:r>
              <a:rPr lang="kk-KZ" sz="1800" b="1" dirty="0" smtClean="0">
                <a:latin typeface="Times New Roman" pitchFamily="18" charset="0"/>
                <a:cs typeface="Times New Roman" pitchFamily="18" charset="0"/>
              </a:rPr>
              <a:t>ғдарламаны талдау</a:t>
            </a:r>
          </a:p>
          <a:p>
            <a:pPr marL="539496" indent="-457200">
              <a:buAutoNum type="arabicPeriod"/>
            </a:pPr>
            <a:r>
              <a:rPr lang="kk-KZ" sz="1800" b="1" dirty="0" smtClean="0">
                <a:latin typeface="Times New Roman" pitchFamily="18" charset="0"/>
                <a:cs typeface="Times New Roman" pitchFamily="18" charset="0"/>
              </a:rPr>
              <a:t>Күнтізбелік жоспардың жасалуы</a:t>
            </a:r>
          </a:p>
          <a:p>
            <a:pPr marL="539496" indent="-457200">
              <a:buAutoNum type="arabicPeriod"/>
            </a:pPr>
            <a:r>
              <a:rPr lang="kk-KZ" sz="1800" b="1" dirty="0" smtClean="0">
                <a:latin typeface="Times New Roman" pitchFamily="18" charset="0"/>
                <a:cs typeface="Times New Roman" pitchFamily="18" charset="0"/>
              </a:rPr>
              <a:t>Құжаттармен жұмыс жасауды</a:t>
            </a:r>
          </a:p>
          <a:p>
            <a:pPr marL="539496" indent="-457200">
              <a:buAutoNum type="arabicPeriod"/>
            </a:pPr>
            <a:r>
              <a:rPr lang="kk-KZ" sz="1800" b="1" dirty="0" smtClean="0">
                <a:latin typeface="Times New Roman" pitchFamily="18" charset="0"/>
                <a:cs typeface="Times New Roman" pitchFamily="18" charset="0"/>
              </a:rPr>
              <a:t>Сабақ кезеңдерін жоспарлауды</a:t>
            </a:r>
          </a:p>
          <a:p>
            <a:pPr marL="539496" indent="-457200">
              <a:buAutoNum type="arabicPeriod"/>
            </a:pPr>
            <a:r>
              <a:rPr lang="kk-KZ" sz="1800" b="1" dirty="0" smtClean="0">
                <a:latin typeface="Times New Roman" pitchFamily="18" charset="0"/>
                <a:cs typeface="Times New Roman" pitchFamily="18" charset="0"/>
              </a:rPr>
              <a:t>Қазіргі педагогикалық технологияларды</a:t>
            </a:r>
          </a:p>
          <a:p>
            <a:pPr marL="539496" indent="-457200">
              <a:buAutoNum type="arabicPeriod"/>
            </a:pPr>
            <a:r>
              <a:rPr lang="kk-KZ" sz="1800" b="1" dirty="0" smtClean="0">
                <a:latin typeface="Times New Roman" pitchFamily="18" charset="0"/>
                <a:cs typeface="Times New Roman" pitchFamily="18" charset="0"/>
              </a:rPr>
              <a:t>Сабақты талдау</a:t>
            </a:r>
          </a:p>
          <a:p>
            <a:pPr marL="539496" indent="-457200">
              <a:buAutoNum type="arabicPeriod"/>
            </a:pPr>
            <a:r>
              <a:rPr lang="kk-KZ" sz="1800" b="1" dirty="0" smtClean="0">
                <a:latin typeface="Times New Roman" pitchFamily="18" charset="0"/>
                <a:cs typeface="Times New Roman" pitchFamily="18" charset="0"/>
              </a:rPr>
              <a:t>Өз білімін көтеру</a:t>
            </a:r>
          </a:p>
          <a:p>
            <a:pPr marL="539496" indent="-457200">
              <a:buAutoNum type="arabicPeriod"/>
            </a:pPr>
            <a:r>
              <a:rPr lang="kk-KZ" sz="1800" b="1" dirty="0" smtClean="0">
                <a:latin typeface="Times New Roman" pitchFamily="18" charset="0"/>
                <a:cs typeface="Times New Roman" pitchFamily="18" charset="0"/>
              </a:rPr>
              <a:t>Тәрбие жұмысы бойынша</a:t>
            </a:r>
          </a:p>
          <a:p>
            <a:pPr marL="82296" indent="0">
              <a:buNone/>
            </a:pPr>
            <a:r>
              <a:rPr lang="kk-KZ" sz="1800" b="1" dirty="0" smtClean="0">
                <a:latin typeface="Times New Roman" pitchFamily="18" charset="0"/>
                <a:cs typeface="Times New Roman" pitchFamily="18" charset="0"/>
              </a:rPr>
              <a:t>Сауалнама бағытында алынған бір бағытты мұғалім орташа меңгерген. Ол </a:t>
            </a:r>
            <a:r>
              <a:rPr lang="ru-RU" sz="1800" b="1" dirty="0" err="1">
                <a:latin typeface="Times New Roman" pitchFamily="18" charset="0"/>
                <a:cs typeface="Times New Roman" pitchFamily="18" charset="0"/>
              </a:rPr>
              <a:t>с</a:t>
            </a:r>
            <a:r>
              <a:rPr lang="ru-RU" sz="1800" b="1" dirty="0" err="1" smtClean="0">
                <a:latin typeface="Times New Roman" pitchFamily="18" charset="0"/>
                <a:cs typeface="Times New Roman" pitchFamily="18" charset="0"/>
              </a:rPr>
              <a:t>аба</a:t>
            </a:r>
            <a:r>
              <a:rPr lang="kk-KZ" sz="1800" b="1" dirty="0" smtClean="0">
                <a:latin typeface="Times New Roman" pitchFamily="18" charset="0"/>
                <a:cs typeface="Times New Roman" pitchFamily="18" charset="0"/>
              </a:rPr>
              <a:t>қ типтерін таңдау.</a:t>
            </a:r>
          </a:p>
          <a:p>
            <a:pPr marL="82296" indent="0">
              <a:buNone/>
            </a:pPr>
            <a:r>
              <a:rPr lang="kk-KZ" sz="1800" b="1" dirty="0" smtClean="0">
                <a:latin typeface="Times New Roman" pitchFamily="18" charset="0"/>
                <a:cs typeface="Times New Roman" pitchFamily="18" charset="0"/>
              </a:rPr>
              <a:t>Жас маманның сауалнамасын талдай келе қиналған деңгейіне төмендегідей әдістемелік көмек берілді. Сабақ типтерін таңдауда жүргізілетін сабақтың құрылымына қарай отырып. Бағдарламаға сәйкес меңгерілетін жаңа білім жүйесі: ауызша, түсіндіру, әңгімелеу, дәріс, аралас сабақтар түрлері меңгертілді.</a:t>
            </a:r>
          </a:p>
          <a:p>
            <a:pPr marL="82296" indent="0">
              <a:buNone/>
            </a:pPr>
            <a:endParaRPr lang="kk-KZ" sz="2000" b="1" dirty="0" smtClean="0">
              <a:latin typeface="Times New Roman" pitchFamily="18" charset="0"/>
              <a:cs typeface="Times New Roman" pitchFamily="18" charset="0"/>
            </a:endParaRPr>
          </a:p>
          <a:p>
            <a:pPr marL="82296" indent="0">
              <a:buNone/>
            </a:pPr>
            <a:endParaRPr lang="ru-RU" sz="2000" b="1" dirty="0">
              <a:latin typeface="Times New Roman" pitchFamily="18" charset="0"/>
              <a:cs typeface="Times New Roman" pitchFamily="18" charset="0"/>
            </a:endParaRPr>
          </a:p>
          <a:p>
            <a:pPr marL="82296" indent="0">
              <a:buNone/>
            </a:pPr>
            <a:endParaRPr lang="ru-RU" dirty="0"/>
          </a:p>
        </p:txBody>
      </p:sp>
    </p:spTree>
    <p:extLst>
      <p:ext uri="{BB962C8B-B14F-4D97-AF65-F5344CB8AC3E}">
        <p14:creationId xmlns:p14="http://schemas.microsoft.com/office/powerpoint/2010/main" val="2114596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723681"/>
            <a:ext cx="6798734" cy="1303867"/>
          </a:xfrm>
        </p:spPr>
        <p:txBody>
          <a:bodyPr>
            <a:normAutofit fontScale="90000"/>
          </a:bodyPr>
          <a:lstStyle/>
          <a:p>
            <a:pPr algn="ctr"/>
            <a:r>
              <a:rPr lang="kk-KZ" sz="2700" b="1" i="1" dirty="0" smtClean="0">
                <a:solidFill>
                  <a:srgbClr val="C00000"/>
                </a:solidFill>
                <a:latin typeface="Times New Roman" pitchFamily="18" charset="0"/>
                <a:cs typeface="Times New Roman" pitchFamily="18" charset="0"/>
              </a:rPr>
              <a:t>Жас маманның педагогикалық шеберлігін дамытуда әдістемелік тест сұрақтары жүргізіліп отырады</a:t>
            </a:r>
            <a:endParaRPr lang="ru-RU" sz="2700" b="1" i="1"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a:xfrm>
            <a:off x="971600" y="2060848"/>
            <a:ext cx="6798736" cy="3444997"/>
          </a:xfrm>
        </p:spPr>
        <p:txBody>
          <a:bodyPr>
            <a:normAutofit fontScale="25000" lnSpcReduction="20000"/>
          </a:bodyPr>
          <a:lstStyle/>
          <a:p>
            <a:pPr marL="82296" indent="0">
              <a:buNone/>
            </a:pPr>
            <a:r>
              <a:rPr lang="ru-RU" sz="5600" b="1" dirty="0" err="1">
                <a:latin typeface="Times New Roman" pitchFamily="18" charset="0"/>
                <a:cs typeface="Times New Roman" pitchFamily="18" charset="0"/>
              </a:rPr>
              <a:t>Сабақты</a:t>
            </a:r>
            <a:r>
              <a:rPr lang="ru-RU" sz="5600" b="1" dirty="0">
                <a:latin typeface="Times New Roman" pitchFamily="18" charset="0"/>
                <a:cs typeface="Times New Roman" pitchFamily="18" charset="0"/>
              </a:rPr>
              <a:t> </a:t>
            </a:r>
            <a:r>
              <a:rPr lang="ru-RU" sz="5600" b="1" dirty="0" err="1">
                <a:latin typeface="Times New Roman" pitchFamily="18" charset="0"/>
                <a:cs typeface="Times New Roman" pitchFamily="18" charset="0"/>
              </a:rPr>
              <a:t>өзіндік</a:t>
            </a:r>
            <a:r>
              <a:rPr lang="ru-RU" sz="5600" b="1" dirty="0">
                <a:latin typeface="Times New Roman" pitchFamily="18" charset="0"/>
                <a:cs typeface="Times New Roman" pitchFamily="18" charset="0"/>
              </a:rPr>
              <a:t> </a:t>
            </a:r>
            <a:r>
              <a:rPr lang="ru-RU" sz="5600" b="1" dirty="0" err="1">
                <a:latin typeface="Times New Roman" pitchFamily="18" charset="0"/>
                <a:cs typeface="Times New Roman" pitchFamily="18" charset="0"/>
              </a:rPr>
              <a:t>талдау</a:t>
            </a:r>
            <a:r>
              <a:rPr lang="ru-RU" sz="5600" b="1" dirty="0" smtClean="0">
                <a:latin typeface="Times New Roman" pitchFamily="18" charset="0"/>
                <a:cs typeface="Times New Roman" pitchFamily="18" charset="0"/>
              </a:rPr>
              <a:t>.  </a:t>
            </a:r>
            <a:r>
              <a:rPr lang="ru-RU" sz="5600" b="1" dirty="0">
                <a:latin typeface="Times New Roman" pitchFamily="18" charset="0"/>
                <a:cs typeface="Times New Roman" pitchFamily="18" charset="0"/>
              </a:rPr>
              <a:t>(</a:t>
            </a:r>
            <a:r>
              <a:rPr lang="ru-RU" sz="5600" b="1" dirty="0" err="1">
                <a:latin typeface="Times New Roman" pitchFamily="18" charset="0"/>
                <a:cs typeface="Times New Roman" pitchFamily="18" charset="0"/>
              </a:rPr>
              <a:t>сұрақ-жауап</a:t>
            </a:r>
            <a:r>
              <a:rPr lang="ru-RU" sz="5600" b="1" dirty="0">
                <a:latin typeface="Times New Roman" pitchFamily="18" charset="0"/>
                <a:cs typeface="Times New Roman" pitchFamily="18" charset="0"/>
              </a:rPr>
              <a:t>)</a:t>
            </a:r>
          </a:p>
          <a:p>
            <a:pPr marL="82296" indent="0">
              <a:buNone/>
            </a:pPr>
            <a:endParaRPr lang="ru-RU" sz="5600" dirty="0">
              <a:latin typeface="Times New Roman" pitchFamily="18" charset="0"/>
              <a:cs typeface="Times New Roman" pitchFamily="18" charset="0"/>
            </a:endParaRPr>
          </a:p>
          <a:p>
            <a:pPr marL="82296" indent="0">
              <a:buNone/>
            </a:pPr>
            <a:r>
              <a:rPr lang="ru-RU" sz="5600" dirty="0" smtClean="0">
                <a:latin typeface="Times New Roman" pitchFamily="18" charset="0"/>
                <a:cs typeface="Times New Roman" pitchFamily="18" charset="0"/>
              </a:rPr>
              <a:t>1) </a:t>
            </a:r>
            <a:r>
              <a:rPr lang="ru-RU" sz="5600" dirty="0" err="1" smtClean="0">
                <a:latin typeface="Times New Roman" pitchFamily="18" charset="0"/>
                <a:cs typeface="Times New Roman" pitchFamily="18" charset="0"/>
              </a:rPr>
              <a:t>Сабақ</a:t>
            </a:r>
            <a:r>
              <a:rPr lang="ru-RU" sz="5600" dirty="0" smtClean="0">
                <a:latin typeface="Times New Roman" pitchFamily="18" charset="0"/>
                <a:cs typeface="Times New Roman" pitchFamily="18" charset="0"/>
              </a:rPr>
              <a:t> </a:t>
            </a:r>
            <a:r>
              <a:rPr lang="ru-RU" sz="5600" dirty="0" err="1">
                <a:latin typeface="Times New Roman" pitchFamily="18" charset="0"/>
                <a:cs typeface="Times New Roman" pitchFamily="18" charset="0"/>
              </a:rPr>
              <a:t>талдауда</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қандай</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басшылықты</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міндетке</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аласыз</a:t>
            </a:r>
            <a:r>
              <a:rPr lang="ru-RU" sz="5600" dirty="0" smtClean="0">
                <a:latin typeface="Times New Roman" pitchFamily="18" charset="0"/>
                <a:cs typeface="Times New Roman" pitchFamily="18" charset="0"/>
              </a:rPr>
              <a:t>?</a:t>
            </a:r>
            <a:endParaRPr lang="ru-RU" sz="5600" dirty="0">
              <a:latin typeface="Times New Roman" pitchFamily="18" charset="0"/>
              <a:cs typeface="Times New Roman" pitchFamily="18" charset="0"/>
            </a:endParaRPr>
          </a:p>
          <a:p>
            <a:pPr marL="82296" indent="0">
              <a:buNone/>
            </a:pPr>
            <a:r>
              <a:rPr lang="ru-RU" sz="5600" dirty="0" smtClean="0">
                <a:latin typeface="Times New Roman" pitchFamily="18" charset="0"/>
                <a:cs typeface="Times New Roman" pitchFamily="18" charset="0"/>
              </a:rPr>
              <a:t>2) </a:t>
            </a:r>
            <a:r>
              <a:rPr lang="ru-RU" sz="5600" dirty="0" err="1" smtClean="0">
                <a:latin typeface="Times New Roman" pitchFamily="18" charset="0"/>
                <a:cs typeface="Times New Roman" pitchFamily="18" charset="0"/>
              </a:rPr>
              <a:t>Оқушылардың</a:t>
            </a:r>
            <a:r>
              <a:rPr lang="ru-RU" sz="5600" dirty="0" smtClean="0">
                <a:latin typeface="Times New Roman" pitchFamily="18" charset="0"/>
                <a:cs typeface="Times New Roman" pitchFamily="18" charset="0"/>
              </a:rPr>
              <a:t> </a:t>
            </a:r>
            <a:r>
              <a:rPr lang="ru-RU" sz="5600" dirty="0" err="1">
                <a:latin typeface="Times New Roman" pitchFamily="18" charset="0"/>
                <a:cs typeface="Times New Roman" pitchFamily="18" charset="0"/>
              </a:rPr>
              <a:t>жас</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ерекшелігін</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қалай</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анықтауға</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болады</a:t>
            </a:r>
            <a:r>
              <a:rPr lang="ru-RU" sz="5600" dirty="0" smtClean="0">
                <a:latin typeface="Times New Roman" pitchFamily="18" charset="0"/>
                <a:cs typeface="Times New Roman" pitchFamily="18" charset="0"/>
              </a:rPr>
              <a:t>?</a:t>
            </a:r>
            <a:endParaRPr lang="ru-RU" sz="5600" dirty="0">
              <a:latin typeface="Times New Roman" pitchFamily="18" charset="0"/>
              <a:cs typeface="Times New Roman" pitchFamily="18" charset="0"/>
            </a:endParaRPr>
          </a:p>
          <a:p>
            <a:pPr marL="82296" indent="0">
              <a:buNone/>
            </a:pPr>
            <a:r>
              <a:rPr lang="ru-RU" sz="5600" dirty="0" smtClean="0">
                <a:latin typeface="Times New Roman" pitchFamily="18" charset="0"/>
                <a:cs typeface="Times New Roman" pitchFamily="18" charset="0"/>
              </a:rPr>
              <a:t>3) </a:t>
            </a:r>
            <a:r>
              <a:rPr lang="ru-RU" sz="5600" dirty="0" err="1" smtClean="0">
                <a:latin typeface="Times New Roman" pitchFamily="18" charset="0"/>
                <a:cs typeface="Times New Roman" pitchFamily="18" charset="0"/>
              </a:rPr>
              <a:t>Оқу</a:t>
            </a:r>
            <a:r>
              <a:rPr lang="ru-RU" sz="5600" dirty="0" smtClean="0">
                <a:latin typeface="Times New Roman" pitchFamily="18" charset="0"/>
                <a:cs typeface="Times New Roman" pitchFamily="18" charset="0"/>
              </a:rPr>
              <a:t> </a:t>
            </a:r>
            <a:r>
              <a:rPr lang="ru-RU" sz="5600" dirty="0" err="1">
                <a:latin typeface="Times New Roman" pitchFamily="18" charset="0"/>
                <a:cs typeface="Times New Roman" pitchFamily="18" charset="0"/>
              </a:rPr>
              <a:t>материалын</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қалай</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дұрыс</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таңдауға</a:t>
            </a:r>
            <a:r>
              <a:rPr lang="ru-RU" sz="5600" dirty="0">
                <a:latin typeface="Times New Roman" pitchFamily="18" charset="0"/>
                <a:cs typeface="Times New Roman" pitchFamily="18" charset="0"/>
              </a:rPr>
              <a:t> </a:t>
            </a:r>
            <a:r>
              <a:rPr lang="ru-RU" sz="5600" dirty="0" err="1" smtClean="0">
                <a:latin typeface="Times New Roman" pitchFamily="18" charset="0"/>
                <a:cs typeface="Times New Roman" pitchFamily="18" charset="0"/>
              </a:rPr>
              <a:t>болады</a:t>
            </a:r>
            <a:r>
              <a:rPr lang="ru-RU" sz="5600" dirty="0" smtClean="0">
                <a:latin typeface="Times New Roman" pitchFamily="18" charset="0"/>
                <a:cs typeface="Times New Roman" pitchFamily="18" charset="0"/>
              </a:rPr>
              <a:t>?</a:t>
            </a:r>
          </a:p>
          <a:p>
            <a:pPr marL="82296" indent="0">
              <a:buNone/>
            </a:pPr>
            <a:r>
              <a:rPr lang="ru-RU" sz="5600" dirty="0" smtClean="0">
                <a:latin typeface="Times New Roman" pitchFamily="18" charset="0"/>
                <a:cs typeface="Times New Roman" pitchFamily="18" charset="0"/>
              </a:rPr>
              <a:t>4) </a:t>
            </a:r>
            <a:r>
              <a:rPr lang="ru-RU" sz="5600" dirty="0" err="1" smtClean="0">
                <a:latin typeface="Times New Roman" pitchFamily="18" charset="0"/>
                <a:cs typeface="Times New Roman" pitchFamily="18" charset="0"/>
              </a:rPr>
              <a:t>Мұғалім</a:t>
            </a:r>
            <a:r>
              <a:rPr lang="ru-RU" sz="5600" dirty="0" smtClean="0">
                <a:latin typeface="Times New Roman" pitchFamily="18" charset="0"/>
                <a:cs typeface="Times New Roman" pitchFamily="18" charset="0"/>
              </a:rPr>
              <a:t> </a:t>
            </a:r>
            <a:r>
              <a:rPr lang="ru-RU" sz="5600" dirty="0">
                <a:latin typeface="Times New Roman" pitchFamily="18" charset="0"/>
                <a:cs typeface="Times New Roman" pitchFamily="18" charset="0"/>
              </a:rPr>
              <a:t>мен </a:t>
            </a:r>
            <a:r>
              <a:rPr lang="ru-RU" sz="5600" dirty="0" err="1">
                <a:latin typeface="Times New Roman" pitchFamily="18" charset="0"/>
                <a:cs typeface="Times New Roman" pitchFamily="18" charset="0"/>
              </a:rPr>
              <a:t>оқушы-арасында</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байланысты</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қалай</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анықтай</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аласыз</a:t>
            </a:r>
            <a:r>
              <a:rPr lang="ru-RU" sz="5600" dirty="0" smtClean="0">
                <a:latin typeface="Times New Roman" pitchFamily="18" charset="0"/>
                <a:cs typeface="Times New Roman" pitchFamily="18" charset="0"/>
              </a:rPr>
              <a:t>?</a:t>
            </a:r>
            <a:endParaRPr lang="ru-RU" sz="5600" dirty="0">
              <a:latin typeface="Times New Roman" pitchFamily="18" charset="0"/>
              <a:cs typeface="Times New Roman" pitchFamily="18" charset="0"/>
            </a:endParaRPr>
          </a:p>
          <a:p>
            <a:pPr marL="82296" indent="0">
              <a:buNone/>
            </a:pPr>
            <a:r>
              <a:rPr lang="ru-RU" sz="5600" dirty="0" smtClean="0">
                <a:latin typeface="Times New Roman" pitchFamily="18" charset="0"/>
                <a:cs typeface="Times New Roman" pitchFamily="18" charset="0"/>
              </a:rPr>
              <a:t>5) </a:t>
            </a:r>
            <a:r>
              <a:rPr lang="ru-RU" sz="5600" dirty="0" err="1" smtClean="0">
                <a:latin typeface="Times New Roman" pitchFamily="18" charset="0"/>
                <a:cs typeface="Times New Roman" pitchFamily="18" charset="0"/>
              </a:rPr>
              <a:t>Өзіндік</a:t>
            </a:r>
            <a:r>
              <a:rPr lang="ru-RU" sz="5600" dirty="0" smtClean="0">
                <a:latin typeface="Times New Roman" pitchFamily="18" charset="0"/>
                <a:cs typeface="Times New Roman" pitchFamily="18" charset="0"/>
              </a:rPr>
              <a:t> </a:t>
            </a:r>
            <a:r>
              <a:rPr lang="ru-RU" sz="5600" dirty="0" err="1">
                <a:latin typeface="Times New Roman" pitchFamily="18" charset="0"/>
                <a:cs typeface="Times New Roman" pitchFamily="18" charset="0"/>
              </a:rPr>
              <a:t>жұмыстың</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құндылығы</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неде</a:t>
            </a:r>
            <a:r>
              <a:rPr lang="ru-RU" sz="5600" dirty="0" smtClean="0">
                <a:latin typeface="Times New Roman" pitchFamily="18" charset="0"/>
                <a:cs typeface="Times New Roman" pitchFamily="18" charset="0"/>
              </a:rPr>
              <a:t>?</a:t>
            </a:r>
            <a:endParaRPr lang="ru-RU" sz="5600" dirty="0">
              <a:latin typeface="Times New Roman" pitchFamily="18" charset="0"/>
              <a:cs typeface="Times New Roman" pitchFamily="18" charset="0"/>
            </a:endParaRPr>
          </a:p>
          <a:p>
            <a:pPr marL="82296" indent="0">
              <a:buNone/>
            </a:pPr>
            <a:r>
              <a:rPr lang="ru-RU" sz="5600" dirty="0" smtClean="0">
                <a:latin typeface="Times New Roman" pitchFamily="18" charset="0"/>
                <a:cs typeface="Times New Roman" pitchFamily="18" charset="0"/>
              </a:rPr>
              <a:t>6) </a:t>
            </a:r>
            <a:r>
              <a:rPr lang="ru-RU" sz="5600" dirty="0" err="1" smtClean="0">
                <a:latin typeface="Times New Roman" pitchFamily="18" charset="0"/>
                <a:cs typeface="Times New Roman" pitchFamily="18" charset="0"/>
              </a:rPr>
              <a:t>Сабақта</a:t>
            </a:r>
            <a:r>
              <a:rPr lang="ru-RU" sz="5600" dirty="0" smtClean="0">
                <a:latin typeface="Times New Roman" pitchFamily="18" charset="0"/>
                <a:cs typeface="Times New Roman" pitchFamily="18" charset="0"/>
              </a:rPr>
              <a:t> </a:t>
            </a:r>
            <a:r>
              <a:rPr lang="ru-RU" sz="5600" dirty="0" err="1">
                <a:latin typeface="Times New Roman" pitchFamily="18" charset="0"/>
                <a:cs typeface="Times New Roman" pitchFamily="18" charset="0"/>
              </a:rPr>
              <a:t>оқытудың</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әдіс</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тәсілдерін</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іріктеу</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негіздігі</a:t>
            </a:r>
            <a:r>
              <a:rPr lang="ru-RU" sz="5600" dirty="0">
                <a:latin typeface="Times New Roman" pitchFamily="18" charset="0"/>
                <a:cs typeface="Times New Roman" pitchFamily="18" charset="0"/>
              </a:rPr>
              <a:t> мен </a:t>
            </a:r>
            <a:r>
              <a:rPr lang="ru-RU" sz="5600" dirty="0" err="1">
                <a:latin typeface="Times New Roman" pitchFamily="18" charset="0"/>
                <a:cs typeface="Times New Roman" pitchFamily="18" charset="0"/>
              </a:rPr>
              <a:t>дұрыстығын</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қалай</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анықтау</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қажет</a:t>
            </a:r>
            <a:r>
              <a:rPr lang="ru-RU" sz="5600" dirty="0" smtClean="0">
                <a:latin typeface="Times New Roman" pitchFamily="18" charset="0"/>
                <a:cs typeface="Times New Roman" pitchFamily="18" charset="0"/>
              </a:rPr>
              <a:t>?</a:t>
            </a:r>
            <a:endParaRPr lang="ru-RU" sz="5600" dirty="0">
              <a:latin typeface="Times New Roman" pitchFamily="18" charset="0"/>
              <a:cs typeface="Times New Roman" pitchFamily="18" charset="0"/>
            </a:endParaRPr>
          </a:p>
          <a:p>
            <a:pPr marL="82296" indent="0">
              <a:buNone/>
            </a:pPr>
            <a:r>
              <a:rPr lang="ru-RU" sz="5600" dirty="0" smtClean="0">
                <a:latin typeface="Times New Roman" pitchFamily="18" charset="0"/>
                <a:cs typeface="Times New Roman" pitchFamily="18" charset="0"/>
              </a:rPr>
              <a:t>7) </a:t>
            </a:r>
            <a:r>
              <a:rPr lang="ru-RU" sz="5600" dirty="0" err="1" smtClean="0">
                <a:latin typeface="Times New Roman" pitchFamily="18" charset="0"/>
                <a:cs typeface="Times New Roman" pitchFamily="18" charset="0"/>
              </a:rPr>
              <a:t>Сынып</a:t>
            </a:r>
            <a:r>
              <a:rPr lang="ru-RU" sz="5600" dirty="0" smtClean="0">
                <a:latin typeface="Times New Roman" pitchFamily="18" charset="0"/>
                <a:cs typeface="Times New Roman" pitchFamily="18" charset="0"/>
              </a:rPr>
              <a:t> </a:t>
            </a:r>
            <a:r>
              <a:rPr lang="ru-RU" sz="5600" dirty="0" err="1">
                <a:latin typeface="Times New Roman" pitchFamily="18" charset="0"/>
                <a:cs typeface="Times New Roman" pitchFamily="18" charset="0"/>
              </a:rPr>
              <a:t>жұмысына</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жалпы</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бағаны</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қалай</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баға</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беруге</a:t>
            </a:r>
            <a:r>
              <a:rPr lang="ru-RU" sz="5600" dirty="0">
                <a:latin typeface="Times New Roman" pitchFamily="18" charset="0"/>
                <a:cs typeface="Times New Roman" pitchFamily="18" charset="0"/>
              </a:rPr>
              <a:t> </a:t>
            </a:r>
            <a:r>
              <a:rPr lang="ru-RU" sz="5600" dirty="0" err="1" smtClean="0">
                <a:latin typeface="Times New Roman" pitchFamily="18" charset="0"/>
                <a:cs typeface="Times New Roman" pitchFamily="18" charset="0"/>
              </a:rPr>
              <a:t>болады</a:t>
            </a:r>
            <a:endParaRPr lang="ru-RU" sz="5600" dirty="0">
              <a:latin typeface="Times New Roman" pitchFamily="18" charset="0"/>
              <a:cs typeface="Times New Roman" pitchFamily="18" charset="0"/>
            </a:endParaRPr>
          </a:p>
          <a:p>
            <a:pPr marL="82296" indent="0">
              <a:buNone/>
            </a:pPr>
            <a:r>
              <a:rPr lang="ru-RU" sz="5600" dirty="0" smtClean="0">
                <a:latin typeface="Times New Roman" pitchFamily="18" charset="0"/>
                <a:cs typeface="Times New Roman" pitchFamily="18" charset="0"/>
              </a:rPr>
              <a:t>8) </a:t>
            </a:r>
            <a:r>
              <a:rPr lang="ru-RU" sz="5600" dirty="0" err="1" smtClean="0">
                <a:latin typeface="Times New Roman" pitchFamily="18" charset="0"/>
                <a:cs typeface="Times New Roman" pitchFamily="18" charset="0"/>
              </a:rPr>
              <a:t>Оқушылардың</a:t>
            </a:r>
            <a:r>
              <a:rPr lang="ru-RU" sz="5600" dirty="0" smtClean="0">
                <a:latin typeface="Times New Roman" pitchFamily="18" charset="0"/>
                <a:cs typeface="Times New Roman" pitchFamily="18" charset="0"/>
              </a:rPr>
              <a:t> </a:t>
            </a:r>
            <a:r>
              <a:rPr lang="ru-RU" sz="5600" dirty="0" err="1">
                <a:latin typeface="Times New Roman" pitchFamily="18" charset="0"/>
                <a:cs typeface="Times New Roman" pitchFamily="18" charset="0"/>
              </a:rPr>
              <a:t>дербес</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оқу</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жұмысын</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ұйымдастыру</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оқу</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еңбегін</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ұтымды</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пайдалануды</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қалай</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анықтауға</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болады</a:t>
            </a:r>
            <a:r>
              <a:rPr lang="ru-RU" sz="5600" dirty="0">
                <a:latin typeface="Times New Roman" pitchFamily="18" charset="0"/>
                <a:cs typeface="Times New Roman" pitchFamily="18" charset="0"/>
              </a:rPr>
              <a:t>? </a:t>
            </a:r>
          </a:p>
          <a:p>
            <a:pPr marL="82296" indent="0">
              <a:buNone/>
            </a:pPr>
            <a:r>
              <a:rPr lang="ru-RU" sz="5600" dirty="0" smtClean="0">
                <a:latin typeface="Times New Roman" pitchFamily="18" charset="0"/>
                <a:cs typeface="Times New Roman" pitchFamily="18" charset="0"/>
              </a:rPr>
              <a:t>9) </a:t>
            </a:r>
            <a:r>
              <a:rPr lang="ru-RU" sz="5600" dirty="0" err="1" smtClean="0">
                <a:latin typeface="Times New Roman" pitchFamily="18" charset="0"/>
                <a:cs typeface="Times New Roman" pitchFamily="18" charset="0"/>
              </a:rPr>
              <a:t>Сабақ</a:t>
            </a:r>
            <a:r>
              <a:rPr lang="ru-RU" sz="5600" dirty="0" smtClean="0">
                <a:latin typeface="Times New Roman" pitchFamily="18" charset="0"/>
                <a:cs typeface="Times New Roman" pitchFamily="18" charset="0"/>
              </a:rPr>
              <a:t> </a:t>
            </a:r>
            <a:r>
              <a:rPr lang="ru-RU" sz="5600" dirty="0" err="1">
                <a:latin typeface="Times New Roman" pitchFamily="18" charset="0"/>
                <a:cs typeface="Times New Roman" pitchFamily="18" charset="0"/>
              </a:rPr>
              <a:t>материалынан</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жеке</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идеяларды</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бөліп</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көрсет</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жағдаят</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жаңа</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білім</a:t>
            </a:r>
            <a:r>
              <a:rPr lang="ru-RU" sz="5600" dirty="0" smtClean="0">
                <a:latin typeface="Times New Roman" pitchFamily="18" charset="0"/>
                <a:cs typeface="Times New Roman" pitchFamily="18" charset="0"/>
              </a:rPr>
              <a:t>)</a:t>
            </a:r>
            <a:endParaRPr lang="ru-RU" sz="5600" dirty="0">
              <a:latin typeface="Times New Roman" pitchFamily="18" charset="0"/>
              <a:cs typeface="Times New Roman" pitchFamily="18" charset="0"/>
            </a:endParaRPr>
          </a:p>
          <a:p>
            <a:pPr marL="82296" indent="0">
              <a:buNone/>
            </a:pPr>
            <a:r>
              <a:rPr lang="ru-RU" sz="5600" dirty="0">
                <a:latin typeface="Times New Roman" pitchFamily="18" charset="0"/>
                <a:cs typeface="Times New Roman" pitchFamily="18" charset="0"/>
              </a:rPr>
              <a:t>10) </a:t>
            </a:r>
            <a:r>
              <a:rPr lang="ru-RU" sz="5600" dirty="0" err="1">
                <a:latin typeface="Times New Roman" pitchFamily="18" charset="0"/>
                <a:cs typeface="Times New Roman" pitchFamily="18" charset="0"/>
              </a:rPr>
              <a:t>Сабақта</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орындалатын</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жұмыс</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көлемі</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қандай</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болуы</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керек</a:t>
            </a:r>
            <a:r>
              <a:rPr lang="ru-RU" sz="5600" dirty="0">
                <a:latin typeface="Times New Roman" pitchFamily="18" charset="0"/>
                <a:cs typeface="Times New Roman" pitchFamily="18" charset="0"/>
              </a:rPr>
              <a:t>? </a:t>
            </a:r>
          </a:p>
          <a:p>
            <a:pPr marL="82296" indent="0">
              <a:buNone/>
            </a:pPr>
            <a:endParaRPr lang="ru-RU" sz="6400" dirty="0">
              <a:latin typeface="Times New Roman" pitchFamily="18" charset="0"/>
              <a:cs typeface="Times New Roman" pitchFamily="18" charset="0"/>
            </a:endParaRPr>
          </a:p>
          <a:p>
            <a:pPr marL="82296" indent="0">
              <a:buNone/>
            </a:pPr>
            <a:endParaRPr lang="ru-RU" dirty="0"/>
          </a:p>
        </p:txBody>
      </p:sp>
    </p:spTree>
    <p:extLst>
      <p:ext uri="{BB962C8B-B14F-4D97-AF65-F5344CB8AC3E}">
        <p14:creationId xmlns:p14="http://schemas.microsoft.com/office/powerpoint/2010/main" val="11459452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72560" cy="7429552"/>
          </a:xfrm>
        </p:spPr>
        <p:txBody>
          <a:bodyPr>
            <a:normAutofit fontScale="90000"/>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3100" b="1" i="1" dirty="0" smtClean="0">
                <a:solidFill>
                  <a:srgbClr val="C00000"/>
                </a:solidFill>
                <a:latin typeface="Times New Roman" pitchFamily="18" charset="0"/>
                <a:cs typeface="Times New Roman" pitchFamily="18" charset="0"/>
              </a:rPr>
              <a:t>Тест </a:t>
            </a:r>
            <a:r>
              <a:rPr lang="ru-RU" sz="3100" b="1" i="1" dirty="0">
                <a:solidFill>
                  <a:srgbClr val="C00000"/>
                </a:solidFill>
                <a:latin typeface="Times New Roman" pitchFamily="18" charset="0"/>
                <a:cs typeface="Times New Roman" pitchFamily="18" charset="0"/>
              </a:rPr>
              <a:t>«Педагогика</a:t>
            </a:r>
            <a:r>
              <a:rPr lang="ru-RU" sz="3100" b="1" i="1" dirty="0" smtClean="0">
                <a:solidFill>
                  <a:srgbClr val="C00000"/>
                </a:solidFill>
                <a:latin typeface="Times New Roman" pitchFamily="18" charset="0"/>
                <a:cs typeface="Times New Roman" pitchFamily="18" charset="0"/>
              </a:rPr>
              <a:t>»</a:t>
            </a:r>
            <a:r>
              <a:rPr lang="ru-RU" sz="1600" b="1" dirty="0" smtClean="0">
                <a:solidFill>
                  <a:schemeClr val="tx1"/>
                </a:solidFill>
                <a:latin typeface="Times New Roman" pitchFamily="18" charset="0"/>
                <a:cs typeface="Times New Roman" pitchFamily="18" charset="0"/>
              </a:rPr>
              <a:t/>
            </a:r>
            <a:br>
              <a:rPr lang="ru-RU" sz="1600" b="1" dirty="0" smtClean="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1. </a:t>
            </a:r>
            <a:r>
              <a:rPr lang="ru-RU" sz="1600" dirty="0" err="1">
                <a:solidFill>
                  <a:schemeClr val="tx1"/>
                </a:solidFill>
                <a:latin typeface="Times New Roman" pitchFamily="18" charset="0"/>
                <a:cs typeface="Times New Roman" pitchFamily="18" charset="0"/>
              </a:rPr>
              <a:t>Педагогикалық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қызметтің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нәтижесі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деп</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түсінетініміз</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А) </a:t>
            </a:r>
            <a:r>
              <a:rPr lang="ru-RU" sz="1600" dirty="0" err="1">
                <a:solidFill>
                  <a:schemeClr val="tx1"/>
                </a:solidFill>
                <a:latin typeface="Times New Roman" pitchFamily="18" charset="0"/>
                <a:cs typeface="Times New Roman" pitchFamily="18" charset="0"/>
              </a:rPr>
              <a:t>үздік</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бағаларды</a:t>
            </a:r>
            <a:r>
              <a:rPr lang="ru-RU" sz="1600" dirty="0">
                <a:solidFill>
                  <a:schemeClr val="tx1"/>
                </a:solidFill>
                <a:latin typeface="Times New Roman" pitchFamily="18" charset="0"/>
                <a:cs typeface="Times New Roman" pitchFamily="18" charset="0"/>
              </a:rPr>
              <a:t>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В)</a:t>
            </a:r>
            <a:r>
              <a:rPr lang="ru-RU" sz="1600" dirty="0" err="1">
                <a:solidFill>
                  <a:schemeClr val="tx1"/>
                </a:solidFill>
                <a:latin typeface="Times New Roman" pitchFamily="18" charset="0"/>
                <a:cs typeface="Times New Roman" pitchFamily="18" charset="0"/>
              </a:rPr>
              <a:t>білімділік</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тәрбиелілік</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жеке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тұлғаның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дамытушылығы</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С) </a:t>
            </a:r>
            <a:r>
              <a:rPr lang="ru-RU" sz="1600" dirty="0" err="1">
                <a:solidFill>
                  <a:schemeClr val="tx1"/>
                </a:solidFill>
                <a:latin typeface="Times New Roman" pitchFamily="18" charset="0"/>
                <a:cs typeface="Times New Roman" pitchFamily="18" charset="0"/>
              </a:rPr>
              <a:t>жақсы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денсаулық</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Д) </a:t>
            </a:r>
            <a:r>
              <a:rPr lang="ru-RU" sz="1600" dirty="0" err="1">
                <a:solidFill>
                  <a:schemeClr val="tx1"/>
                </a:solidFill>
                <a:latin typeface="Times New Roman" pitchFamily="18" charset="0"/>
                <a:cs typeface="Times New Roman" pitchFamily="18" charset="0"/>
              </a:rPr>
              <a:t>үздік</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көрсеткіштер</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Е) </a:t>
            </a:r>
            <a:r>
              <a:rPr lang="ru-RU" sz="1600" dirty="0" err="1">
                <a:solidFill>
                  <a:schemeClr val="tx1"/>
                </a:solidFill>
                <a:latin typeface="Times New Roman" pitchFamily="18" charset="0"/>
                <a:cs typeface="Times New Roman" pitchFamily="18" charset="0"/>
              </a:rPr>
              <a:t>жақсы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психологиялық</a:t>
            </a:r>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климат</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2. </a:t>
            </a:r>
            <a:r>
              <a:rPr lang="ru-RU" sz="1600" dirty="0" err="1">
                <a:solidFill>
                  <a:schemeClr val="tx1"/>
                </a:solidFill>
                <a:latin typeface="Times New Roman" pitchFamily="18" charset="0"/>
                <a:cs typeface="Times New Roman" pitchFamily="18" charset="0"/>
              </a:rPr>
              <a:t>Ауызша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оқыту</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әдісіне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мыналар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енеді</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А) </a:t>
            </a:r>
            <a:r>
              <a:rPr lang="ru-RU" sz="1600" dirty="0" err="1">
                <a:solidFill>
                  <a:schemeClr val="tx1"/>
                </a:solidFill>
                <a:latin typeface="Times New Roman" pitchFamily="18" charset="0"/>
                <a:cs typeface="Times New Roman" pitchFamily="18" charset="0"/>
              </a:rPr>
              <a:t>Практикалық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сабақ</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В) </a:t>
            </a:r>
            <a:r>
              <a:rPr lang="ru-RU" sz="1600" dirty="0" err="1">
                <a:solidFill>
                  <a:schemeClr val="tx1"/>
                </a:solidFill>
                <a:latin typeface="Times New Roman" pitchFamily="18" charset="0"/>
                <a:cs typeface="Times New Roman" pitchFamily="18" charset="0"/>
              </a:rPr>
              <a:t>Жаттығулар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бақылаулар</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С) </a:t>
            </a:r>
            <a:r>
              <a:rPr lang="ru-RU" sz="1600" dirty="0" err="1">
                <a:solidFill>
                  <a:schemeClr val="tx1"/>
                </a:solidFill>
                <a:latin typeface="Times New Roman" pitchFamily="18" charset="0"/>
                <a:cs typeface="Times New Roman" pitchFamily="18" charset="0"/>
              </a:rPr>
              <a:t>Иллюстрациялар</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Д) </a:t>
            </a:r>
            <a:r>
              <a:rPr lang="ru-RU" sz="1600" dirty="0" err="1">
                <a:solidFill>
                  <a:schemeClr val="tx1"/>
                </a:solidFill>
                <a:latin typeface="Times New Roman" pitchFamily="18" charset="0"/>
                <a:cs typeface="Times New Roman" pitchFamily="18" charset="0"/>
              </a:rPr>
              <a:t>Әңгімелесулер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түсіндірулер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оқулықпен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жұмыс</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Е) </a:t>
            </a:r>
            <a:r>
              <a:rPr lang="ru-RU" sz="1600" dirty="0" err="1">
                <a:solidFill>
                  <a:schemeClr val="tx1"/>
                </a:solidFill>
                <a:latin typeface="Times New Roman" pitchFamily="18" charset="0"/>
                <a:cs typeface="Times New Roman" pitchFamily="18" charset="0"/>
              </a:rPr>
              <a:t>зертханалық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сабақтар</a:t>
            </a:r>
            <a:r>
              <a:rPr lang="ru-RU" sz="1600" dirty="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иллюстрациялар</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3. </a:t>
            </a:r>
            <a:r>
              <a:rPr lang="ru-RU" sz="1600" dirty="0" err="1">
                <a:solidFill>
                  <a:schemeClr val="tx1"/>
                </a:solidFill>
                <a:latin typeface="Times New Roman" pitchFamily="18" charset="0"/>
                <a:cs typeface="Times New Roman" pitchFamily="18" charset="0"/>
              </a:rPr>
              <a:t>Педагогикалық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процеске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қатысушылардың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неғұлым</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тиімді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әсер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беретін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өзара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ынтымақтастық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жүйесі</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А) </a:t>
            </a:r>
            <a:r>
              <a:rPr lang="ru-RU" sz="1600" dirty="0" err="1">
                <a:solidFill>
                  <a:schemeClr val="tx1"/>
                </a:solidFill>
                <a:latin typeface="Times New Roman" pitchFamily="18" charset="0"/>
                <a:cs typeface="Times New Roman" pitchFamily="18" charset="0"/>
              </a:rPr>
              <a:t>өзін-өзі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басқару</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В) </a:t>
            </a:r>
            <a:r>
              <a:rPr lang="ru-RU" sz="1600" dirty="0" err="1">
                <a:solidFill>
                  <a:schemeClr val="tx1"/>
                </a:solidFill>
                <a:latin typeface="Times New Roman" pitchFamily="18" charset="0"/>
                <a:cs typeface="Times New Roman" pitchFamily="18" charset="0"/>
              </a:rPr>
              <a:t>авторитарлық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басқару</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С) </a:t>
            </a:r>
            <a:r>
              <a:rPr lang="ru-RU" sz="1600" dirty="0" err="1">
                <a:solidFill>
                  <a:schemeClr val="tx1"/>
                </a:solidFill>
                <a:latin typeface="Times New Roman" pitchFamily="18" charset="0"/>
                <a:cs typeface="Times New Roman" pitchFamily="18" charset="0"/>
              </a:rPr>
              <a:t>коммунарлық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әдістеме</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Д) </a:t>
            </a:r>
            <a:r>
              <a:rPr lang="ru-RU" sz="1600" dirty="0" err="1">
                <a:solidFill>
                  <a:schemeClr val="tx1"/>
                </a:solidFill>
                <a:latin typeface="Times New Roman" pitchFamily="18" charset="0"/>
                <a:cs typeface="Times New Roman" pitchFamily="18" charset="0"/>
              </a:rPr>
              <a:t>ынтымақтастық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педагогикасы</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Е) </a:t>
            </a:r>
            <a:r>
              <a:rPr lang="ru-RU" sz="1600" dirty="0" err="1">
                <a:solidFill>
                  <a:schemeClr val="tx1"/>
                </a:solidFill>
                <a:latin typeface="Times New Roman" pitchFamily="18" charset="0"/>
                <a:cs typeface="Times New Roman" pitchFamily="18" charset="0"/>
              </a:rPr>
              <a:t>либералды</a:t>
            </a:r>
            <a:r>
              <a:rPr lang="ru-RU" sz="1600" dirty="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басқару</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4.Оқушылардың </a:t>
            </a:r>
            <a:r>
              <a:rPr lang="ru-RU" sz="1600" dirty="0" err="1">
                <a:solidFill>
                  <a:schemeClr val="tx1"/>
                </a:solidFill>
                <a:latin typeface="Times New Roman" pitchFamily="18" charset="0"/>
                <a:cs typeface="Times New Roman" pitchFamily="18" charset="0"/>
              </a:rPr>
              <a:t>дамуы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өзара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байланысқан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үш</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бағыт</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бойынша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жүреді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Дұрыс</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емес</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бағытты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көрсетіңіз</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А)</a:t>
            </a:r>
            <a:r>
              <a:rPr lang="ru-RU" sz="1600" dirty="0" err="1">
                <a:solidFill>
                  <a:schemeClr val="tx1"/>
                </a:solidFill>
                <a:latin typeface="Times New Roman" pitchFamily="18" charset="0"/>
                <a:cs typeface="Times New Roman" pitchFamily="18" charset="0"/>
              </a:rPr>
              <a:t>биологиялық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психологиялық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әлеуметтік</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В)</a:t>
            </a:r>
            <a:r>
              <a:rPr lang="ru-RU" sz="1600" dirty="0" err="1">
                <a:solidFill>
                  <a:schemeClr val="tx1"/>
                </a:solidFill>
                <a:latin typeface="Times New Roman" pitchFamily="18" charset="0"/>
                <a:cs typeface="Times New Roman" pitchFamily="18" charset="0"/>
              </a:rPr>
              <a:t>психологиялық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физиологиялық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адамгершілік</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С) </a:t>
            </a:r>
            <a:r>
              <a:rPr lang="ru-RU" sz="1600" dirty="0" err="1">
                <a:solidFill>
                  <a:schemeClr val="tx1"/>
                </a:solidFill>
                <a:latin typeface="Times New Roman" pitchFamily="18" charset="0"/>
                <a:cs typeface="Times New Roman" pitchFamily="18" charset="0"/>
              </a:rPr>
              <a:t>әлеуметтік</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еңбек</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экономикалық</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Д)</a:t>
            </a:r>
            <a:r>
              <a:rPr lang="ru-RU" sz="1600" dirty="0" err="1">
                <a:solidFill>
                  <a:schemeClr val="tx1"/>
                </a:solidFill>
                <a:latin typeface="Times New Roman" pitchFamily="18" charset="0"/>
                <a:cs typeface="Times New Roman" pitchFamily="18" charset="0"/>
              </a:rPr>
              <a:t>құқықтық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ақыл</a:t>
            </a:r>
            <a:r>
              <a:rPr lang="ru-RU" sz="1600" dirty="0">
                <a:solidFill>
                  <a:schemeClr val="tx1"/>
                </a:solidFill>
                <a:latin typeface="Times New Roman" pitchFamily="18" charset="0"/>
                <a:cs typeface="Times New Roman" pitchFamily="18" charset="0"/>
              </a:rPr>
              <a:t>-ой, </a:t>
            </a:r>
            <a:r>
              <a:rPr lang="ru-RU" sz="1600" dirty="0" err="1">
                <a:solidFill>
                  <a:schemeClr val="tx1"/>
                </a:solidFill>
                <a:latin typeface="Times New Roman" pitchFamily="18" charset="0"/>
                <a:cs typeface="Times New Roman" pitchFamily="18" charset="0"/>
              </a:rPr>
              <a:t>экологиялық</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Е)</a:t>
            </a:r>
            <a:r>
              <a:rPr lang="ru-RU" sz="1600" dirty="0" err="1">
                <a:solidFill>
                  <a:schemeClr val="tx1"/>
                </a:solidFill>
                <a:latin typeface="Times New Roman" pitchFamily="18" charset="0"/>
                <a:cs typeface="Times New Roman" pitchFamily="18" charset="0"/>
              </a:rPr>
              <a:t>тұқымқуалаушылық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биологиялық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эстетикалық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діни</a:t>
            </a:r>
            <a:r>
              <a:rPr lang="ru-RU" sz="1600" dirty="0" smtClean="0">
                <a:solidFill>
                  <a:schemeClr val="tx1"/>
                </a:solidFill>
                <a:latin typeface="Times New Roman" pitchFamily="18" charset="0"/>
                <a:cs typeface="Times New Roman" pitchFamily="18" charset="0"/>
              </a:rPr>
              <a:t>.</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dirty="0"/>
              <a:t/>
            </a:r>
            <a:br>
              <a:rPr lang="ru-RU" dirty="0"/>
            </a:br>
            <a:endParaRPr lang="ru-RU" dirty="0"/>
          </a:p>
        </p:txBody>
      </p:sp>
    </p:spTree>
    <p:extLst>
      <p:ext uri="{BB962C8B-B14F-4D97-AF65-F5344CB8AC3E}">
        <p14:creationId xmlns:p14="http://schemas.microsoft.com/office/powerpoint/2010/main" val="168925859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80920" cy="6048672"/>
          </a:xfrm>
        </p:spPr>
        <p:txBody>
          <a:bodyPr>
            <a:normAutofit/>
          </a:bodyPr>
          <a:lstStyle/>
          <a:p>
            <a:pPr algn="l"/>
            <a:r>
              <a:rPr lang="ru-RU" sz="2400" b="1" i="1" dirty="0" smtClean="0">
                <a:solidFill>
                  <a:srgbClr val="C00000"/>
                </a:solidFill>
                <a:latin typeface="Times New Roman" pitchFamily="18" charset="0"/>
                <a:cs typeface="Times New Roman" pitchFamily="18" charset="0"/>
              </a:rPr>
              <a:t>            «</a:t>
            </a:r>
            <a:r>
              <a:rPr lang="ru-RU" sz="2400" b="1" i="1" dirty="0" err="1">
                <a:solidFill>
                  <a:srgbClr val="C00000"/>
                </a:solidFill>
                <a:latin typeface="Times New Roman" pitchFamily="18" charset="0"/>
                <a:cs typeface="Times New Roman" pitchFamily="18" charset="0"/>
              </a:rPr>
              <a:t>Жас</a:t>
            </a:r>
            <a:r>
              <a:rPr lang="ru-RU" sz="2400" b="1" i="1" dirty="0">
                <a:solidFill>
                  <a:srgbClr val="C00000"/>
                </a:solidFill>
                <a:latin typeface="Times New Roman" pitchFamily="18" charset="0"/>
                <a:cs typeface="Times New Roman" pitchFamily="18" charset="0"/>
              </a:rPr>
              <a:t> </a:t>
            </a:r>
            <a:r>
              <a:rPr lang="ru-RU" sz="2400" b="1" i="1" dirty="0" err="1">
                <a:solidFill>
                  <a:srgbClr val="C00000"/>
                </a:solidFill>
                <a:latin typeface="Times New Roman" pitchFamily="18" charset="0"/>
                <a:cs typeface="Times New Roman" pitchFamily="18" charset="0"/>
              </a:rPr>
              <a:t>мамандар</a:t>
            </a:r>
            <a:r>
              <a:rPr lang="ru-RU" sz="2400" b="1" i="1" dirty="0">
                <a:solidFill>
                  <a:srgbClr val="C00000"/>
                </a:solidFill>
                <a:latin typeface="Times New Roman" pitchFamily="18" charset="0"/>
                <a:cs typeface="Times New Roman" pitchFamily="18" charset="0"/>
              </a:rPr>
              <a:t>» </a:t>
            </a:r>
            <a:r>
              <a:rPr lang="ru-RU" sz="2400" b="1" i="1" dirty="0" err="1">
                <a:solidFill>
                  <a:srgbClr val="C00000"/>
                </a:solidFill>
                <a:latin typeface="Times New Roman" pitchFamily="18" charset="0"/>
                <a:cs typeface="Times New Roman" pitchFamily="18" charset="0"/>
              </a:rPr>
              <a:t>мектебінің</a:t>
            </a:r>
            <a:r>
              <a:rPr lang="ru-RU" sz="2400" b="1" i="1" dirty="0">
                <a:solidFill>
                  <a:srgbClr val="C00000"/>
                </a:solidFill>
                <a:latin typeface="Times New Roman" pitchFamily="18" charset="0"/>
                <a:cs typeface="Times New Roman" pitchFamily="18" charset="0"/>
              </a:rPr>
              <a:t> </a:t>
            </a:r>
            <a:r>
              <a:rPr lang="ru-RU" sz="2400" b="1" i="1" dirty="0" err="1">
                <a:solidFill>
                  <a:srgbClr val="C00000"/>
                </a:solidFill>
                <a:latin typeface="Times New Roman" pitchFamily="18" charset="0"/>
                <a:cs typeface="Times New Roman" pitchFamily="18" charset="0"/>
              </a:rPr>
              <a:t>жұмыс</a:t>
            </a:r>
            <a:r>
              <a:rPr lang="ru-RU" sz="2400" b="1" i="1" dirty="0">
                <a:solidFill>
                  <a:srgbClr val="C00000"/>
                </a:solidFill>
                <a:latin typeface="Times New Roman" pitchFamily="18" charset="0"/>
                <a:cs typeface="Times New Roman" pitchFamily="18" charset="0"/>
              </a:rPr>
              <a:t> </a:t>
            </a:r>
            <a:r>
              <a:rPr lang="ru-RU" sz="2400" b="1" i="1" dirty="0" err="1" smtClean="0">
                <a:solidFill>
                  <a:srgbClr val="C00000"/>
                </a:solidFill>
                <a:latin typeface="Times New Roman" pitchFamily="18" charset="0"/>
                <a:cs typeface="Times New Roman" pitchFamily="18" charset="0"/>
              </a:rPr>
              <a:t>жоспары</a:t>
            </a:r>
            <a:r>
              <a:rPr lang="ru-RU" sz="2400" b="1" dirty="0" smtClean="0">
                <a:solidFill>
                  <a:schemeClr val="accent1"/>
                </a:solidFill>
                <a:latin typeface="Times New Roman" pitchFamily="18" charset="0"/>
                <a:cs typeface="Times New Roman" pitchFamily="18" charset="0"/>
              </a:rPr>
              <a:t/>
            </a:r>
            <a:br>
              <a:rPr lang="ru-RU" sz="2400" b="1" dirty="0" smtClean="0">
                <a:solidFill>
                  <a:schemeClr val="accent1"/>
                </a:solidFill>
                <a:latin typeface="Times New Roman" pitchFamily="18" charset="0"/>
                <a:cs typeface="Times New Roman" pitchFamily="18" charset="0"/>
              </a:rPr>
            </a:b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err="1" smtClean="0">
                <a:solidFill>
                  <a:srgbClr val="C00000"/>
                </a:solidFill>
                <a:latin typeface="Times New Roman" pitchFamily="18" charset="0"/>
                <a:cs typeface="Times New Roman" pitchFamily="18" charset="0"/>
              </a:rPr>
              <a:t>Мақсаты</a:t>
            </a:r>
            <a:r>
              <a:rPr lang="ru-RU" sz="2400" b="1" dirty="0">
                <a:solidFill>
                  <a:srgbClr val="C00000"/>
                </a:solidFill>
                <a:latin typeface="Times New Roman" pitchFamily="18" charset="0"/>
                <a:cs typeface="Times New Roman" pitchFamily="18" charset="0"/>
              </a:rPr>
              <a:t>: </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i="1" dirty="0" err="1">
                <a:latin typeface="Times New Roman" pitchFamily="18" charset="0"/>
                <a:cs typeface="Times New Roman" pitchFamily="18" charset="0"/>
              </a:rPr>
              <a:t>Теориялық</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білім</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біліктері</a:t>
            </a:r>
            <a:r>
              <a:rPr lang="ru-RU" sz="2400" i="1" dirty="0">
                <a:latin typeface="Times New Roman" pitchFamily="18" charset="0"/>
                <a:cs typeface="Times New Roman" pitchFamily="18" charset="0"/>
              </a:rPr>
              <a:t> мен </a:t>
            </a:r>
            <a:r>
              <a:rPr lang="ru-RU" sz="2400" i="1" dirty="0" err="1">
                <a:latin typeface="Times New Roman" pitchFamily="18" charset="0"/>
                <a:cs typeface="Times New Roman" pitchFamily="18" charset="0"/>
              </a:rPr>
              <a:t>педагогикалық</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біліктілігін</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арттыру</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үшін</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жас</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мамандарға</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практикалық</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көмек</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көрсету</a:t>
            </a:r>
            <a:r>
              <a:rPr lang="ru-RU" sz="2400" i="1" dirty="0" smtClean="0">
                <a:latin typeface="Times New Roman" pitchFamily="18" charset="0"/>
                <a:cs typeface="Times New Roman" pitchFamily="18" charset="0"/>
              </a:rPr>
              <a:t>.</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err="1" smtClean="0">
                <a:solidFill>
                  <a:srgbClr val="C00000"/>
                </a:solidFill>
                <a:latin typeface="Times New Roman" pitchFamily="18" charset="0"/>
                <a:cs typeface="Times New Roman" pitchFamily="18" charset="0"/>
              </a:rPr>
              <a:t>Міндеті</a:t>
            </a:r>
            <a:r>
              <a:rPr lang="ru-RU" sz="2400" b="1" dirty="0">
                <a:solidFill>
                  <a:srgbClr val="C00000"/>
                </a:solidFill>
                <a:latin typeface="Times New Roman" pitchFamily="18" charset="0"/>
                <a:cs typeface="Times New Roman" pitchFamily="18" charset="0"/>
              </a:rPr>
              <a:t>: </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i="1" dirty="0" err="1">
                <a:latin typeface="Times New Roman" pitchFamily="18" charset="0"/>
                <a:cs typeface="Times New Roman" pitchFamily="18" charset="0"/>
              </a:rPr>
              <a:t>жас</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мамандарда</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өздігінен</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үздіксіз</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кәсіби</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білім</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алуға</a:t>
            </a:r>
            <a:r>
              <a:rPr lang="ru-RU" sz="2400" i="1" dirty="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деген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көзқарас</a:t>
            </a:r>
            <a:r>
              <a:rPr lang="ru-RU" sz="2400" i="1"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қалыптастыру</a:t>
            </a:r>
            <a:r>
              <a:rPr lang="ru-RU" sz="2400" i="1" dirty="0">
                <a:latin typeface="Times New Roman" pitchFamily="18" charset="0"/>
                <a:cs typeface="Times New Roman" pitchFamily="18" charset="0"/>
              </a:rPr>
              <a:t>;</a:t>
            </a:r>
            <a:br>
              <a:rPr lang="ru-RU" sz="2400" i="1" dirty="0">
                <a:latin typeface="Times New Roman" pitchFamily="18" charset="0"/>
                <a:cs typeface="Times New Roman" pitchFamily="18" charset="0"/>
              </a:rPr>
            </a:br>
            <a:r>
              <a:rPr lang="ru-RU" sz="2400" i="1" dirty="0">
                <a:latin typeface="Times New Roman" pitchFamily="18" charset="0"/>
                <a:cs typeface="Times New Roman" pitchFamily="18" charset="0"/>
              </a:rPr>
              <a:t>-</a:t>
            </a:r>
            <a:r>
              <a:rPr lang="ru-RU" sz="2400" i="1" dirty="0" err="1">
                <a:latin typeface="Times New Roman" pitchFamily="18" charset="0"/>
                <a:cs typeface="Times New Roman" pitchFamily="18" charset="0"/>
              </a:rPr>
              <a:t>оқушыларды</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оқу</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пәндерінің</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негіздеріне</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оқытуда</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олармен</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сыныптан</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тыс</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жұмыс</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жүргізуде</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тиімді</a:t>
            </a:r>
            <a:r>
              <a:rPr lang="ru-RU" sz="2400" i="1" dirty="0">
                <a:latin typeface="Times New Roman" pitchFamily="18" charset="0"/>
                <a:cs typeface="Times New Roman" pitchFamily="18" charset="0"/>
              </a:rPr>
              <a:t> психология -</a:t>
            </a:r>
            <a:r>
              <a:rPr lang="ru-RU" sz="2400" i="1" dirty="0" err="1">
                <a:latin typeface="Times New Roman" pitchFamily="18" charset="0"/>
                <a:cs typeface="Times New Roman" pitchFamily="18" charset="0"/>
              </a:rPr>
              <a:t>педагогикалық</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әдіс</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тәсілдерді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іріктеу</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оларды</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қолдану</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дағдыларын</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дамыту</a:t>
            </a:r>
            <a:r>
              <a:rPr lang="ru-RU" sz="2400" i="1" dirty="0">
                <a:latin typeface="Times New Roman" pitchFamily="18" charset="0"/>
                <a:cs typeface="Times New Roman" pitchFamily="18" charset="0"/>
              </a:rPr>
              <a:t>;</a:t>
            </a:r>
            <a:br>
              <a:rPr lang="ru-RU" sz="2400" i="1" dirty="0">
                <a:latin typeface="Times New Roman" pitchFamily="18" charset="0"/>
                <a:cs typeface="Times New Roman" pitchFamily="18" charset="0"/>
              </a:rPr>
            </a:br>
            <a:r>
              <a:rPr lang="ru-RU" sz="2400" i="1" dirty="0">
                <a:latin typeface="Times New Roman" pitchFamily="18" charset="0"/>
                <a:cs typeface="Times New Roman" pitchFamily="18" charset="0"/>
              </a:rPr>
              <a:t>-</a:t>
            </a:r>
            <a:r>
              <a:rPr lang="ru-RU" sz="2400" i="1" dirty="0" err="1">
                <a:latin typeface="Times New Roman" pitchFamily="18" charset="0"/>
                <a:cs typeface="Times New Roman" pitchFamily="18" charset="0"/>
              </a:rPr>
              <a:t>кәсіби</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қызметіне</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тікелей</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қатысы</a:t>
            </a:r>
            <a:r>
              <a:rPr lang="ru-RU" sz="2400" i="1" dirty="0">
                <a:latin typeface="Times New Roman" pitchFamily="18" charset="0"/>
                <a:cs typeface="Times New Roman" pitchFamily="18" charset="0"/>
              </a:rPr>
              <a:t> бар </a:t>
            </a:r>
            <a:r>
              <a:rPr lang="ru-RU" sz="2400" i="1" dirty="0" err="1">
                <a:latin typeface="Times New Roman" pitchFamily="18" charset="0"/>
                <a:cs typeface="Times New Roman" pitchFamily="18" charset="0"/>
              </a:rPr>
              <a:t>нормативтік</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құқықтық</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актілерді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басшылыққа</a:t>
            </a:r>
            <a:r>
              <a:rPr lang="ru-RU" sz="2400" i="1" dirty="0">
                <a:latin typeface="Times New Roman" pitchFamily="18" charset="0"/>
                <a:cs typeface="Times New Roman" pitchFamily="18" charset="0"/>
              </a:rPr>
              <a:t> ала </a:t>
            </a:r>
            <a:r>
              <a:rPr lang="ru-RU" sz="2400" i="1" dirty="0" err="1">
                <a:latin typeface="Times New Roman" pitchFamily="18" charset="0"/>
                <a:cs typeface="Times New Roman" pitchFamily="18" charset="0"/>
              </a:rPr>
              <a:t>білуге</a:t>
            </a:r>
            <a:r>
              <a:rPr lang="ru-RU" sz="2400" i="1" dirty="0">
                <a:latin typeface="Times New Roman" pitchFamily="18" charset="0"/>
                <a:cs typeface="Times New Roman" pitchFamily="18" charset="0"/>
              </a:rPr>
              <a:t> баулу.</a:t>
            </a:r>
          </a:p>
        </p:txBody>
      </p:sp>
    </p:spTree>
    <p:extLst>
      <p:ext uri="{BB962C8B-B14F-4D97-AF65-F5344CB8AC3E}">
        <p14:creationId xmlns:p14="http://schemas.microsoft.com/office/powerpoint/2010/main" val="41815742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250120" cy="6250706"/>
          </a:xfrm>
        </p:spPr>
        <p:txBody>
          <a:bodyPr>
            <a:normAutofit fontScale="90000"/>
          </a:bodyPr>
          <a:lstStyle/>
          <a:p>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5</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Мұғалімнің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инновациялық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қызметіне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мынылар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жатады</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А)</a:t>
            </a:r>
            <a:r>
              <a:rPr lang="ru-RU" sz="1600" dirty="0" err="1">
                <a:solidFill>
                  <a:schemeClr val="tx1"/>
                </a:solidFill>
                <a:latin typeface="Times New Roman" pitchFamily="18" charset="0"/>
                <a:cs typeface="Times New Roman" pitchFamily="18" charset="0"/>
              </a:rPr>
              <a:t>оқушылардың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ойындық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қызметін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ұйымдастыру</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В)</a:t>
            </a:r>
            <a:r>
              <a:rPr lang="ru-RU" sz="1600" dirty="0" err="1">
                <a:solidFill>
                  <a:schemeClr val="tx1"/>
                </a:solidFill>
                <a:latin typeface="Times New Roman" pitchFamily="18" charset="0"/>
                <a:cs typeface="Times New Roman" pitchFamily="18" charset="0"/>
              </a:rPr>
              <a:t>танымдық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қызметтік</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белсенділігін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арттыру</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С) </a:t>
            </a:r>
            <a:r>
              <a:rPr lang="ru-RU" sz="1600" dirty="0" err="1">
                <a:solidFill>
                  <a:schemeClr val="tx1"/>
                </a:solidFill>
                <a:latin typeface="Times New Roman" pitchFamily="18" charset="0"/>
                <a:cs typeface="Times New Roman" pitchFamily="18" charset="0"/>
              </a:rPr>
              <a:t>оқытудың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дәстүрлі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формаларын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қолдану</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Д) </a:t>
            </a:r>
            <a:r>
              <a:rPr lang="ru-RU" sz="1600" dirty="0" err="1">
                <a:solidFill>
                  <a:schemeClr val="tx1"/>
                </a:solidFill>
                <a:latin typeface="Times New Roman" pitchFamily="18" charset="0"/>
                <a:cs typeface="Times New Roman" pitchFamily="18" charset="0"/>
              </a:rPr>
              <a:t>алдыңғы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қатарлы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педагогикалық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тәжірибемен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танысу</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Е) </a:t>
            </a:r>
            <a:r>
              <a:rPr lang="ru-RU" sz="1600" dirty="0" err="1">
                <a:solidFill>
                  <a:schemeClr val="tx1"/>
                </a:solidFill>
                <a:latin typeface="Times New Roman" pitchFamily="18" charset="0"/>
                <a:cs typeface="Times New Roman" pitchFamily="18" charset="0"/>
              </a:rPr>
              <a:t>оқытудың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авторлық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бағдарламасын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дайындау</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6. </a:t>
            </a:r>
            <a:r>
              <a:rPr lang="ru-RU" sz="1600" dirty="0" err="1">
                <a:solidFill>
                  <a:schemeClr val="tx1"/>
                </a:solidFill>
                <a:latin typeface="Times New Roman" pitchFamily="18" charset="0"/>
                <a:cs typeface="Times New Roman" pitchFamily="18" charset="0"/>
              </a:rPr>
              <a:t>Физикалық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жас</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деп</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мынаны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түсінеміз</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А)</a:t>
            </a:r>
            <a:r>
              <a:rPr lang="ru-RU" sz="1600" dirty="0" err="1">
                <a:solidFill>
                  <a:schemeClr val="tx1"/>
                </a:solidFill>
                <a:latin typeface="Times New Roman" pitchFamily="18" charset="0"/>
                <a:cs typeface="Times New Roman" pitchFamily="18" charset="0"/>
              </a:rPr>
              <a:t>туған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сәтінен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бастап</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өткен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жылмен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аймен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және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күнмен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саналатын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баланың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өмір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сүрген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уақыт</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кезеңі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аралығы</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В)</a:t>
            </a:r>
            <a:r>
              <a:rPr lang="ru-RU" sz="1600" dirty="0" err="1">
                <a:solidFill>
                  <a:schemeClr val="tx1"/>
                </a:solidFill>
                <a:latin typeface="Times New Roman" pitchFamily="18" charset="0"/>
                <a:cs typeface="Times New Roman" pitchFamily="18" charset="0"/>
              </a:rPr>
              <a:t>зерттеу</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сәтіне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дейінгі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жасы</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С) </a:t>
            </a:r>
            <a:r>
              <a:rPr lang="ru-RU" sz="1600" dirty="0" err="1">
                <a:solidFill>
                  <a:schemeClr val="tx1"/>
                </a:solidFill>
                <a:latin typeface="Times New Roman" pitchFamily="18" charset="0"/>
                <a:cs typeface="Times New Roman" pitchFamily="18" charset="0"/>
              </a:rPr>
              <a:t>сол</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сәттегі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психологиялық</a:t>
            </a:r>
            <a:r>
              <a:rPr lang="ru-RU" sz="1600" dirty="0">
                <a:solidFill>
                  <a:schemeClr val="tx1"/>
                </a:solidFill>
                <a:latin typeface="Times New Roman" pitchFamily="18" charset="0"/>
                <a:cs typeface="Times New Roman" pitchFamily="18" charset="0"/>
              </a:rPr>
              <a:t> даму </a:t>
            </a:r>
            <a:r>
              <a:rPr lang="ru-RU" sz="1600" dirty="0" err="1">
                <a:solidFill>
                  <a:schemeClr val="tx1"/>
                </a:solidFill>
                <a:latin typeface="Times New Roman" pitchFamily="18" charset="0"/>
                <a:cs typeface="Times New Roman" pitchFamily="18" charset="0"/>
              </a:rPr>
              <a:t>деңгейін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көрсетеді</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Д) </a:t>
            </a:r>
            <a:r>
              <a:rPr lang="ru-RU" sz="1600" dirty="0" err="1">
                <a:solidFill>
                  <a:schemeClr val="tx1"/>
                </a:solidFill>
                <a:latin typeface="Times New Roman" pitchFamily="18" charset="0"/>
                <a:cs typeface="Times New Roman" pitchFamily="18" charset="0"/>
              </a:rPr>
              <a:t>тексеру</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сәтіндегі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физикалық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бойы</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Е) </a:t>
            </a:r>
            <a:r>
              <a:rPr lang="ru-RU" sz="1600" dirty="0" err="1">
                <a:solidFill>
                  <a:schemeClr val="tx1"/>
                </a:solidFill>
                <a:latin typeface="Times New Roman" pitchFamily="18" charset="0"/>
                <a:cs typeface="Times New Roman" pitchFamily="18" charset="0"/>
              </a:rPr>
              <a:t>ағзаның</a:t>
            </a:r>
            <a:r>
              <a:rPr lang="ru-RU" sz="1600" dirty="0">
                <a:solidFill>
                  <a:schemeClr val="tx1"/>
                </a:solidFill>
                <a:latin typeface="Times New Roman" pitchFamily="18" charset="0"/>
                <a:cs typeface="Times New Roman" pitchFamily="18" charset="0"/>
              </a:rPr>
              <a:t> даму </a:t>
            </a:r>
            <a:r>
              <a:rPr lang="ru-RU" sz="1600" dirty="0" err="1">
                <a:solidFill>
                  <a:schemeClr val="tx1"/>
                </a:solidFill>
                <a:latin typeface="Times New Roman" pitchFamily="18" charset="0"/>
                <a:cs typeface="Times New Roman" pitchFamily="18" charset="0"/>
              </a:rPr>
              <a:t>деңгейі</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7. Жеке </a:t>
            </a:r>
            <a:r>
              <a:rPr lang="ru-RU" sz="1600" dirty="0" err="1">
                <a:solidFill>
                  <a:schemeClr val="tx1"/>
                </a:solidFill>
                <a:latin typeface="Times New Roman" pitchFamily="18" charset="0"/>
                <a:cs typeface="Times New Roman" pitchFamily="18" charset="0"/>
              </a:rPr>
              <a:t>тұлғаның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қалыптасуы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деп</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түсінетініміз</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А) </a:t>
            </a:r>
            <a:r>
              <a:rPr lang="ru-RU" sz="1600" dirty="0" err="1">
                <a:solidFill>
                  <a:schemeClr val="tx1"/>
                </a:solidFill>
                <a:latin typeface="Times New Roman" pitchFamily="18" charset="0"/>
                <a:cs typeface="Times New Roman" pitchFamily="18" charset="0"/>
              </a:rPr>
              <a:t>Түрлі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жағдайлардың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адамдарға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олардың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саналы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іс-әрекетіне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қарамастан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әсер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етуі</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В) </a:t>
            </a:r>
            <a:r>
              <a:rPr lang="ru-RU" sz="1600" dirty="0" err="1">
                <a:solidFill>
                  <a:schemeClr val="tx1"/>
                </a:solidFill>
                <a:latin typeface="Times New Roman" pitchFamily="18" charset="0"/>
                <a:cs typeface="Times New Roman" pitchFamily="18" charset="0"/>
              </a:rPr>
              <a:t>адам</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ағзасындағы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сандық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өзерістер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процесі</a:t>
            </a:r>
            <a:r>
              <a:rPr lang="ru-RU" sz="1600" dirty="0">
                <a:solidFill>
                  <a:schemeClr val="tx1"/>
                </a:solidFill>
                <a:latin typeface="Times New Roman" pitchFamily="18" charset="0"/>
                <a:cs typeface="Times New Roman" pitchFamily="18" charset="0"/>
              </a:rPr>
              <a:t> мен </a:t>
            </a:r>
            <a:r>
              <a:rPr lang="ru-RU" sz="1600" dirty="0" err="1">
                <a:solidFill>
                  <a:schemeClr val="tx1"/>
                </a:solidFill>
                <a:latin typeface="Times New Roman" pitchFamily="18" charset="0"/>
                <a:cs typeface="Times New Roman" pitchFamily="18" charset="0"/>
              </a:rPr>
              <a:t>нәтижесі</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С) </a:t>
            </a:r>
            <a:r>
              <a:rPr lang="ru-RU" sz="1600" dirty="0" err="1">
                <a:solidFill>
                  <a:schemeClr val="tx1"/>
                </a:solidFill>
                <a:latin typeface="Times New Roman" pitchFamily="18" charset="0"/>
                <a:cs typeface="Times New Roman" pitchFamily="18" charset="0"/>
              </a:rPr>
              <a:t>білім</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меңгеру</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негізінде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практикалық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және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теориялық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іс-әрекеттерді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саналы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және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өздігінен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орныдауға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дайындығы</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Д) </a:t>
            </a:r>
            <a:r>
              <a:rPr lang="ru-RU" sz="1600" dirty="0" err="1">
                <a:solidFill>
                  <a:schemeClr val="tx1"/>
                </a:solidFill>
                <a:latin typeface="Times New Roman" pitchFamily="18" charset="0"/>
                <a:cs typeface="Times New Roman" pitchFamily="18" charset="0"/>
              </a:rPr>
              <a:t>нақты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тәрбиелік</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міндеттердің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шешімін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табыға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бағытталған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тәрбие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жұмысының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процесі</a:t>
            </a:r>
            <a:r>
              <a:rPr lang="ru-RU" sz="1600" dirty="0">
                <a:solidFill>
                  <a:schemeClr val="tx1"/>
                </a:solidFill>
                <a:latin typeface="Times New Roman" pitchFamily="18" charset="0"/>
                <a:cs typeface="Times New Roman" pitchFamily="18" charset="0"/>
              </a:rPr>
              <a:t> мен </a:t>
            </a:r>
            <a:r>
              <a:rPr lang="ru-RU" sz="1600" dirty="0" err="1">
                <a:solidFill>
                  <a:schemeClr val="tx1"/>
                </a:solidFill>
                <a:latin typeface="Times New Roman" pitchFamily="18" charset="0"/>
                <a:cs typeface="Times New Roman" pitchFamily="18" charset="0"/>
              </a:rPr>
              <a:t>нәтижесі</a:t>
            </a:r>
            <a:r>
              <a:rPr lang="ru-RU" sz="1600" dirty="0">
                <a:solidFill>
                  <a:schemeClr val="tx1"/>
                </a:solidFill>
                <a:latin typeface="Times New Roman" pitchFamily="18" charset="0"/>
                <a:cs typeface="Times New Roman" pitchFamily="18" charset="0"/>
              </a:rPr>
              <a:t>.</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Е) </a:t>
            </a:r>
            <a:r>
              <a:rPr lang="ru-RU" sz="1600" dirty="0" err="1">
                <a:solidFill>
                  <a:schemeClr val="tx1"/>
                </a:solidFill>
                <a:latin typeface="Times New Roman" pitchFamily="18" charset="0"/>
                <a:cs typeface="Times New Roman" pitchFamily="18" charset="0"/>
              </a:rPr>
              <a:t>барлық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фокторлардың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экологиялық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әлеуметтік</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идеялогиялық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психопедагогикалық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және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т.б</a:t>
            </a:r>
            <a:r>
              <a:rPr lang="ru-RU" sz="1600" dirty="0">
                <a:solidFill>
                  <a:schemeClr val="tx1"/>
                </a:solidFill>
                <a:latin typeface="Times New Roman" pitchFamily="18" charset="0"/>
                <a:cs typeface="Times New Roman" pitchFamily="18" charset="0"/>
              </a:rPr>
              <a:t>. </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291928002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322128" cy="5602634"/>
          </a:xfrm>
        </p:spPr>
        <p:txBody>
          <a:bodyPr>
            <a:normAutofit/>
          </a:bodyPr>
          <a:lstStyle/>
          <a:p>
            <a:r>
              <a:rPr lang="ru-RU" sz="1400" dirty="0">
                <a:solidFill>
                  <a:schemeClr val="tx1"/>
                </a:solidFill>
                <a:latin typeface="Times New Roman" pitchFamily="18" charset="0"/>
                <a:cs typeface="Times New Roman" pitchFamily="18" charset="0"/>
              </a:rPr>
              <a:t>8. Педагогика:</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А)бала </a:t>
            </a:r>
            <a:r>
              <a:rPr lang="ru-RU" sz="1400" dirty="0" err="1">
                <a:solidFill>
                  <a:schemeClr val="tx1"/>
                </a:solidFill>
                <a:latin typeface="Times New Roman" pitchFamily="18" charset="0"/>
                <a:cs typeface="Times New Roman" pitchFamily="18" charset="0"/>
              </a:rPr>
              <a:t>дамуының</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заңдылықтарын</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зерттейді</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және</a:t>
            </a:r>
            <a:r>
              <a:rPr lang="ru-RU" sz="1400" dirty="0">
                <a:solidFill>
                  <a:schemeClr val="tx1"/>
                </a:solidFill>
                <a:latin typeface="Times New Roman" pitchFamily="18" charset="0"/>
                <a:cs typeface="Times New Roman" pitchFamily="18" charset="0"/>
              </a:rPr>
              <a:t> оны  </a:t>
            </a:r>
            <a:r>
              <a:rPr lang="ru-RU" sz="1400" dirty="0" err="1">
                <a:solidFill>
                  <a:schemeClr val="tx1"/>
                </a:solidFill>
                <a:latin typeface="Times New Roman" pitchFamily="18" charset="0"/>
                <a:cs typeface="Times New Roman" pitchFamily="18" charset="0"/>
              </a:rPr>
              <a:t>тәрбиелеу</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жолдарын</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айқындайды</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В)</a:t>
            </a:r>
            <a:r>
              <a:rPr lang="ru-RU" sz="1400" dirty="0" err="1">
                <a:solidFill>
                  <a:schemeClr val="tx1"/>
                </a:solidFill>
                <a:latin typeface="Times New Roman" pitchFamily="18" charset="0"/>
                <a:cs typeface="Times New Roman" pitchFamily="18" charset="0"/>
              </a:rPr>
              <a:t>жеке</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тұлғаның</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кәсіби</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қалыптасуы</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проблемаларын</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қарастырады</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С)</a:t>
            </a:r>
            <a:r>
              <a:rPr lang="ru-RU" sz="1400" dirty="0" err="1">
                <a:solidFill>
                  <a:schemeClr val="tx1"/>
                </a:solidFill>
                <a:latin typeface="Times New Roman" pitchFamily="18" charset="0"/>
                <a:cs typeface="Times New Roman" pitchFamily="18" charset="0"/>
              </a:rPr>
              <a:t>тәрбиешінің</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тәрбиеленушінің</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дүниетануын</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қалыптастыру</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мақсатында</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оған</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әсер</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ете</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білу</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өнері</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Д)</a:t>
            </a:r>
            <a:r>
              <a:rPr lang="ru-RU" sz="1400" dirty="0" err="1">
                <a:solidFill>
                  <a:schemeClr val="tx1"/>
                </a:solidFill>
                <a:latin typeface="Times New Roman" pitchFamily="18" charset="0"/>
                <a:cs typeface="Times New Roman" pitchFamily="18" charset="0"/>
              </a:rPr>
              <a:t>өскелең</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ұрпаққты</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тәрбиелеу</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мәселесімен</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айналысады</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Е)</a:t>
            </a:r>
            <a:r>
              <a:rPr lang="ru-RU" sz="1400" dirty="0" err="1">
                <a:solidFill>
                  <a:schemeClr val="tx1"/>
                </a:solidFill>
                <a:latin typeface="Times New Roman" pitchFamily="18" charset="0"/>
                <a:cs typeface="Times New Roman" pitchFamily="18" charset="0"/>
              </a:rPr>
              <a:t>адам</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тәрбиелеу</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жөніндегі</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ғылым</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9. </a:t>
            </a:r>
            <a:r>
              <a:rPr lang="ru-RU" sz="1400" dirty="0" err="1">
                <a:solidFill>
                  <a:schemeClr val="tx1"/>
                </a:solidFill>
                <a:latin typeface="Times New Roman" pitchFamily="18" charset="0"/>
                <a:cs typeface="Times New Roman" pitchFamily="18" charset="0"/>
              </a:rPr>
              <a:t>Оқушының</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ғылыми</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дүниетануының</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қалыптасуына</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мына</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жұмысты</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ұйымдастырудың</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ықпалы</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неғұлым</a:t>
            </a:r>
            <a:r>
              <a:rPr lang="ru-RU" sz="1400" dirty="0">
                <a:solidFill>
                  <a:schemeClr val="tx1"/>
                </a:solidFill>
                <a:latin typeface="Times New Roman" pitchFamily="18" charset="0"/>
                <a:cs typeface="Times New Roman" pitchFamily="18" charset="0"/>
              </a:rPr>
              <a:t> мол </a:t>
            </a:r>
            <a:r>
              <a:rPr lang="ru-RU" sz="1400" dirty="0" err="1">
                <a:solidFill>
                  <a:schemeClr val="tx1"/>
                </a:solidFill>
                <a:latin typeface="Times New Roman" pitchFamily="18" charset="0"/>
                <a:cs typeface="Times New Roman" pitchFamily="18" charset="0"/>
              </a:rPr>
              <a:t>болады</a:t>
            </a:r>
            <a:r>
              <a:rPr lang="ru-RU" sz="1400" dirty="0">
                <a:solidFill>
                  <a:schemeClr val="tx1"/>
                </a:solidFill>
                <a:latin typeface="Times New Roman" pitchFamily="18" charset="0"/>
                <a:cs typeface="Times New Roman" pitchFamily="18" charset="0"/>
              </a:rPr>
              <a:t>:</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А)</a:t>
            </a:r>
            <a:r>
              <a:rPr lang="ru-RU" sz="1400" dirty="0" err="1">
                <a:solidFill>
                  <a:schemeClr val="tx1"/>
                </a:solidFill>
                <a:latin typeface="Times New Roman" pitchFamily="18" charset="0"/>
                <a:cs typeface="Times New Roman" pitchFamily="18" charset="0"/>
              </a:rPr>
              <a:t>ғылым</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негіздерімен</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танысу</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В)</a:t>
            </a:r>
            <a:r>
              <a:rPr lang="ru-RU" sz="1400" dirty="0" err="1">
                <a:solidFill>
                  <a:schemeClr val="tx1"/>
                </a:solidFill>
                <a:latin typeface="Times New Roman" pitchFamily="18" charset="0"/>
                <a:cs typeface="Times New Roman" pitchFamily="18" charset="0"/>
              </a:rPr>
              <a:t>проблемалық</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оқытуды</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С)</a:t>
            </a:r>
            <a:r>
              <a:rPr lang="ru-RU" sz="1400" dirty="0" err="1">
                <a:solidFill>
                  <a:schemeClr val="tx1"/>
                </a:solidFill>
                <a:latin typeface="Times New Roman" pitchFamily="18" charset="0"/>
                <a:cs typeface="Times New Roman" pitchFamily="18" charset="0"/>
              </a:rPr>
              <a:t>бағдарламаланған</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оқытуды</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Д)</a:t>
            </a:r>
            <a:r>
              <a:rPr lang="ru-RU" sz="1400" dirty="0" err="1">
                <a:solidFill>
                  <a:schemeClr val="tx1"/>
                </a:solidFill>
                <a:latin typeface="Times New Roman" pitchFamily="18" charset="0"/>
                <a:cs typeface="Times New Roman" pitchFamily="18" charset="0"/>
              </a:rPr>
              <a:t>догматикалық</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оқытуды</a:t>
            </a:r>
            <a:r>
              <a:rPr lang="ru-RU" sz="1400" dirty="0">
                <a:solidFill>
                  <a:schemeClr val="tx1"/>
                </a:solidFill>
                <a:latin typeface="Times New Roman" pitchFamily="18" charset="0"/>
                <a:cs typeface="Times New Roman" pitchFamily="18" charset="0"/>
              </a:rPr>
              <a:t>.</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Е)</a:t>
            </a:r>
            <a:r>
              <a:rPr lang="ru-RU" sz="1400" dirty="0" err="1">
                <a:solidFill>
                  <a:schemeClr val="tx1"/>
                </a:solidFill>
                <a:latin typeface="Times New Roman" pitchFamily="18" charset="0"/>
                <a:cs typeface="Times New Roman" pitchFamily="18" charset="0"/>
              </a:rPr>
              <a:t>технологиялық</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оқытуды</a:t>
            </a:r>
            <a:r>
              <a:rPr lang="ru-RU" sz="1400" dirty="0">
                <a:solidFill>
                  <a:schemeClr val="tx1"/>
                </a:solidFill>
                <a:latin typeface="Times New Roman" pitchFamily="18" charset="0"/>
                <a:cs typeface="Times New Roman" pitchFamily="18" charset="0"/>
              </a:rPr>
              <a:t>.</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10.Мектеп </a:t>
            </a:r>
            <a:r>
              <a:rPr lang="ru-RU" sz="1400" dirty="0" err="1">
                <a:solidFill>
                  <a:schemeClr val="tx1"/>
                </a:solidFill>
                <a:latin typeface="Times New Roman" pitchFamily="18" charset="0"/>
                <a:cs typeface="Times New Roman" pitchFamily="18" charset="0"/>
              </a:rPr>
              <a:t>педагогикалық</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ұжымның</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жоғары</a:t>
            </a:r>
            <a:r>
              <a:rPr lang="ru-RU" sz="1400" dirty="0">
                <a:solidFill>
                  <a:schemeClr val="tx1"/>
                </a:solidFill>
                <a:latin typeface="Times New Roman" pitchFamily="18" charset="0"/>
                <a:cs typeface="Times New Roman" pitchFamily="18" charset="0"/>
              </a:rPr>
              <a:t> органы:</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А)директор</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В)</a:t>
            </a:r>
            <a:r>
              <a:rPr lang="ru-RU" sz="1400" dirty="0" err="1">
                <a:solidFill>
                  <a:schemeClr val="tx1"/>
                </a:solidFill>
                <a:latin typeface="Times New Roman" pitchFamily="18" charset="0"/>
                <a:cs typeface="Times New Roman" pitchFamily="18" charset="0"/>
              </a:rPr>
              <a:t>аудандық</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білім</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бөлімі</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С)</a:t>
            </a:r>
            <a:r>
              <a:rPr lang="ru-RU" sz="1400" dirty="0" err="1">
                <a:solidFill>
                  <a:schemeClr val="tx1"/>
                </a:solidFill>
                <a:latin typeface="Times New Roman" pitchFamily="18" charset="0"/>
                <a:cs typeface="Times New Roman" pitchFamily="18" charset="0"/>
              </a:rPr>
              <a:t>оқушылар</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ұжымы</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Д)</a:t>
            </a:r>
            <a:r>
              <a:rPr lang="ru-RU" sz="1400" dirty="0" err="1">
                <a:solidFill>
                  <a:schemeClr val="tx1"/>
                </a:solidFill>
                <a:latin typeface="Times New Roman" pitchFamily="18" charset="0"/>
                <a:cs typeface="Times New Roman" pitchFamily="18" charset="0"/>
              </a:rPr>
              <a:t>ата-аналар</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комитеті</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Е)</a:t>
            </a:r>
            <a:r>
              <a:rPr lang="ru-RU" sz="1400" dirty="0" err="1">
                <a:solidFill>
                  <a:schemeClr val="tx1"/>
                </a:solidFill>
                <a:latin typeface="Times New Roman" pitchFamily="18" charset="0"/>
                <a:cs typeface="Times New Roman" pitchFamily="18" charset="0"/>
              </a:rPr>
              <a:t>педагогикалық</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кеңес</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92311329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3420"/>
            <a:ext cx="7770811" cy="1143000"/>
          </a:xfrm>
        </p:spPr>
        <p:txBody>
          <a:bodyPr>
            <a:noAutofit/>
          </a:bodyPr>
          <a:lstStyle/>
          <a:p>
            <a:pPr algn="ctr"/>
            <a:r>
              <a:rPr lang="kk-KZ" sz="2400" dirty="0" smtClean="0">
                <a:latin typeface="Times New Roman" pitchFamily="18" charset="0"/>
                <a:cs typeface="Times New Roman" pitchFamily="18" charset="0"/>
              </a:rPr>
              <a:t>Жас маманмен жүргізілген педагогикалық тест жұмысының қорытындысы</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1187624" y="1556792"/>
            <a:ext cx="7498080" cy="4800600"/>
          </a:xfrm>
        </p:spPr>
        <p:txBody>
          <a:bodyPr>
            <a:normAutofit lnSpcReduction="10000"/>
          </a:bodyPr>
          <a:lstStyle/>
          <a:p>
            <a:pPr marL="82296" indent="0">
              <a:buNone/>
            </a:pPr>
            <a:endParaRPr lang="kk-KZ" sz="2000" dirty="0" smtClean="0">
              <a:latin typeface="Times New Roman" pitchFamily="18" charset="0"/>
              <a:cs typeface="Times New Roman" pitchFamily="18" charset="0"/>
            </a:endParaRPr>
          </a:p>
          <a:p>
            <a:pPr marL="82296" indent="0">
              <a:buNone/>
            </a:pPr>
            <a:r>
              <a:rPr lang="kk-KZ" sz="2000" dirty="0" smtClean="0">
                <a:latin typeface="Times New Roman" pitchFamily="18" charset="0"/>
                <a:cs typeface="Times New Roman" pitchFamily="18" charset="0"/>
              </a:rPr>
              <a:t>Дұрыс жауап: </a:t>
            </a:r>
            <a:r>
              <a:rPr lang="ru-RU" sz="2000" dirty="0" smtClean="0">
                <a:latin typeface="Times New Roman" pitchFamily="18" charset="0"/>
                <a:cs typeface="Times New Roman" pitchFamily="18" charset="0"/>
              </a:rPr>
              <a:t>4</a:t>
            </a:r>
            <a:r>
              <a:rPr lang="kk-KZ" sz="2000" dirty="0" smtClean="0">
                <a:latin typeface="Times New Roman" pitchFamily="18" charset="0"/>
                <a:cs typeface="Times New Roman" pitchFamily="18" charset="0"/>
              </a:rPr>
              <a:t> </a:t>
            </a:r>
          </a:p>
          <a:p>
            <a:pPr marL="82296" indent="0">
              <a:buNone/>
            </a:pPr>
            <a:r>
              <a:rPr lang="kk-KZ" sz="2000" dirty="0" smtClean="0">
                <a:latin typeface="Times New Roman" pitchFamily="18" charset="0"/>
                <a:cs typeface="Times New Roman" pitchFamily="18" charset="0"/>
              </a:rPr>
              <a:t>Дұрыс емес: 6</a:t>
            </a:r>
          </a:p>
          <a:p>
            <a:pPr marL="82296" indent="0">
              <a:buNone/>
            </a:pPr>
            <a:r>
              <a:rPr lang="kk-KZ" sz="2000" dirty="0" smtClean="0">
                <a:latin typeface="Times New Roman" pitchFamily="18" charset="0"/>
                <a:cs typeface="Times New Roman" pitchFamily="18" charset="0"/>
              </a:rPr>
              <a:t>Барлығы берілген тест он сұрақтан туындады. Тесттің баллдық көрсеткіші:</a:t>
            </a:r>
          </a:p>
          <a:p>
            <a:pPr marL="82296" indent="0">
              <a:buNone/>
            </a:pPr>
            <a:r>
              <a:rPr lang="kk-KZ" sz="2000" dirty="0" smtClean="0">
                <a:latin typeface="Times New Roman" pitchFamily="18" charset="0"/>
                <a:cs typeface="Times New Roman" pitchFamily="18" charset="0"/>
              </a:rPr>
              <a:t>10-8 сұрақ «5» балл</a:t>
            </a:r>
          </a:p>
          <a:p>
            <a:pPr marL="82296" indent="0">
              <a:buNone/>
            </a:pPr>
            <a:r>
              <a:rPr lang="kk-KZ" sz="2000" dirty="0" smtClean="0">
                <a:latin typeface="Times New Roman" pitchFamily="18" charset="0"/>
                <a:cs typeface="Times New Roman" pitchFamily="18" charset="0"/>
              </a:rPr>
              <a:t>8-7 сұрақ «4» балл</a:t>
            </a:r>
          </a:p>
          <a:p>
            <a:pPr marL="82296" indent="0">
              <a:buNone/>
            </a:pPr>
            <a:r>
              <a:rPr lang="kk-KZ" sz="2000" dirty="0" smtClean="0">
                <a:latin typeface="Times New Roman" pitchFamily="18" charset="0"/>
                <a:cs typeface="Times New Roman" pitchFamily="18" charset="0"/>
              </a:rPr>
              <a:t>6-5 сұрақ «3» балл</a:t>
            </a:r>
          </a:p>
          <a:p>
            <a:pPr marL="82296" indent="0">
              <a:buNone/>
            </a:pPr>
            <a:r>
              <a:rPr lang="kk-KZ" sz="2000" dirty="0" smtClean="0">
                <a:latin typeface="Times New Roman" pitchFamily="18" charset="0"/>
                <a:cs typeface="Times New Roman" pitchFamily="18" charset="0"/>
              </a:rPr>
              <a:t>1-2 сұрақ «2» балл</a:t>
            </a:r>
          </a:p>
          <a:p>
            <a:pPr marL="82296" indent="0">
              <a:buNone/>
            </a:pPr>
            <a:r>
              <a:rPr lang="kk-KZ" sz="2000" dirty="0" smtClean="0">
                <a:latin typeface="Times New Roman" pitchFamily="18" charset="0"/>
                <a:cs typeface="Times New Roman" pitchFamily="18" charset="0"/>
              </a:rPr>
              <a:t>Тест нәтижесі бойынша жас маман Ф.К Уббиевамен педагогикалық шеберлікті дамыту жұмыстарын жүргізу бойынша әдістемелік көмек беру жұмыстарын жүргізу қажет болып отыр.</a:t>
            </a:r>
          </a:p>
          <a:p>
            <a:pPr marL="82296" indent="0">
              <a:buNone/>
            </a:pP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74312368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67458"/>
          </a:xfrm>
        </p:spPr>
        <p:txBody>
          <a:bodyPr>
            <a:normAutofit fontScale="90000"/>
          </a:bodyPr>
          <a:lstStyle/>
          <a:p>
            <a:pPr algn="ctr"/>
            <a:r>
              <a:rPr lang="kk-KZ" sz="3200" dirty="0" smtClean="0">
                <a:latin typeface="Times New Roman" pitchFamily="18" charset="0"/>
                <a:cs typeface="Times New Roman" pitchFamily="18" charset="0"/>
              </a:rPr>
              <a:t>Жас маманның сабағына өзіндік талдау</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142984"/>
            <a:ext cx="8686800" cy="5181616"/>
          </a:xfrm>
        </p:spPr>
        <p:txBody>
          <a:bodyPr>
            <a:normAutofit fontScale="25000" lnSpcReduction="20000"/>
          </a:bodyPr>
          <a:lstStyle/>
          <a:p>
            <a:r>
              <a:rPr lang="kk-KZ" sz="4800" b="1" dirty="0" smtClean="0"/>
              <a:t>Өзіндік талдау</a:t>
            </a:r>
            <a:endParaRPr lang="ru-RU" sz="4800" dirty="0" smtClean="0"/>
          </a:p>
          <a:p>
            <a:r>
              <a:rPr lang="kk-KZ" sz="4800" b="1" i="1" dirty="0" smtClean="0"/>
              <a:t>Менің өзіндік білім көтеру тақырыбым</a:t>
            </a:r>
            <a:r>
              <a:rPr lang="kk-KZ" sz="4800" i="1" dirty="0" smtClean="0"/>
              <a:t>: «Жаңа технологияларды қолдану арқылы оқушылардың пәнге деген қызығушылықтарын , жан – жақты біліктіліктерін арттыру».</a:t>
            </a:r>
            <a:endParaRPr lang="ru-RU" sz="4800" dirty="0" smtClean="0"/>
          </a:p>
          <a:p>
            <a:r>
              <a:rPr lang="kk-KZ" sz="4800" i="1" dirty="0" smtClean="0"/>
              <a:t>Мен осы тақырып бойынша тарих пәнінен   8 – сыныппен ашық сабақ өткіздім.</a:t>
            </a:r>
            <a:endParaRPr lang="ru-RU" sz="4800" dirty="0" smtClean="0"/>
          </a:p>
          <a:p>
            <a:r>
              <a:rPr lang="kk-KZ" sz="4800" i="1" dirty="0" smtClean="0"/>
              <a:t>Сабақтың тақырыбы :</a:t>
            </a:r>
            <a:r>
              <a:rPr lang="kk-KZ" sz="4800" b="1" i="1" dirty="0" smtClean="0"/>
              <a:t>Қазақ халқының әдет – ғұрпы мен салт – дәстүрлері</a:t>
            </a:r>
            <a:r>
              <a:rPr lang="kk-KZ" sz="4800" i="1" dirty="0" smtClean="0"/>
              <a:t>» .</a:t>
            </a:r>
            <a:endParaRPr lang="ru-RU" sz="4800" dirty="0" smtClean="0"/>
          </a:p>
          <a:p>
            <a:r>
              <a:rPr lang="kk-KZ" sz="4800" i="1" dirty="0" smtClean="0"/>
              <a:t>Сабақтың мақсаты :</a:t>
            </a:r>
            <a:endParaRPr lang="ru-RU" sz="4800" dirty="0" smtClean="0"/>
          </a:p>
          <a:p>
            <a:pPr lvl="0"/>
            <a:r>
              <a:rPr lang="kk-KZ" sz="4800" i="1" dirty="0" smtClean="0"/>
              <a:t>Біліктілік:  Білім деңгейін көтеру , жетілдіру, шығармашылық белсенділіктерін арттыру , бәсекеге қабілетті  тұлғаларды қалыптастыру .</a:t>
            </a:r>
            <a:endParaRPr lang="ru-RU" sz="4800" dirty="0" smtClean="0"/>
          </a:p>
          <a:p>
            <a:pPr lvl="0"/>
            <a:r>
              <a:rPr lang="kk-KZ" sz="4800" i="1" dirty="0" smtClean="0"/>
              <a:t>Дамытушылық:Атамұраны ой – өрісін , ойлау қабілеттерін дамыту, этика – эстетикалық тұлғаларын арттыру , дүниетанымын , шығармашылық қабілеттерін кеңейту .</a:t>
            </a:r>
            <a:endParaRPr lang="ru-RU" sz="4800" dirty="0" smtClean="0"/>
          </a:p>
          <a:p>
            <a:pPr lvl="0"/>
            <a:r>
              <a:rPr lang="kk-KZ" sz="4800" i="1" dirty="0" smtClean="0"/>
              <a:t>Тәрбиелік :   Оқушыларды жан – жақты білімді болуға , салт – дәстүрлерді құрметтеуге, сақтауға , қонақтарды дұрыс қарсы алуға , ұқыптылыққа  , инабаттылыққа , әдептілікке тәрбиелеу  .</a:t>
            </a:r>
            <a:endParaRPr lang="ru-RU" sz="4800" dirty="0" smtClean="0"/>
          </a:p>
          <a:p>
            <a:r>
              <a:rPr lang="kk-KZ" sz="4800" i="1" dirty="0" smtClean="0"/>
              <a:t>Сабақтың түрі :  ұжымдық.</a:t>
            </a:r>
            <a:endParaRPr lang="ru-RU" sz="4800" dirty="0" smtClean="0"/>
          </a:p>
          <a:p>
            <a:r>
              <a:rPr lang="kk-KZ" sz="4800" i="1" dirty="0" smtClean="0"/>
              <a:t>Сабақтың әдісі:   Топтық жұмыс .</a:t>
            </a:r>
            <a:endParaRPr lang="ru-RU" sz="4800" dirty="0" smtClean="0"/>
          </a:p>
          <a:p>
            <a:r>
              <a:rPr lang="kk-KZ" sz="4800" i="1" dirty="0" smtClean="0"/>
              <a:t>Сабақты психологиялық дайындықтан бастадым.  Оқушылар жаттығулар жасады, </a:t>
            </a:r>
            <a:endParaRPr lang="ru-RU" sz="4800" dirty="0" smtClean="0"/>
          </a:p>
          <a:p>
            <a:r>
              <a:rPr lang="kk-KZ" sz="4800" i="1" dirty="0" smtClean="0"/>
              <a:t>Үй тапсырмасы  тесттік сұрақтар арқылы  сұралды. </a:t>
            </a:r>
            <a:endParaRPr lang="ru-RU" sz="4800" dirty="0" smtClean="0"/>
          </a:p>
          <a:p>
            <a:r>
              <a:rPr lang="kk-KZ" sz="4800" i="1" dirty="0" smtClean="0"/>
              <a:t>Оқушыларға парақша таратып жауаптарын бағаладым .</a:t>
            </a:r>
            <a:endParaRPr lang="ru-RU" sz="4800" dirty="0" smtClean="0"/>
          </a:p>
          <a:p>
            <a:r>
              <a:rPr lang="kk-KZ" sz="4800" i="1" dirty="0" smtClean="0"/>
              <a:t>Жаңа тақырыпты ой қозғау әдісімен бастадым , тақырыпты алдын ала оқыту әдісі бойынша  оқушылар жаңа тақырыпты меңгерді. </a:t>
            </a:r>
            <a:endParaRPr lang="ru-RU" sz="4800" dirty="0" smtClean="0"/>
          </a:p>
          <a:p>
            <a:r>
              <a:rPr lang="kk-KZ" sz="4800" i="1" dirty="0" smtClean="0"/>
              <a:t>Оқушыларды бес топқа бөлдім , әр топқа сұрақтар берілді. </a:t>
            </a:r>
            <a:endParaRPr lang="ru-RU" sz="4800" dirty="0" smtClean="0"/>
          </a:p>
          <a:p>
            <a:r>
              <a:rPr lang="kk-KZ" sz="4800" i="1" dirty="0" smtClean="0"/>
              <a:t>«Әдептілік пен сыпайылық» деген тапсырмаларға  әр оқушыға парақша таратылды,оқушылар  сол тапсырмаларға түсініктеме берді .</a:t>
            </a:r>
            <a:endParaRPr lang="ru-RU" sz="4800" dirty="0" smtClean="0"/>
          </a:p>
          <a:p>
            <a:r>
              <a:rPr lang="kk-KZ" sz="4800" i="1" dirty="0" smtClean="0"/>
              <a:t>Сергіту сәтінде оқушылармен математикалық ойындар ойналды . </a:t>
            </a:r>
            <a:endParaRPr lang="ru-RU" sz="4800" dirty="0" smtClean="0"/>
          </a:p>
          <a:p>
            <a:r>
              <a:rPr lang="kk-KZ" sz="4800" i="1" dirty="0" smtClean="0"/>
              <a:t>Оқулықпен жұмыс  жүргізілгенде  әр топ өздеріне бал алу үшін сұрақтарға  жауап беріп отырды. </a:t>
            </a:r>
            <a:endParaRPr lang="ru-RU" sz="4800" dirty="0" smtClean="0"/>
          </a:p>
          <a:p>
            <a:r>
              <a:rPr lang="kk-KZ" sz="4800" i="1" dirty="0" smtClean="0"/>
              <a:t>«Бала тәрбиесі»  деген  тапсырмада  «сөз – сыры» ойыны ойналды , бес топқа  арнайы тапсырма  берілді </a:t>
            </a:r>
            <a:endParaRPr lang="ru-RU" sz="4800" dirty="0" smtClean="0"/>
          </a:p>
          <a:p>
            <a:r>
              <a:rPr lang="kk-KZ" sz="4800" i="1" dirty="0" smtClean="0"/>
              <a:t> </a:t>
            </a:r>
            <a:endParaRPr lang="ru-RU" sz="4800" dirty="0" smtClean="0"/>
          </a:p>
          <a:p>
            <a:r>
              <a:rPr lang="kk-KZ" sz="4800" i="1" dirty="0" smtClean="0"/>
              <a:t>Бата беру салтын еске түсіре отырып , оқушылардың арасында бата беру жарысы  жүргізілді .</a:t>
            </a:r>
            <a:endParaRPr lang="ru-RU" sz="4800" dirty="0" smtClean="0"/>
          </a:p>
          <a:p>
            <a:r>
              <a:rPr lang="kk-KZ" sz="4800" i="1" dirty="0" smtClean="0"/>
              <a:t> Сабақты қорытындылай келе  отырып ,  ата бабаларымыздан келе жатқан  басқада салт – дәстүрлерімізді еске түсіреміз .</a:t>
            </a:r>
            <a:endParaRPr lang="ru-RU" sz="4800" dirty="0" smtClean="0"/>
          </a:p>
          <a:p>
            <a:r>
              <a:rPr lang="kk-KZ" sz="4800" i="1" dirty="0" smtClean="0"/>
              <a:t>Үй – тапсырмасына салт – дәстүрлер   және әдет – ғұрыптар бойынша Венн диаграммасын  жазып келу.</a:t>
            </a:r>
            <a:endParaRPr lang="ru-RU" sz="4800" dirty="0" smtClean="0"/>
          </a:p>
          <a:p>
            <a:endParaRPr lang="ru-RU" dirty="0"/>
          </a:p>
        </p:txBody>
      </p:sp>
    </p:spTree>
    <p:extLst>
      <p:ext uri="{BB962C8B-B14F-4D97-AF65-F5344CB8AC3E}">
        <p14:creationId xmlns:p14="http://schemas.microsoft.com/office/powerpoint/2010/main" val="106929407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8178112" cy="1143000"/>
          </a:xfrm>
        </p:spPr>
        <p:txBody>
          <a:bodyPr>
            <a:normAutofit/>
          </a:bodyPr>
          <a:lstStyle/>
          <a:p>
            <a:pPr algn="ctr"/>
            <a:r>
              <a:rPr lang="kk-KZ" sz="2000" b="1" dirty="0" smtClean="0">
                <a:latin typeface="Times New Roman" pitchFamily="18" charset="0"/>
                <a:cs typeface="Times New Roman" pitchFamily="18" charset="0"/>
              </a:rPr>
              <a:t>Жас маман Уббиева Фардауси Көмекбаевнаның                                             </a:t>
            </a:r>
            <a:r>
              <a:rPr lang="ru-RU" sz="2000" b="1" dirty="0" smtClean="0">
                <a:latin typeface="Times New Roman" pitchFamily="18" charset="0"/>
                <a:cs typeface="Times New Roman" pitchFamily="18" charset="0"/>
              </a:rPr>
              <a:t>8 </a:t>
            </a:r>
            <a:r>
              <a:rPr lang="kk-KZ" sz="2000" b="1" dirty="0" smtClean="0">
                <a:latin typeface="Times New Roman" pitchFamily="18" charset="0"/>
                <a:cs typeface="Times New Roman" pitchFamily="18" charset="0"/>
              </a:rPr>
              <a:t>«а» сыныбында жүргізген ашық сабағына талдау</a:t>
            </a:r>
            <a:endParaRPr lang="ru-RU" sz="20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82296" indent="0">
              <a:buNone/>
            </a:pPr>
            <a:r>
              <a:rPr lang="kk-KZ" sz="2000" dirty="0" smtClean="0">
                <a:latin typeface="Times New Roman" pitchFamily="18" charset="0"/>
                <a:cs typeface="Times New Roman" pitchFamily="18" charset="0"/>
              </a:rPr>
              <a:t>Сабақ бағдарламаға сәйкес алынған. Сабақ мақсаты нақты қойылған. Сабақ кезеңдері толық сақталған. Мұғалім сабақты психологиялық сәт арқылы оқушыларды сабаққа ұйымдастыра білді. Сабақта мұғалім оқушылармен қарым қатынас жасай біледі. </a:t>
            </a:r>
            <a:r>
              <a:rPr lang="kk-KZ" sz="2000" dirty="0">
                <a:latin typeface="Times New Roman" pitchFamily="18" charset="0"/>
                <a:cs typeface="Times New Roman" pitchFamily="18" charset="0"/>
              </a:rPr>
              <a:t>Жаңа сабақты меңгерту кезінде </a:t>
            </a:r>
            <a:r>
              <a:rPr lang="kk-KZ" sz="2000" dirty="0" smtClean="0">
                <a:latin typeface="Times New Roman" pitchFamily="18" charset="0"/>
                <a:cs typeface="Times New Roman" pitchFamily="18" charset="0"/>
              </a:rPr>
              <a:t>оқушылар әр түрлі тапсырмалар орындады. Оқушылар өз ойларын толық жеткізіп отырды. Оқушылар өздігінен көп іздену арқылы жаңа тақырыпты меңгерді. </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74535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7818295" cy="780696"/>
          </a:xfrm>
        </p:spPr>
        <p:txBody>
          <a:bodyPr>
            <a:normAutofit fontScale="90000"/>
          </a:bodyPr>
          <a:lstStyle/>
          <a:p>
            <a:pPr algn="ctr"/>
            <a:r>
              <a:rPr lang="kk-KZ" sz="2700" dirty="0" smtClean="0">
                <a:latin typeface="Times New Roman" pitchFamily="18" charset="0"/>
                <a:cs typeface="Times New Roman" pitchFamily="18" charset="0"/>
              </a:rPr>
              <a:t/>
            </a:r>
            <a:br>
              <a:rPr lang="kk-KZ" sz="2700" dirty="0" smtClean="0">
                <a:latin typeface="Times New Roman" pitchFamily="18" charset="0"/>
                <a:cs typeface="Times New Roman" pitchFamily="18" charset="0"/>
              </a:rPr>
            </a:br>
            <a:r>
              <a:rPr lang="kk-KZ" sz="3100" dirty="0" smtClean="0">
                <a:solidFill>
                  <a:srgbClr val="0070C0"/>
                </a:solidFill>
                <a:latin typeface="Times New Roman" pitchFamily="18" charset="0"/>
                <a:cs typeface="Times New Roman" pitchFamily="18" charset="0"/>
              </a:rPr>
              <a:t>Жас маман жұмысының сапалық көрсеткіші</a:t>
            </a:r>
            <a:br>
              <a:rPr lang="kk-KZ" sz="3100" dirty="0" smtClean="0">
                <a:solidFill>
                  <a:srgbClr val="0070C0"/>
                </a:solidFill>
                <a:latin typeface="Times New Roman" pitchFamily="18" charset="0"/>
                <a:cs typeface="Times New Roman" pitchFamily="18" charset="0"/>
              </a:rPr>
            </a:br>
            <a:endParaRPr lang="ru-RU" sz="2700"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a:xfrm>
            <a:off x="457200" y="1935480"/>
            <a:ext cx="7818295" cy="4389120"/>
          </a:xfrm>
        </p:spPr>
        <p:txBody>
          <a:bodyPr>
            <a:normAutofit/>
          </a:bodyPr>
          <a:lstStyle/>
          <a:p>
            <a:pPr marL="82296" indent="0">
              <a:buNone/>
            </a:pPr>
            <a:endParaRPr lang="ru-RU" sz="6400" dirty="0">
              <a:latin typeface="Times New Roman" pitchFamily="18" charset="0"/>
              <a:cs typeface="Times New Roman" pitchFamily="18" charset="0"/>
            </a:endParaRPr>
          </a:p>
          <a:p>
            <a:pPr marL="82296"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153" y="2441875"/>
            <a:ext cx="2022647" cy="143315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2437190"/>
            <a:ext cx="1974773" cy="139923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8621" y="2427579"/>
            <a:ext cx="2057675" cy="145797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1908" y="4125240"/>
            <a:ext cx="2699792" cy="1910548"/>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153" y="3945974"/>
            <a:ext cx="2022647" cy="1431356"/>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4910" y="3945974"/>
            <a:ext cx="2020102" cy="1431356"/>
          </a:xfrm>
          <a:prstGeom prst="rect">
            <a:avLst/>
          </a:prstGeom>
        </p:spPr>
      </p:pic>
    </p:spTree>
    <p:extLst>
      <p:ext uri="{BB962C8B-B14F-4D97-AF65-F5344CB8AC3E}">
        <p14:creationId xmlns:p14="http://schemas.microsoft.com/office/powerpoint/2010/main" val="114594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8178112" cy="1143000"/>
          </a:xfrm>
        </p:spPr>
        <p:txBody>
          <a:bodyPr>
            <a:normAutofit/>
          </a:bodyPr>
          <a:lstStyle/>
          <a:p>
            <a:pPr algn="ctr"/>
            <a:r>
              <a:rPr lang="kk-KZ" sz="2000" b="1" dirty="0" smtClean="0">
                <a:latin typeface="Times New Roman" pitchFamily="18" charset="0"/>
                <a:cs typeface="Times New Roman" pitchFamily="18" charset="0"/>
              </a:rPr>
              <a:t>Ж</a:t>
            </a:r>
            <a:r>
              <a:rPr lang="kk-KZ" sz="2400" b="1" dirty="0" smtClean="0">
                <a:solidFill>
                  <a:srgbClr val="7030A0"/>
                </a:solidFill>
                <a:latin typeface="Times New Roman" pitchFamily="18" charset="0"/>
                <a:cs typeface="Times New Roman" pitchFamily="18" charset="0"/>
              </a:rPr>
              <a:t>ас маманның теориялық білімді оқыту және әдістемесін жетілдіру</a:t>
            </a:r>
            <a:endParaRPr lang="ru-RU" sz="2400" b="1" dirty="0">
              <a:solidFill>
                <a:srgbClr val="7030A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82296" indent="0">
              <a:buNone/>
            </a:pPr>
            <a:r>
              <a:rPr lang="kk-KZ" sz="2400" b="1" i="1" dirty="0" smtClean="0">
                <a:solidFill>
                  <a:srgbClr val="C00000"/>
                </a:solidFill>
                <a:latin typeface="Times New Roman" pitchFamily="18" charset="0"/>
                <a:cs typeface="Times New Roman" pitchFamily="18" charset="0"/>
              </a:rPr>
              <a:t>Өзіндік білім көтеру тақырыбы:</a:t>
            </a:r>
            <a:r>
              <a:rPr lang="kk-KZ" sz="2800" b="1" i="1" dirty="0" smtClean="0">
                <a:solidFill>
                  <a:srgbClr val="C00000"/>
                </a:solidFill>
                <a:latin typeface="Times New Roman"/>
                <a:ea typeface="Calibri"/>
                <a:cs typeface="Times New Roman"/>
              </a:rPr>
              <a:t>    </a:t>
            </a:r>
            <a:r>
              <a:rPr lang="kk-KZ" sz="3600" i="1" dirty="0" smtClean="0">
                <a:solidFill>
                  <a:srgbClr val="C00000"/>
                </a:solidFill>
                <a:latin typeface="Times New Roman"/>
                <a:ea typeface="Calibri"/>
                <a:cs typeface="Times New Roman"/>
              </a:rPr>
              <a:t> </a:t>
            </a:r>
            <a:r>
              <a:rPr lang="kk-KZ" sz="3200" dirty="0" smtClean="0">
                <a:solidFill>
                  <a:srgbClr val="7030A0"/>
                </a:solidFill>
                <a:latin typeface="Times New Roman"/>
                <a:ea typeface="Calibri"/>
                <a:cs typeface="Times New Roman"/>
              </a:rPr>
              <a:t>“Жаңа               технологияларды қолдану арқылы оқушылардың пәнге </a:t>
            </a:r>
          </a:p>
          <a:p>
            <a:pPr marL="82296" indent="0">
              <a:buNone/>
            </a:pPr>
            <a:r>
              <a:rPr lang="kk-KZ" sz="3200" dirty="0" smtClean="0">
                <a:solidFill>
                  <a:srgbClr val="7030A0"/>
                </a:solidFill>
                <a:latin typeface="Times New Roman"/>
                <a:ea typeface="Calibri"/>
                <a:cs typeface="Times New Roman"/>
              </a:rPr>
              <a:t>деген қызығушылықтарын,</a:t>
            </a:r>
          </a:p>
          <a:p>
            <a:pPr marL="82296" indent="0">
              <a:buNone/>
            </a:pPr>
            <a:r>
              <a:rPr lang="kk-KZ" sz="3200" dirty="0" smtClean="0">
                <a:solidFill>
                  <a:srgbClr val="7030A0"/>
                </a:solidFill>
                <a:latin typeface="Times New Roman"/>
                <a:ea typeface="Calibri"/>
                <a:cs typeface="Times New Roman"/>
              </a:rPr>
              <a:t> жан -жақты біліктіліктерін арттыру</a:t>
            </a:r>
            <a:r>
              <a:rPr lang="kk-KZ" sz="2400" dirty="0" smtClean="0">
                <a:solidFill>
                  <a:srgbClr val="7030A0"/>
                </a:solidFill>
                <a:latin typeface="Times New Roman"/>
                <a:ea typeface="Calibri"/>
                <a:cs typeface="Times New Roman"/>
              </a:rPr>
              <a:t>”</a:t>
            </a:r>
            <a:endParaRPr lang="ru-RU" sz="2400" dirty="0" smtClean="0">
              <a:solidFill>
                <a:srgbClr val="7030A0"/>
              </a:solidFill>
              <a:latin typeface="Calibri"/>
              <a:ea typeface="Calibri"/>
              <a:cs typeface="Times New Roman"/>
            </a:endParaRPr>
          </a:p>
          <a:p>
            <a:pPr marL="82296" indent="0">
              <a:buNone/>
            </a:pP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7453586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8178112" cy="1368412"/>
          </a:xfrm>
        </p:spPr>
        <p:txBody>
          <a:bodyPr>
            <a:normAutofit/>
          </a:bodyPr>
          <a:lstStyle/>
          <a:p>
            <a:pPr algn="ctr"/>
            <a:r>
              <a:rPr lang="kk-KZ" sz="4000" b="1" dirty="0" smtClean="0">
                <a:solidFill>
                  <a:srgbClr val="FF0000"/>
                </a:solidFill>
                <a:latin typeface="Times New Roman" pitchFamily="18" charset="0"/>
                <a:cs typeface="Times New Roman" pitchFamily="18" charset="0"/>
              </a:rPr>
              <a:t>Жас маман</a:t>
            </a:r>
            <a:endParaRPr lang="ru-RU" sz="4400" b="1" dirty="0">
              <a:solidFill>
                <a:srgbClr val="FF0000"/>
              </a:solidFill>
              <a:latin typeface="Times New Roman" pitchFamily="18" charset="0"/>
              <a:cs typeface="Times New Roman" pitchFamily="18" charset="0"/>
            </a:endParaRPr>
          </a:p>
        </p:txBody>
      </p:sp>
      <p:sp>
        <p:nvSpPr>
          <p:cNvPr id="4" name="Содержимое 3"/>
          <p:cNvSpPr>
            <a:spLocks noGrp="1"/>
          </p:cNvSpPr>
          <p:nvPr>
            <p:ph idx="1"/>
          </p:nvPr>
        </p:nvSpPr>
        <p:spPr>
          <a:xfrm>
            <a:off x="457200" y="1428736"/>
            <a:ext cx="8229600" cy="4895864"/>
          </a:xfrm>
        </p:spPr>
        <p:txBody>
          <a:bodyPr>
            <a:normAutofit fontScale="55000" lnSpcReduction="20000"/>
          </a:bodyPr>
          <a:lstStyle/>
          <a:p>
            <a:pPr>
              <a:buNone/>
            </a:pPr>
            <a:r>
              <a:rPr lang="kk-KZ" b="1" dirty="0" smtClean="0"/>
              <a:t> </a:t>
            </a:r>
            <a:endParaRPr lang="ru-RU" dirty="0" smtClean="0"/>
          </a:p>
          <a:p>
            <a:r>
              <a:rPr lang="kk-KZ" b="1" dirty="0" smtClean="0">
                <a:solidFill>
                  <a:srgbClr val="7030A0"/>
                </a:solidFill>
              </a:rPr>
              <a:t>       </a:t>
            </a:r>
            <a:r>
              <a:rPr lang="kk-KZ" sz="5800" b="1" dirty="0" smtClean="0">
                <a:solidFill>
                  <a:srgbClr val="FF0000"/>
                </a:solidFill>
              </a:rPr>
              <a:t>Ұстаз ... </a:t>
            </a:r>
            <a:r>
              <a:rPr lang="kk-KZ" sz="4400" b="1" dirty="0" smtClean="0">
                <a:solidFill>
                  <a:srgbClr val="7030A0"/>
                </a:solidFill>
              </a:rPr>
              <a:t>жаратылысынан өзіне айтылғанның бәрін жете түсінген, көрген, естіген және аңғарған нәрселердің бәрін жадында жақсы сақтайтын, бұлардың еш нәрсені ұмытпайтын ... алғыр да, алғарымпаз, ақыл иесі, ... мейлінше шешен, өнер білімге құштар, аса қанағатшыл, жаны асқақ және ар намысын ардақтайтын, жақындарына да, жат адамдарына да әділ ...., жұрттың бәріне...  жақсылық пен ізгілік көрсетіп .... қорқыныш пен жасқану дегенді білмейтін батыл, ер жүрек болу керек.</a:t>
            </a:r>
            <a:endParaRPr lang="ru-RU" sz="4400" dirty="0" smtClean="0">
              <a:solidFill>
                <a:srgbClr val="7030A0"/>
              </a:solidFill>
            </a:endParaRPr>
          </a:p>
          <a:p>
            <a:r>
              <a:rPr lang="kk-KZ" sz="4400" b="1" dirty="0" smtClean="0">
                <a:solidFill>
                  <a:srgbClr val="FF0000"/>
                </a:solidFill>
              </a:rPr>
              <a:t>Әл – Фараби</a:t>
            </a:r>
            <a:endParaRPr lang="ru-RU" sz="4400" dirty="0" smtClean="0">
              <a:solidFill>
                <a:srgbClr val="FF0000"/>
              </a:solidFill>
            </a:endParaRPr>
          </a:p>
          <a:p>
            <a:pPr>
              <a:buNone/>
            </a:pPr>
            <a:r>
              <a:rPr lang="kk-KZ" b="1" dirty="0" smtClean="0"/>
              <a:t> </a:t>
            </a:r>
            <a:endParaRPr lang="ru-RU" dirty="0" smtClean="0"/>
          </a:p>
          <a:p>
            <a:endParaRPr lang="ru-RU" dirty="0"/>
          </a:p>
        </p:txBody>
      </p:sp>
    </p:spTree>
    <p:extLst>
      <p:ext uri="{BB962C8B-B14F-4D97-AF65-F5344CB8AC3E}">
        <p14:creationId xmlns:p14="http://schemas.microsoft.com/office/powerpoint/2010/main" val="47453586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976664"/>
          </a:xfrm>
        </p:spPr>
        <p:txBody>
          <a:bodyPr>
            <a:normAutofit fontScale="90000"/>
          </a:bodyPr>
          <a:lstStyle/>
          <a:p>
            <a:pPr algn="l"/>
            <a:r>
              <a:rPr lang="ru-RU" sz="2700" b="1" dirty="0" smtClean="0">
                <a:solidFill>
                  <a:schemeClr val="accent1"/>
                </a:solidFill>
                <a:latin typeface="Times New Roman" pitchFamily="18" charset="0"/>
                <a:cs typeface="Times New Roman" pitchFamily="18" charset="0"/>
              </a:rPr>
              <a:t>        </a:t>
            </a:r>
            <a:br>
              <a:rPr lang="ru-RU" sz="2700" b="1" dirty="0" smtClean="0">
                <a:solidFill>
                  <a:schemeClr val="accent1"/>
                </a:solidFill>
                <a:latin typeface="Times New Roman" pitchFamily="18" charset="0"/>
                <a:cs typeface="Times New Roman" pitchFamily="18" charset="0"/>
              </a:rPr>
            </a:br>
            <a:r>
              <a:rPr lang="ru-RU" sz="2700" b="1" dirty="0">
                <a:solidFill>
                  <a:schemeClr val="accent1"/>
                </a:solidFill>
                <a:latin typeface="Times New Roman" pitchFamily="18" charset="0"/>
                <a:cs typeface="Times New Roman" pitchFamily="18" charset="0"/>
              </a:rPr>
              <a:t> </a:t>
            </a:r>
            <a:r>
              <a:rPr lang="ru-RU" sz="2700" b="1" dirty="0" smtClean="0">
                <a:solidFill>
                  <a:schemeClr val="accent1"/>
                </a:solidFill>
                <a:latin typeface="Times New Roman" pitchFamily="18" charset="0"/>
                <a:cs typeface="Times New Roman" pitchFamily="18" charset="0"/>
              </a:rPr>
              <a:t>        </a:t>
            </a:r>
            <a:r>
              <a:rPr lang="ru-RU" sz="2700" b="1" i="1" dirty="0" err="1" smtClean="0">
                <a:solidFill>
                  <a:srgbClr val="C00000"/>
                </a:solidFill>
                <a:latin typeface="Times New Roman" pitchFamily="18" charset="0"/>
                <a:cs typeface="Times New Roman" pitchFamily="18" charset="0"/>
              </a:rPr>
              <a:t>Тәлімгердің</a:t>
            </a:r>
            <a:r>
              <a:rPr lang="ru-RU" sz="2700" b="1" i="1" dirty="0" smtClean="0">
                <a:solidFill>
                  <a:srgbClr val="C00000"/>
                </a:solidFill>
                <a:latin typeface="Times New Roman" pitchFamily="18" charset="0"/>
                <a:cs typeface="Times New Roman" pitchFamily="18" charset="0"/>
              </a:rPr>
              <a:t> </a:t>
            </a:r>
            <a:r>
              <a:rPr lang="ru-RU" sz="2700" b="1" i="1" dirty="0" err="1">
                <a:solidFill>
                  <a:srgbClr val="C00000"/>
                </a:solidFill>
                <a:latin typeface="Times New Roman" pitchFamily="18" charset="0"/>
                <a:cs typeface="Times New Roman" pitchFamily="18" charset="0"/>
              </a:rPr>
              <a:t>жас</a:t>
            </a:r>
            <a:r>
              <a:rPr lang="ru-RU" sz="2700" b="1" i="1" dirty="0">
                <a:solidFill>
                  <a:srgbClr val="C00000"/>
                </a:solidFill>
                <a:latin typeface="Times New Roman" pitchFamily="18" charset="0"/>
                <a:cs typeface="Times New Roman" pitchFamily="18" charset="0"/>
              </a:rPr>
              <a:t> </a:t>
            </a:r>
            <a:r>
              <a:rPr lang="ru-RU" sz="2700" b="1" i="1" dirty="0" err="1">
                <a:solidFill>
                  <a:srgbClr val="C00000"/>
                </a:solidFill>
                <a:latin typeface="Times New Roman" pitchFamily="18" charset="0"/>
                <a:cs typeface="Times New Roman" pitchFamily="18" charset="0"/>
              </a:rPr>
              <a:t>маманмен</a:t>
            </a:r>
            <a:r>
              <a:rPr lang="ru-RU" sz="2700" b="1" i="1" dirty="0">
                <a:solidFill>
                  <a:srgbClr val="C00000"/>
                </a:solidFill>
                <a:latin typeface="Times New Roman" pitchFamily="18" charset="0"/>
                <a:cs typeface="Times New Roman" pitchFamily="18" charset="0"/>
              </a:rPr>
              <a:t> </a:t>
            </a:r>
            <a:r>
              <a:rPr lang="ru-RU" sz="2700" b="1" i="1" dirty="0" err="1">
                <a:solidFill>
                  <a:srgbClr val="C00000"/>
                </a:solidFill>
                <a:latin typeface="Times New Roman" pitchFamily="18" charset="0"/>
                <a:cs typeface="Times New Roman" pitchFamily="18" charset="0"/>
              </a:rPr>
              <a:t>жұмыс</a:t>
            </a:r>
            <a:r>
              <a:rPr lang="ru-RU" sz="2700" b="1" i="1" dirty="0">
                <a:solidFill>
                  <a:srgbClr val="C00000"/>
                </a:solidFill>
                <a:latin typeface="Times New Roman" pitchFamily="18" charset="0"/>
                <a:cs typeface="Times New Roman" pitchFamily="18" charset="0"/>
              </a:rPr>
              <a:t> </a:t>
            </a:r>
            <a:r>
              <a:rPr lang="ru-RU" sz="2700" b="1" i="1" dirty="0" err="1">
                <a:solidFill>
                  <a:srgbClr val="C00000"/>
                </a:solidFill>
                <a:latin typeface="Times New Roman" pitchFamily="18" charset="0"/>
                <a:cs typeface="Times New Roman" pitchFamily="18" charset="0"/>
              </a:rPr>
              <a:t>жасау</a:t>
            </a:r>
            <a:r>
              <a:rPr lang="ru-RU" sz="2700" b="1" i="1" dirty="0">
                <a:solidFill>
                  <a:srgbClr val="C00000"/>
                </a:solidFill>
                <a:latin typeface="Times New Roman" pitchFamily="18" charset="0"/>
                <a:cs typeface="Times New Roman" pitchFamily="18" charset="0"/>
              </a:rPr>
              <a:t> </a:t>
            </a:r>
            <a:r>
              <a:rPr lang="ru-RU" sz="2700" b="1" i="1" dirty="0" err="1">
                <a:solidFill>
                  <a:srgbClr val="C00000"/>
                </a:solidFill>
                <a:latin typeface="Times New Roman" pitchFamily="18" charset="0"/>
                <a:cs typeface="Times New Roman" pitchFamily="18" charset="0"/>
              </a:rPr>
              <a:t>жоспары</a:t>
            </a:r>
            <a:r>
              <a:rPr lang="ru-RU" sz="2700" dirty="0">
                <a:solidFill>
                  <a:schemeClr val="accent1"/>
                </a:solidFill>
                <a:latin typeface="Times New Roman" pitchFamily="18" charset="0"/>
                <a:cs typeface="Times New Roman" pitchFamily="18" charset="0"/>
              </a:rPr>
              <a:t/>
            </a:r>
            <a:br>
              <a:rPr lang="ru-RU" sz="2700" dirty="0">
                <a:solidFill>
                  <a:schemeClr val="accent1"/>
                </a:solidFill>
                <a:latin typeface="Times New Roman" pitchFamily="18" charset="0"/>
                <a:cs typeface="Times New Roman" pitchFamily="18" charset="0"/>
              </a:rPr>
            </a:br>
            <a:r>
              <a:rPr lang="ru-RU" sz="2700" dirty="0">
                <a:solidFill>
                  <a:schemeClr val="accent1"/>
                </a:solidFill>
                <a:latin typeface="Times New Roman" pitchFamily="18" charset="0"/>
                <a:cs typeface="Times New Roman" pitchFamily="18" charset="0"/>
              </a:rPr>
              <a:t/>
            </a:r>
            <a:br>
              <a:rPr lang="ru-RU" sz="2700" dirty="0">
                <a:solidFill>
                  <a:schemeClr val="accent1"/>
                </a:solidFill>
                <a:latin typeface="Times New Roman" pitchFamily="18" charset="0"/>
                <a:cs typeface="Times New Roman" pitchFamily="18" charset="0"/>
              </a:rPr>
            </a:br>
            <a:r>
              <a:rPr lang="ru-RU" sz="2700" b="1" dirty="0" err="1">
                <a:solidFill>
                  <a:srgbClr val="C00000"/>
                </a:solidFill>
                <a:latin typeface="Times New Roman" pitchFamily="18" charset="0"/>
                <a:cs typeface="Times New Roman" pitchFamily="18" charset="0"/>
              </a:rPr>
              <a:t>Мақсаты</a:t>
            </a:r>
            <a:r>
              <a:rPr lang="ru-RU" sz="2700" b="1" dirty="0">
                <a:solidFill>
                  <a:srgbClr val="C00000"/>
                </a:solidFill>
                <a:latin typeface="Times New Roman" pitchFamily="18" charset="0"/>
                <a:cs typeface="Times New Roman" pitchFamily="18" charset="0"/>
              </a:rPr>
              <a:t>:</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Жас</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мұғалімге</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қазіргі</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өмір</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талабына</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сәйкес</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бағдарланған</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білім</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берудегі</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жаңашыл</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қызметте</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жаңа</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педагогикалық</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жаңа</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технологиялармен</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жан</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жақты</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жұмыс</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істеуге</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жұмылдыру</a:t>
            </a:r>
            <a:r>
              <a:rPr lang="ru-RU" sz="2700" i="1" dirty="0">
                <a:latin typeface="Times New Roman" pitchFamily="18" charset="0"/>
                <a:cs typeface="Times New Roman" pitchFamily="18" charset="0"/>
              </a:rPr>
              <a:t>.</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b="1" dirty="0" err="1" smtClean="0">
                <a:solidFill>
                  <a:srgbClr val="C00000"/>
                </a:solidFill>
                <a:latin typeface="Times New Roman" pitchFamily="18" charset="0"/>
                <a:cs typeface="Times New Roman" pitchFamily="18" charset="0"/>
              </a:rPr>
              <a:t>Міндеті</a:t>
            </a:r>
            <a:r>
              <a:rPr lang="ru-RU" sz="2700" b="1" dirty="0">
                <a:solidFill>
                  <a:srgbClr val="C00000"/>
                </a:solidFill>
                <a:latin typeface="Times New Roman" pitchFamily="18" charset="0"/>
                <a:cs typeface="Times New Roman" pitchFamily="18" charset="0"/>
              </a:rPr>
              <a:t>:</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i="1" dirty="0">
                <a:latin typeface="Times New Roman" pitchFamily="18" charset="0"/>
                <a:cs typeface="Times New Roman" pitchFamily="18" charset="0"/>
              </a:rPr>
              <a:t>1. </a:t>
            </a:r>
            <a:r>
              <a:rPr lang="ru-RU" sz="2700" i="1" dirty="0" err="1">
                <a:latin typeface="Times New Roman" pitchFamily="18" charset="0"/>
                <a:cs typeface="Times New Roman" pitchFamily="18" charset="0"/>
              </a:rPr>
              <a:t>Мұғалімнің</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кәсіби</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тұлғасын</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қалыптастыру</a:t>
            </a:r>
            <a:r>
              <a:rPr lang="ru-RU" sz="2700" i="1" dirty="0">
                <a:latin typeface="Times New Roman" pitchFamily="18" charset="0"/>
                <a:cs typeface="Times New Roman" pitchFamily="18" charset="0"/>
              </a:rPr>
              <a:t/>
            </a:r>
            <a:br>
              <a:rPr lang="ru-RU" sz="2700" i="1" dirty="0">
                <a:latin typeface="Times New Roman" pitchFamily="18" charset="0"/>
                <a:cs typeface="Times New Roman" pitchFamily="18" charset="0"/>
              </a:rPr>
            </a:br>
            <a:r>
              <a:rPr lang="ru-RU" sz="2700" i="1" dirty="0">
                <a:latin typeface="Times New Roman" pitchFamily="18" charset="0"/>
                <a:cs typeface="Times New Roman" pitchFamily="18" charset="0"/>
              </a:rPr>
              <a:t>2. </a:t>
            </a:r>
            <a:r>
              <a:rPr lang="ru-RU" sz="2700" i="1" dirty="0" err="1">
                <a:latin typeface="Times New Roman" pitchFamily="18" charset="0"/>
                <a:cs typeface="Times New Roman" pitchFamily="18" charset="0"/>
              </a:rPr>
              <a:t>Жас</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маманға</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тікелей</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және</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топтық</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көмек</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көрсету</a:t>
            </a:r>
            <a:r>
              <a:rPr lang="ru-RU" sz="2700" i="1" dirty="0">
                <a:latin typeface="Times New Roman" pitchFamily="18" charset="0"/>
                <a:cs typeface="Times New Roman" pitchFamily="18" charset="0"/>
              </a:rPr>
              <a:t>.</a:t>
            </a:r>
            <a:br>
              <a:rPr lang="ru-RU" sz="2700" i="1" dirty="0">
                <a:latin typeface="Times New Roman" pitchFamily="18" charset="0"/>
                <a:cs typeface="Times New Roman" pitchFamily="18" charset="0"/>
              </a:rPr>
            </a:br>
            <a:r>
              <a:rPr lang="ru-RU" sz="2700" i="1" dirty="0">
                <a:latin typeface="Times New Roman" pitchFamily="18" charset="0"/>
                <a:cs typeface="Times New Roman" pitchFamily="18" charset="0"/>
              </a:rPr>
              <a:t>3. </a:t>
            </a:r>
            <a:r>
              <a:rPr lang="ru-RU" sz="2700" i="1" dirty="0" err="1">
                <a:latin typeface="Times New Roman" pitchFamily="18" charset="0"/>
                <a:cs typeface="Times New Roman" pitchFamily="18" charset="0"/>
              </a:rPr>
              <a:t>Педагогикалық</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шеберліктерін</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жетілдіруге</a:t>
            </a:r>
            <a:r>
              <a:rPr lang="ru-RU" sz="2700" i="1" dirty="0">
                <a:latin typeface="Times New Roman" pitchFamily="18" charset="0"/>
                <a:cs typeface="Times New Roman" pitchFamily="18" charset="0"/>
              </a:rPr>
              <a:t> баулу </a:t>
            </a:r>
            <a:r>
              <a:rPr lang="ru-RU" sz="2700" i="1" dirty="0" err="1">
                <a:latin typeface="Times New Roman" pitchFamily="18" charset="0"/>
                <a:cs typeface="Times New Roman" pitchFamily="18" charset="0"/>
              </a:rPr>
              <a:t>жұмыстарын</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жүргізу</a:t>
            </a:r>
            <a:r>
              <a:rPr lang="ru-RU" sz="2700" i="1" dirty="0">
                <a:latin typeface="Times New Roman" pitchFamily="18" charset="0"/>
                <a:cs typeface="Times New Roman" pitchFamily="18" charset="0"/>
              </a:rPr>
              <a:t>.</a:t>
            </a:r>
            <a:br>
              <a:rPr lang="ru-RU" sz="2700" i="1" dirty="0">
                <a:latin typeface="Times New Roman" pitchFamily="18" charset="0"/>
                <a:cs typeface="Times New Roman" pitchFamily="18" charset="0"/>
              </a:rPr>
            </a:br>
            <a:r>
              <a:rPr lang="ru-RU" sz="2700" i="1" dirty="0">
                <a:latin typeface="Times New Roman" pitchFamily="18" charset="0"/>
                <a:cs typeface="Times New Roman" pitchFamily="18" charset="0"/>
              </a:rPr>
              <a:t>4.Педагогикалық </a:t>
            </a:r>
            <a:r>
              <a:rPr lang="ru-RU" sz="2700" i="1" dirty="0" err="1">
                <a:latin typeface="Times New Roman" pitchFamily="18" charset="0"/>
                <a:cs typeface="Times New Roman" pitchFamily="18" charset="0"/>
              </a:rPr>
              <a:t>жаңашылдықты</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үйрену</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меңгеру</a:t>
            </a:r>
            <a:r>
              <a:rPr lang="ru-RU" sz="2700" i="1" dirty="0">
                <a:latin typeface="Times New Roman" pitchFamily="18" charset="0"/>
                <a:cs typeface="Times New Roman" pitchFamily="18" charset="0"/>
              </a:rPr>
              <a:t> – </a:t>
            </a:r>
            <a:r>
              <a:rPr lang="ru-RU" sz="2700" i="1" dirty="0" err="1">
                <a:latin typeface="Times New Roman" pitchFamily="18" charset="0"/>
                <a:cs typeface="Times New Roman" pitchFamily="18" charset="0"/>
              </a:rPr>
              <a:t>өмірге</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өндіру</a:t>
            </a:r>
            <a:r>
              <a:rPr lang="ru-RU" sz="2700" i="1" dirty="0">
                <a:latin typeface="Times New Roman" pitchFamily="18" charset="0"/>
                <a:cs typeface="Times New Roman" pitchFamily="18" charset="0"/>
              </a:rPr>
              <a:t> –</a:t>
            </a:r>
            <a:r>
              <a:rPr lang="ru-RU" sz="2700" i="1" dirty="0" err="1">
                <a:latin typeface="Times New Roman" pitchFamily="18" charset="0"/>
                <a:cs typeface="Times New Roman" pitchFamily="18" charset="0"/>
              </a:rPr>
              <a:t>дамыту</a:t>
            </a:r>
            <a:r>
              <a:rPr lang="ru-RU" sz="2700" i="1" dirty="0">
                <a:latin typeface="Times New Roman" pitchFamily="18" charset="0"/>
                <a:cs typeface="Times New Roman" pitchFamily="18" charset="0"/>
              </a:rPr>
              <a: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4217295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12776"/>
            <a:ext cx="7498080" cy="4500594"/>
          </a:xfrm>
        </p:spPr>
        <p:txBody>
          <a:bodyPr>
            <a:noAutofit/>
          </a:bodyPr>
          <a:lstStyle/>
          <a:p>
            <a:r>
              <a:rPr lang="ru-RU" sz="2400" dirty="0" smtClean="0">
                <a:latin typeface="Times New Roman" pitchFamily="18" charset="0"/>
                <a:cs typeface="Times New Roman" pitchFamily="18" charset="0"/>
              </a:rPr>
              <a:t>                    </a:t>
            </a:r>
            <a:r>
              <a:rPr lang="ru-RU" sz="2400" b="1" i="1" dirty="0" smtClean="0">
                <a:solidFill>
                  <a:srgbClr val="C00000"/>
                </a:solidFill>
                <a:latin typeface="Times New Roman" pitchFamily="18" charset="0"/>
                <a:cs typeface="Times New Roman" pitchFamily="18" charset="0"/>
              </a:rPr>
              <a:t>    </a:t>
            </a:r>
            <a:r>
              <a:rPr lang="ru-RU" sz="2800" b="1" i="1" dirty="0" err="1" smtClean="0">
                <a:solidFill>
                  <a:srgbClr val="C00000"/>
                </a:solidFill>
                <a:latin typeface="Times New Roman" pitchFamily="18" charset="0"/>
                <a:cs typeface="Times New Roman" pitchFamily="18" charset="0"/>
              </a:rPr>
              <a:t>Тәлімгер</a:t>
            </a:r>
            <a:r>
              <a:rPr lang="ru-RU" sz="2800" b="1" i="1" dirty="0" smtClean="0">
                <a:solidFill>
                  <a:srgbClr val="C00000"/>
                </a:solidFill>
                <a:latin typeface="Times New Roman" pitchFamily="18" charset="0"/>
                <a:cs typeface="Times New Roman" pitchFamily="18" charset="0"/>
              </a:rPr>
              <a:t>  </a:t>
            </a:r>
            <a:r>
              <a:rPr lang="ru-RU" sz="2800" b="1" i="1" dirty="0" err="1">
                <a:solidFill>
                  <a:srgbClr val="C00000"/>
                </a:solidFill>
                <a:latin typeface="Times New Roman" pitchFamily="18" charset="0"/>
                <a:cs typeface="Times New Roman" pitchFamily="18" charset="0"/>
              </a:rPr>
              <a:t>туралы</a:t>
            </a:r>
            <a:r>
              <a:rPr lang="ru-RU" sz="2800" b="1" i="1" dirty="0">
                <a:solidFill>
                  <a:srgbClr val="C00000"/>
                </a:solidFill>
                <a:latin typeface="Times New Roman" pitchFamily="18" charset="0"/>
                <a:cs typeface="Times New Roman" pitchFamily="18" charset="0"/>
              </a:rPr>
              <a:t> </a:t>
            </a:r>
            <a:r>
              <a:rPr lang="ru-RU" sz="2800" b="1" i="1" dirty="0" err="1" smtClean="0">
                <a:solidFill>
                  <a:srgbClr val="C00000"/>
                </a:solidFill>
                <a:latin typeface="Times New Roman" pitchFamily="18" charset="0"/>
                <a:cs typeface="Times New Roman" pitchFamily="18" charset="0"/>
              </a:rPr>
              <a:t>мәлімет</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1.Аты </a:t>
            </a:r>
            <a:r>
              <a:rPr lang="ru-RU" sz="2400" b="1" i="1" dirty="0" err="1">
                <a:solidFill>
                  <a:srgbClr val="7030A0"/>
                </a:solidFill>
                <a:latin typeface="Times New Roman" pitchFamily="18" charset="0"/>
                <a:cs typeface="Times New Roman" pitchFamily="18" charset="0"/>
              </a:rPr>
              <a:t>жөні</a:t>
            </a:r>
            <a:r>
              <a:rPr lang="ru-RU" sz="2400" b="1" i="1" dirty="0">
                <a:solidFill>
                  <a:srgbClr val="7030A0"/>
                </a:solidFill>
                <a:latin typeface="Times New Roman" pitchFamily="18" charset="0"/>
                <a:cs typeface="Times New Roman" pitchFamily="18" charset="0"/>
              </a:rPr>
              <a:t>: </a:t>
            </a:r>
            <a:r>
              <a:rPr lang="ru-RU" sz="2400" i="1" dirty="0" err="1" smtClean="0">
                <a:solidFill>
                  <a:srgbClr val="7030A0"/>
                </a:solidFill>
                <a:latin typeface="Times New Roman" pitchFamily="18" charset="0"/>
                <a:cs typeface="Times New Roman" pitchFamily="18" charset="0"/>
              </a:rPr>
              <a:t>Ерназаров</a:t>
            </a:r>
            <a:r>
              <a:rPr lang="ru-RU" sz="2400" i="1" dirty="0" smtClean="0">
                <a:solidFill>
                  <a:srgbClr val="7030A0"/>
                </a:solidFill>
                <a:latin typeface="Times New Roman" pitchFamily="18" charset="0"/>
                <a:cs typeface="Times New Roman" pitchFamily="18" charset="0"/>
              </a:rPr>
              <a:t> </a:t>
            </a:r>
            <a:r>
              <a:rPr lang="ru-RU" sz="2400" i="1" dirty="0" err="1" smtClean="0">
                <a:solidFill>
                  <a:srgbClr val="7030A0"/>
                </a:solidFill>
                <a:latin typeface="Times New Roman" pitchFamily="18" charset="0"/>
                <a:cs typeface="Times New Roman" pitchFamily="18" charset="0"/>
              </a:rPr>
              <a:t>Нурлыбек</a:t>
            </a:r>
            <a:r>
              <a:rPr lang="ru-RU" sz="2400" i="1" dirty="0" smtClean="0">
                <a:solidFill>
                  <a:srgbClr val="7030A0"/>
                </a:solidFill>
                <a:latin typeface="Times New Roman" pitchFamily="18" charset="0"/>
                <a:cs typeface="Times New Roman" pitchFamily="18" charset="0"/>
              </a:rPr>
              <a:t> К.</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2.Туған </a:t>
            </a:r>
            <a:r>
              <a:rPr lang="ru-RU" sz="2400" b="1" i="1" dirty="0" err="1">
                <a:solidFill>
                  <a:srgbClr val="7030A0"/>
                </a:solidFill>
                <a:latin typeface="Times New Roman" pitchFamily="18" charset="0"/>
                <a:cs typeface="Times New Roman" pitchFamily="18" charset="0"/>
              </a:rPr>
              <a:t>жылы</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күні</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айы</a:t>
            </a:r>
            <a:r>
              <a:rPr lang="ru-RU" sz="2400" b="1" i="1" dirty="0">
                <a:solidFill>
                  <a:srgbClr val="7030A0"/>
                </a:solidFill>
                <a:latin typeface="Times New Roman" pitchFamily="18" charset="0"/>
                <a:cs typeface="Times New Roman" pitchFamily="18" charset="0"/>
              </a:rPr>
              <a:t>: </a:t>
            </a:r>
            <a:r>
              <a:rPr lang="ru-RU" sz="2400" i="1" dirty="0" smtClean="0">
                <a:solidFill>
                  <a:srgbClr val="7030A0"/>
                </a:solidFill>
                <a:latin typeface="Times New Roman" pitchFamily="18" charset="0"/>
                <a:cs typeface="Times New Roman" pitchFamily="18" charset="0"/>
              </a:rPr>
              <a:t>31.05.1987 </a:t>
            </a:r>
            <a:r>
              <a:rPr lang="ru-RU" sz="2400" i="1" dirty="0" err="1">
                <a:solidFill>
                  <a:srgbClr val="7030A0"/>
                </a:solidFill>
                <a:latin typeface="Times New Roman" pitchFamily="18" charset="0"/>
                <a:cs typeface="Times New Roman" pitchFamily="18" charset="0"/>
              </a:rPr>
              <a:t>жыл</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3.Жүргізетін </a:t>
            </a:r>
            <a:r>
              <a:rPr lang="ru-RU" sz="2400" b="1" i="1" dirty="0" err="1">
                <a:solidFill>
                  <a:srgbClr val="7030A0"/>
                </a:solidFill>
                <a:latin typeface="Times New Roman" pitchFamily="18" charset="0"/>
                <a:cs typeface="Times New Roman" pitchFamily="18" charset="0"/>
              </a:rPr>
              <a:t>пәні</a:t>
            </a:r>
            <a:r>
              <a:rPr lang="ru-RU" sz="2400" b="1" i="1" dirty="0">
                <a:solidFill>
                  <a:srgbClr val="7030A0"/>
                </a:solidFill>
                <a:latin typeface="Times New Roman" pitchFamily="18" charset="0"/>
                <a:cs typeface="Times New Roman" pitchFamily="18" charset="0"/>
              </a:rPr>
              <a:t>: </a:t>
            </a:r>
            <a:r>
              <a:rPr lang="ru-RU" sz="2400" i="1" dirty="0" err="1" smtClean="0">
                <a:solidFill>
                  <a:srgbClr val="7030A0"/>
                </a:solidFill>
                <a:latin typeface="Times New Roman" pitchFamily="18" charset="0"/>
                <a:cs typeface="Times New Roman" pitchFamily="18" charset="0"/>
              </a:rPr>
              <a:t>ағылшын</a:t>
            </a:r>
            <a:r>
              <a:rPr lang="ru-RU" sz="2400" i="1" dirty="0" smtClean="0">
                <a:solidFill>
                  <a:srgbClr val="7030A0"/>
                </a:solidFill>
                <a:latin typeface="Times New Roman" pitchFamily="18" charset="0"/>
                <a:cs typeface="Times New Roman" pitchFamily="18" charset="0"/>
              </a:rPr>
              <a:t> </a:t>
            </a:r>
            <a:r>
              <a:rPr lang="ru-RU" sz="2400" i="1" dirty="0" err="1" smtClean="0">
                <a:solidFill>
                  <a:srgbClr val="7030A0"/>
                </a:solidFill>
                <a:latin typeface="Times New Roman" pitchFamily="18" charset="0"/>
                <a:cs typeface="Times New Roman" pitchFamily="18" charset="0"/>
              </a:rPr>
              <a:t>тілі</a:t>
            </a:r>
            <a:r>
              <a:rPr lang="ru-RU" sz="2400" i="1" dirty="0">
                <a:solidFill>
                  <a:srgbClr val="7030A0"/>
                </a:solidFill>
                <a:latin typeface="Times New Roman" pitchFamily="18" charset="0"/>
                <a:cs typeface="Times New Roman" pitchFamily="18" charset="0"/>
              </a:rPr>
              <a:t>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4.Жұмыс </a:t>
            </a:r>
            <a:r>
              <a:rPr lang="ru-RU" sz="2400" b="1" i="1" dirty="0" err="1">
                <a:solidFill>
                  <a:srgbClr val="7030A0"/>
                </a:solidFill>
                <a:latin typeface="Times New Roman" pitchFamily="18" charset="0"/>
                <a:cs typeface="Times New Roman" pitchFamily="18" charset="0"/>
              </a:rPr>
              <a:t>орны</a:t>
            </a:r>
            <a:r>
              <a:rPr lang="ru-RU" sz="2400" b="1" i="1" dirty="0">
                <a:solidFill>
                  <a:srgbClr val="7030A0"/>
                </a:solidFill>
                <a:latin typeface="Times New Roman" pitchFamily="18" charset="0"/>
                <a:cs typeface="Times New Roman" pitchFamily="18" charset="0"/>
              </a:rPr>
              <a:t>: </a:t>
            </a:r>
            <a:r>
              <a:rPr lang="ru-RU" sz="2400" i="1" dirty="0" smtClean="0">
                <a:solidFill>
                  <a:srgbClr val="7030A0"/>
                </a:solidFill>
                <a:latin typeface="Times New Roman" pitchFamily="18" charset="0"/>
                <a:cs typeface="Times New Roman" pitchFamily="18" charset="0"/>
              </a:rPr>
              <a:t>№26 Жамбыл </a:t>
            </a:r>
            <a:r>
              <a:rPr lang="ru-RU" sz="2400" i="1" dirty="0" err="1" smtClean="0">
                <a:solidFill>
                  <a:srgbClr val="7030A0"/>
                </a:solidFill>
                <a:latin typeface="Times New Roman" pitchFamily="18" charset="0"/>
                <a:cs typeface="Times New Roman" pitchFamily="18" charset="0"/>
              </a:rPr>
              <a:t>Жабаев</a:t>
            </a:r>
            <a:r>
              <a:rPr lang="ru-RU" sz="2400" i="1" dirty="0" smtClean="0">
                <a:solidFill>
                  <a:srgbClr val="7030A0"/>
                </a:solidFill>
                <a:latin typeface="Times New Roman" pitchFamily="18" charset="0"/>
                <a:cs typeface="Times New Roman" pitchFamily="18" charset="0"/>
              </a:rPr>
              <a:t> </a:t>
            </a:r>
            <a:r>
              <a:rPr lang="ru-RU" sz="2400" i="1" dirty="0" err="1" smtClean="0">
                <a:solidFill>
                  <a:srgbClr val="7030A0"/>
                </a:solidFill>
                <a:latin typeface="Times New Roman" pitchFamily="18" charset="0"/>
                <a:cs typeface="Times New Roman" pitchFamily="18" charset="0"/>
              </a:rPr>
              <a:t>атынд.орта</a:t>
            </a:r>
            <a:r>
              <a:rPr lang="ru-RU" sz="2400" i="1" dirty="0" smtClean="0">
                <a:solidFill>
                  <a:srgbClr val="7030A0"/>
                </a:solidFill>
                <a:latin typeface="Times New Roman" pitchFamily="18" charset="0"/>
                <a:cs typeface="Times New Roman" pitchFamily="18" charset="0"/>
              </a:rPr>
              <a:t> </a:t>
            </a:r>
            <a:r>
              <a:rPr lang="ru-RU" sz="2400" i="1" dirty="0" err="1" smtClean="0">
                <a:solidFill>
                  <a:srgbClr val="7030A0"/>
                </a:solidFill>
                <a:latin typeface="Times New Roman" pitchFamily="18" charset="0"/>
                <a:cs typeface="Times New Roman" pitchFamily="18" charset="0"/>
              </a:rPr>
              <a:t>мектебі</a:t>
            </a:r>
            <a:r>
              <a:rPr lang="ru-RU" sz="2400" i="1" dirty="0" smtClean="0">
                <a:solidFill>
                  <a:srgbClr val="7030A0"/>
                </a:solidFill>
                <a:latin typeface="Times New Roman" pitchFamily="18" charset="0"/>
                <a:cs typeface="Times New Roman" pitchFamily="18" charset="0"/>
              </a:rPr>
              <a:t/>
            </a:r>
            <a:br>
              <a:rPr lang="ru-RU" sz="2400" i="1" dirty="0" smtClean="0">
                <a:solidFill>
                  <a:srgbClr val="7030A0"/>
                </a:solidFill>
                <a:latin typeface="Times New Roman" pitchFamily="18" charset="0"/>
                <a:cs typeface="Times New Roman" pitchFamily="18" charset="0"/>
              </a:rPr>
            </a:br>
            <a:r>
              <a:rPr lang="ru-RU" sz="2400" b="1" i="1" dirty="0" smtClean="0">
                <a:solidFill>
                  <a:srgbClr val="7030A0"/>
                </a:solidFill>
                <a:latin typeface="Times New Roman" pitchFamily="18" charset="0"/>
                <a:cs typeface="Times New Roman" pitchFamily="18" charset="0"/>
              </a:rPr>
              <a:t>5.Білімі</a:t>
            </a:r>
            <a:r>
              <a:rPr lang="ru-RU" sz="2400" b="1"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Жоғары</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6.Бітірген </a:t>
            </a:r>
            <a:r>
              <a:rPr lang="ru-RU" sz="2400" b="1" i="1" dirty="0" err="1">
                <a:solidFill>
                  <a:srgbClr val="7030A0"/>
                </a:solidFill>
                <a:latin typeface="Times New Roman" pitchFamily="18" charset="0"/>
                <a:cs typeface="Times New Roman" pitchFamily="18" charset="0"/>
              </a:rPr>
              <a:t>оқу</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орны</a:t>
            </a:r>
            <a:r>
              <a:rPr lang="ru-RU" sz="2400" b="1" i="1" dirty="0" smtClean="0">
                <a:solidFill>
                  <a:srgbClr val="7030A0"/>
                </a:solidFill>
                <a:latin typeface="Times New Roman" pitchFamily="18" charset="0"/>
                <a:cs typeface="Times New Roman" pitchFamily="18" charset="0"/>
              </a:rPr>
              <a:t>: ТИГУ </a:t>
            </a:r>
            <a:r>
              <a:rPr lang="ru-RU" sz="2400" b="1" i="1" dirty="0" err="1" smtClean="0">
                <a:solidFill>
                  <a:srgbClr val="7030A0"/>
                </a:solidFill>
                <a:latin typeface="Times New Roman" pitchFamily="18" charset="0"/>
                <a:cs typeface="Times New Roman" pitchFamily="18" charset="0"/>
              </a:rPr>
              <a:t>Тараз</a:t>
            </a:r>
            <a:r>
              <a:rPr lang="ru-RU" sz="2400" b="1" i="1" dirty="0" smtClean="0">
                <a:solidFill>
                  <a:srgbClr val="7030A0"/>
                </a:solidFill>
                <a:latin typeface="Times New Roman" pitchFamily="18" charset="0"/>
                <a:cs typeface="Times New Roman" pitchFamily="18" charset="0"/>
              </a:rPr>
              <a:t> </a:t>
            </a:r>
            <a:r>
              <a:rPr lang="ru-RU" sz="2400" b="1" i="1" dirty="0" err="1" smtClean="0">
                <a:solidFill>
                  <a:srgbClr val="7030A0"/>
                </a:solidFill>
                <a:latin typeface="Times New Roman" pitchFamily="18" charset="0"/>
                <a:cs typeface="Times New Roman" pitchFamily="18" charset="0"/>
              </a:rPr>
              <a:t>қаласы</a:t>
            </a:r>
            <a:r>
              <a:rPr lang="ru-RU" sz="2400" b="1" i="1" dirty="0" smtClean="0">
                <a:solidFill>
                  <a:srgbClr val="7030A0"/>
                </a:solidFill>
                <a:latin typeface="Times New Roman" pitchFamily="18" charset="0"/>
                <a:cs typeface="Times New Roman" pitchFamily="18" charset="0"/>
              </a:rPr>
              <a:t>. </a:t>
            </a:r>
            <a:r>
              <a:rPr lang="ru-RU" sz="2400" b="1" i="1" dirty="0" err="1" smtClean="0">
                <a:solidFill>
                  <a:srgbClr val="7030A0"/>
                </a:solidFill>
                <a:latin typeface="Times New Roman" pitchFamily="18" charset="0"/>
                <a:cs typeface="Times New Roman" pitchFamily="18" charset="0"/>
              </a:rPr>
              <a:t>Шет</a:t>
            </a:r>
            <a:r>
              <a:rPr lang="ru-RU" sz="2400" b="1" i="1" dirty="0" smtClean="0">
                <a:solidFill>
                  <a:srgbClr val="7030A0"/>
                </a:solidFill>
                <a:latin typeface="Times New Roman" pitchFamily="18" charset="0"/>
                <a:cs typeface="Times New Roman" pitchFamily="18" charset="0"/>
              </a:rPr>
              <a:t> </a:t>
            </a:r>
            <a:r>
              <a:rPr lang="ru-RU" sz="2400" b="1" i="1" dirty="0" err="1" smtClean="0">
                <a:solidFill>
                  <a:srgbClr val="7030A0"/>
                </a:solidFill>
                <a:latin typeface="Times New Roman" pitchFamily="18" charset="0"/>
                <a:cs typeface="Times New Roman" pitchFamily="18" charset="0"/>
              </a:rPr>
              <a:t>тілі</a:t>
            </a:r>
            <a:r>
              <a:rPr lang="ru-RU" sz="2400" b="1" i="1" dirty="0" smtClean="0">
                <a:solidFill>
                  <a:srgbClr val="7030A0"/>
                </a:solidFill>
                <a:latin typeface="Times New Roman" pitchFamily="18" charset="0"/>
                <a:cs typeface="Times New Roman" pitchFamily="18" charset="0"/>
              </a:rPr>
              <a:t> </a:t>
            </a:r>
            <a:r>
              <a:rPr lang="ru-RU" sz="2400" b="1" i="1" dirty="0" err="1" smtClean="0">
                <a:solidFill>
                  <a:srgbClr val="7030A0"/>
                </a:solidFill>
                <a:latin typeface="Times New Roman" pitchFamily="18" charset="0"/>
                <a:cs typeface="Times New Roman" pitchFamily="18" charset="0"/>
              </a:rPr>
              <a:t>педагогикасы</a:t>
            </a:r>
            <a:r>
              <a:rPr lang="ru-RU" sz="2400" b="1" i="1" dirty="0" smtClean="0">
                <a:solidFill>
                  <a:srgbClr val="7030A0"/>
                </a:solidFill>
                <a:latin typeface="Times New Roman" pitchFamily="18" charset="0"/>
                <a:cs typeface="Times New Roman" pitchFamily="18" charset="0"/>
              </a:rPr>
              <a:t>.</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7.Еңбек </a:t>
            </a:r>
            <a:r>
              <a:rPr lang="ru-RU" sz="2400" b="1" i="1" dirty="0" err="1">
                <a:solidFill>
                  <a:srgbClr val="7030A0"/>
                </a:solidFill>
                <a:latin typeface="Times New Roman" pitchFamily="18" charset="0"/>
                <a:cs typeface="Times New Roman" pitchFamily="18" charset="0"/>
              </a:rPr>
              <a:t>өтілі</a:t>
            </a:r>
            <a:r>
              <a:rPr lang="ru-RU" sz="2400" b="1" i="1" dirty="0" smtClean="0">
                <a:solidFill>
                  <a:srgbClr val="7030A0"/>
                </a:solidFill>
                <a:latin typeface="Times New Roman" pitchFamily="18" charset="0"/>
                <a:cs typeface="Times New Roman" pitchFamily="18" charset="0"/>
              </a:rPr>
              <a:t>: </a:t>
            </a:r>
            <a:r>
              <a:rPr lang="ru-RU" sz="2400" i="1" dirty="0" smtClean="0">
                <a:solidFill>
                  <a:srgbClr val="7030A0"/>
                </a:solidFill>
                <a:latin typeface="Times New Roman" pitchFamily="18" charset="0"/>
                <a:cs typeface="Times New Roman" pitchFamily="18" charset="0"/>
              </a:rPr>
              <a:t>13 </a:t>
            </a:r>
            <a:r>
              <a:rPr lang="ru-RU" sz="2400" i="1" dirty="0" err="1" smtClean="0">
                <a:solidFill>
                  <a:srgbClr val="7030A0"/>
                </a:solidFill>
                <a:latin typeface="Times New Roman" pitchFamily="18" charset="0"/>
                <a:cs typeface="Times New Roman" pitchFamily="18" charset="0"/>
              </a:rPr>
              <a:t>жыл</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8.Санаты</a:t>
            </a:r>
            <a:r>
              <a:rPr lang="ru-RU" sz="2400" i="1" dirty="0" smtClean="0">
                <a:solidFill>
                  <a:srgbClr val="7030A0"/>
                </a:solidFill>
                <a:latin typeface="Times New Roman" pitchFamily="18" charset="0"/>
                <a:cs typeface="Times New Roman" pitchFamily="18" charset="0"/>
              </a:rPr>
              <a:t>: педагог-</a:t>
            </a:r>
            <a:r>
              <a:rPr lang="ru-RU" sz="2400" i="1" dirty="0" err="1" smtClean="0">
                <a:solidFill>
                  <a:srgbClr val="7030A0"/>
                </a:solidFill>
                <a:latin typeface="Times New Roman" pitchFamily="18" charset="0"/>
                <a:cs typeface="Times New Roman" pitchFamily="18" charset="0"/>
              </a:rPr>
              <a:t>зерттеуші</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9.Өз </a:t>
            </a:r>
            <a:r>
              <a:rPr lang="ru-RU" sz="2400" b="1" i="1" dirty="0" err="1">
                <a:solidFill>
                  <a:srgbClr val="7030A0"/>
                </a:solidFill>
                <a:latin typeface="Times New Roman" pitchFamily="18" charset="0"/>
                <a:cs typeface="Times New Roman" pitchFamily="18" charset="0"/>
              </a:rPr>
              <a:t>білім</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көтеру</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тақырыбы</a:t>
            </a:r>
            <a:r>
              <a:rPr lang="ru-RU" sz="2400" b="1" i="1" dirty="0">
                <a:solidFill>
                  <a:srgbClr val="7030A0"/>
                </a:solidFill>
                <a:latin typeface="Times New Roman" pitchFamily="18" charset="0"/>
                <a:cs typeface="Times New Roman" pitchFamily="18" charset="0"/>
              </a:rPr>
              <a:t>: </a:t>
            </a:r>
            <a:r>
              <a:rPr lang="ru-RU" sz="2400" i="1" dirty="0">
                <a:solidFill>
                  <a:srgbClr val="7030A0"/>
                </a:solidFill>
                <a:latin typeface="Times New Roman" pitchFamily="18" charset="0"/>
                <a:cs typeface="Times New Roman" pitchFamily="18" charset="0"/>
              </a:rPr>
              <a:t>«</a:t>
            </a:r>
            <a:r>
              <a:rPr lang="ru-RU" sz="2400" i="1" dirty="0" err="1">
                <a:solidFill>
                  <a:srgbClr val="7030A0"/>
                </a:solidFill>
                <a:latin typeface="Times New Roman" pitchFamily="18" charset="0"/>
                <a:cs typeface="Times New Roman" pitchFamily="18" charset="0"/>
              </a:rPr>
              <a:t>Жаңа</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технологияларды</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қолдану</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арқылы</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оқушылардың</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пәнге</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деген</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қызығушылықтарын</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жан-жақты</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біліктіліктерін</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арттыру</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i="1" dirty="0">
                <a:solidFill>
                  <a:srgbClr val="7030A0"/>
                </a:solidFill>
                <a:latin typeface="Times New Roman" pitchFamily="18" charset="0"/>
                <a:cs typeface="Times New Roman" pitchFamily="18" charset="0"/>
              </a:rPr>
              <a:t> </a:t>
            </a:r>
            <a:br>
              <a:rPr lang="ru-RU" sz="2400" i="1" dirty="0">
                <a:solidFill>
                  <a:srgbClr val="7030A0"/>
                </a:solidFill>
                <a:latin typeface="Times New Roman" pitchFamily="18" charset="0"/>
                <a:cs typeface="Times New Roman" pitchFamily="18" charset="0"/>
              </a:rPr>
            </a:br>
            <a:endParaRPr lang="ru-RU" sz="24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60486482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7170000" cy="5616624"/>
          </a:xfrm>
        </p:spPr>
        <p:txBody>
          <a:bodyPr>
            <a:normAutofit fontScale="90000"/>
          </a:bodyPr>
          <a:lstStyle/>
          <a:p>
            <a:r>
              <a:rPr lang="ru-RU" sz="3200" b="1" dirty="0" smtClean="0">
                <a:solidFill>
                  <a:srgbClr val="C00000"/>
                </a:solidFill>
                <a:latin typeface="Times New Roman" pitchFamily="18" charset="0"/>
                <a:cs typeface="Times New Roman" pitchFamily="18" charset="0"/>
              </a:rPr>
              <a:t>             </a:t>
            </a:r>
            <a:br>
              <a:rPr lang="ru-RU" sz="3200" b="1" dirty="0" smtClean="0">
                <a:solidFill>
                  <a:srgbClr val="C00000"/>
                </a:solidFill>
                <a:latin typeface="Times New Roman" pitchFamily="18" charset="0"/>
                <a:cs typeface="Times New Roman" pitchFamily="18" charset="0"/>
              </a:rPr>
            </a:br>
            <a:r>
              <a:rPr lang="ru-RU" sz="3200" b="1" i="1" dirty="0" smtClean="0">
                <a:solidFill>
                  <a:srgbClr val="C00000"/>
                </a:solidFill>
                <a:latin typeface="Times New Roman" pitchFamily="18" charset="0"/>
                <a:cs typeface="Times New Roman" pitchFamily="18" charset="0"/>
              </a:rPr>
              <a:t>               </a:t>
            </a:r>
            <a:r>
              <a:rPr lang="ru-RU" sz="3200" b="1" i="1" dirty="0" err="1" smtClean="0">
                <a:solidFill>
                  <a:srgbClr val="C00000"/>
                </a:solidFill>
                <a:latin typeface="Times New Roman" pitchFamily="18" charset="0"/>
                <a:cs typeface="Times New Roman" pitchFamily="18" charset="0"/>
              </a:rPr>
              <a:t>Жас</a:t>
            </a:r>
            <a:r>
              <a:rPr lang="ru-RU" sz="3200" b="1" i="1" dirty="0" smtClean="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маман</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туралы</a:t>
            </a:r>
            <a:r>
              <a:rPr lang="ru-RU" sz="3200" b="1" i="1" dirty="0">
                <a:solidFill>
                  <a:srgbClr val="C00000"/>
                </a:solidFill>
                <a:latin typeface="Times New Roman" pitchFamily="18" charset="0"/>
                <a:cs typeface="Times New Roman" pitchFamily="18" charset="0"/>
              </a:rPr>
              <a:t> </a:t>
            </a:r>
            <a:r>
              <a:rPr lang="ru-RU" sz="3200" b="1" i="1" dirty="0" err="1" smtClean="0">
                <a:solidFill>
                  <a:srgbClr val="C00000"/>
                </a:solidFill>
                <a:latin typeface="Times New Roman" pitchFamily="18" charset="0"/>
                <a:cs typeface="Times New Roman" pitchFamily="18" charset="0"/>
              </a:rPr>
              <a:t>мәлімет</a:t>
            </a: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2400" i="1" dirty="0">
                <a:latin typeface="Times New Roman" pitchFamily="18" charset="0"/>
                <a:cs typeface="Times New Roman" pitchFamily="18" charset="0"/>
              </a:rPr>
              <a:t/>
            </a:r>
            <a:br>
              <a:rPr lang="ru-RU" sz="2400" i="1" dirty="0">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1.Аты </a:t>
            </a:r>
            <a:r>
              <a:rPr lang="ru-RU" sz="2400" b="1" i="1" dirty="0" err="1">
                <a:solidFill>
                  <a:srgbClr val="7030A0"/>
                </a:solidFill>
                <a:latin typeface="Times New Roman" pitchFamily="18" charset="0"/>
                <a:cs typeface="Times New Roman" pitchFamily="18" charset="0"/>
              </a:rPr>
              <a:t>жөні</a:t>
            </a:r>
            <a:r>
              <a:rPr lang="ru-RU" sz="2400" b="1" i="1" dirty="0" smtClean="0">
                <a:solidFill>
                  <a:srgbClr val="7030A0"/>
                </a:solidFill>
                <a:latin typeface="Times New Roman" pitchFamily="18" charset="0"/>
                <a:cs typeface="Times New Roman" pitchFamily="18" charset="0"/>
              </a:rPr>
              <a:t>: </a:t>
            </a:r>
            <a:r>
              <a:rPr lang="ru-RU" sz="2400" b="1" i="1" dirty="0" err="1" smtClean="0">
                <a:solidFill>
                  <a:srgbClr val="7030A0"/>
                </a:solidFill>
                <a:latin typeface="Times New Roman" pitchFamily="18" charset="0"/>
                <a:cs typeface="Times New Roman" pitchFamily="18" charset="0"/>
              </a:rPr>
              <a:t>Тургалиев</a:t>
            </a:r>
            <a:r>
              <a:rPr lang="ru-RU" sz="2400" b="1" i="1" dirty="0" smtClean="0">
                <a:solidFill>
                  <a:srgbClr val="7030A0"/>
                </a:solidFill>
                <a:latin typeface="Times New Roman" pitchFamily="18" charset="0"/>
                <a:cs typeface="Times New Roman" pitchFamily="18" charset="0"/>
              </a:rPr>
              <a:t> Тем</a:t>
            </a:r>
            <a:r>
              <a:rPr lang="kk-KZ" sz="2400" b="1" i="1" dirty="0" smtClean="0">
                <a:solidFill>
                  <a:srgbClr val="7030A0"/>
                </a:solidFill>
                <a:latin typeface="Times New Roman" pitchFamily="18" charset="0"/>
                <a:cs typeface="Times New Roman" pitchFamily="18" charset="0"/>
              </a:rPr>
              <a:t>і</a:t>
            </a:r>
            <a:r>
              <a:rPr lang="ru-RU" sz="2400" b="1" i="1" dirty="0" err="1" smtClean="0">
                <a:solidFill>
                  <a:srgbClr val="7030A0"/>
                </a:solidFill>
                <a:latin typeface="Times New Roman" pitchFamily="18" charset="0"/>
                <a:cs typeface="Times New Roman" pitchFamily="18" charset="0"/>
              </a:rPr>
              <a:t>рхан</a:t>
            </a:r>
            <a:r>
              <a:rPr lang="ru-RU" sz="2400" b="1" i="1" dirty="0" smtClean="0">
                <a:solidFill>
                  <a:srgbClr val="7030A0"/>
                </a:solidFill>
                <a:latin typeface="Times New Roman" pitchFamily="18" charset="0"/>
                <a:cs typeface="Times New Roman" pitchFamily="18" charset="0"/>
              </a:rPr>
              <a:t> О</a:t>
            </a:r>
            <a:r>
              <a:rPr lang="en-US" sz="2400" b="1" i="1" dirty="0" smtClean="0">
                <a:solidFill>
                  <a:srgbClr val="7030A0"/>
                </a:solidFill>
                <a:latin typeface="Times New Roman" pitchFamily="18" charset="0"/>
                <a:cs typeface="Times New Roman" pitchFamily="18" charset="0"/>
              </a:rPr>
              <a:t>.</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2.Туған </a:t>
            </a:r>
            <a:r>
              <a:rPr lang="ru-RU" sz="2400" b="1" i="1" dirty="0" err="1">
                <a:solidFill>
                  <a:srgbClr val="7030A0"/>
                </a:solidFill>
                <a:latin typeface="Times New Roman" pitchFamily="18" charset="0"/>
                <a:cs typeface="Times New Roman" pitchFamily="18" charset="0"/>
              </a:rPr>
              <a:t>жылы</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күні</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айы</a:t>
            </a:r>
            <a:r>
              <a:rPr lang="ru-RU" sz="2400" b="1" i="1" dirty="0" smtClean="0">
                <a:solidFill>
                  <a:srgbClr val="7030A0"/>
                </a:solidFill>
                <a:latin typeface="Times New Roman" pitchFamily="18" charset="0"/>
                <a:cs typeface="Times New Roman" pitchFamily="18" charset="0"/>
              </a:rPr>
              <a:t>: 21.02.2000 </a:t>
            </a:r>
            <a:r>
              <a:rPr lang="ru-RU" sz="2400" b="1" i="1" dirty="0" err="1" smtClean="0">
                <a:solidFill>
                  <a:srgbClr val="7030A0"/>
                </a:solidFill>
                <a:latin typeface="Times New Roman" pitchFamily="18" charset="0"/>
                <a:cs typeface="Times New Roman" pitchFamily="18" charset="0"/>
              </a:rPr>
              <a:t>жыл</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3.Жүргізетін </a:t>
            </a:r>
            <a:r>
              <a:rPr lang="ru-RU" sz="2400" b="1" i="1" dirty="0" err="1">
                <a:solidFill>
                  <a:srgbClr val="7030A0"/>
                </a:solidFill>
                <a:latin typeface="Times New Roman" pitchFamily="18" charset="0"/>
                <a:cs typeface="Times New Roman" pitchFamily="18" charset="0"/>
              </a:rPr>
              <a:t>пәні</a:t>
            </a:r>
            <a:r>
              <a:rPr lang="ru-RU" sz="2400" b="1" i="1" dirty="0" smtClean="0">
                <a:solidFill>
                  <a:srgbClr val="7030A0"/>
                </a:solidFill>
                <a:latin typeface="Times New Roman" pitchFamily="18" charset="0"/>
                <a:cs typeface="Times New Roman" pitchFamily="18" charset="0"/>
              </a:rPr>
              <a:t>: </a:t>
            </a:r>
            <a:r>
              <a:rPr lang="ru-RU" sz="2400" b="1" i="1" dirty="0" err="1" smtClean="0">
                <a:solidFill>
                  <a:srgbClr val="7030A0"/>
                </a:solidFill>
                <a:latin typeface="Times New Roman" pitchFamily="18" charset="0"/>
                <a:cs typeface="Times New Roman" pitchFamily="18" charset="0"/>
              </a:rPr>
              <a:t>ағылшын</a:t>
            </a:r>
            <a:r>
              <a:rPr lang="ru-RU" sz="2400" b="1" i="1" dirty="0" smtClean="0">
                <a:solidFill>
                  <a:srgbClr val="7030A0"/>
                </a:solidFill>
                <a:latin typeface="Times New Roman" pitchFamily="18" charset="0"/>
                <a:cs typeface="Times New Roman" pitchFamily="18" charset="0"/>
              </a:rPr>
              <a:t> </a:t>
            </a:r>
            <a:r>
              <a:rPr lang="ru-RU" sz="2400" b="1" i="1" dirty="0" err="1" smtClean="0">
                <a:solidFill>
                  <a:srgbClr val="7030A0"/>
                </a:solidFill>
                <a:latin typeface="Times New Roman" pitchFamily="18" charset="0"/>
                <a:cs typeface="Times New Roman" pitchFamily="18" charset="0"/>
              </a:rPr>
              <a:t>тілі</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4.Жұмыс </a:t>
            </a:r>
            <a:r>
              <a:rPr lang="ru-RU" sz="2400" b="1" i="1" dirty="0" err="1">
                <a:solidFill>
                  <a:srgbClr val="7030A0"/>
                </a:solidFill>
                <a:latin typeface="Times New Roman" pitchFamily="18" charset="0"/>
                <a:cs typeface="Times New Roman" pitchFamily="18" charset="0"/>
              </a:rPr>
              <a:t>орны</a:t>
            </a:r>
            <a:r>
              <a:rPr lang="ru-RU" sz="2400" b="1" i="1" dirty="0" smtClean="0">
                <a:solidFill>
                  <a:srgbClr val="7030A0"/>
                </a:solidFill>
                <a:latin typeface="Times New Roman" pitchFamily="18" charset="0"/>
                <a:cs typeface="Times New Roman" pitchFamily="18" charset="0"/>
              </a:rPr>
              <a:t>:№26 Жамбыл </a:t>
            </a:r>
            <a:r>
              <a:rPr lang="ru-RU" sz="2400" b="1" i="1" dirty="0" err="1" smtClean="0">
                <a:solidFill>
                  <a:srgbClr val="7030A0"/>
                </a:solidFill>
                <a:latin typeface="Times New Roman" pitchFamily="18" charset="0"/>
                <a:cs typeface="Times New Roman" pitchFamily="18" charset="0"/>
              </a:rPr>
              <a:t>Жабаев</a:t>
            </a:r>
            <a:r>
              <a:rPr lang="ru-RU" sz="2400" b="1" i="1" dirty="0" smtClean="0">
                <a:solidFill>
                  <a:srgbClr val="7030A0"/>
                </a:solidFill>
                <a:latin typeface="Times New Roman" pitchFamily="18" charset="0"/>
                <a:cs typeface="Times New Roman" pitchFamily="18" charset="0"/>
              </a:rPr>
              <a:t> </a:t>
            </a:r>
            <a:r>
              <a:rPr lang="ru-RU" sz="2400" b="1" i="1" dirty="0" err="1" smtClean="0">
                <a:solidFill>
                  <a:srgbClr val="7030A0"/>
                </a:solidFill>
                <a:latin typeface="Times New Roman" pitchFamily="18" charset="0"/>
                <a:cs typeface="Times New Roman" pitchFamily="18" charset="0"/>
              </a:rPr>
              <a:t>атындағы</a:t>
            </a:r>
            <a:r>
              <a:rPr lang="ru-RU" sz="2400" b="1" i="1" dirty="0" smtClean="0">
                <a:solidFill>
                  <a:srgbClr val="7030A0"/>
                </a:solidFill>
                <a:latin typeface="Times New Roman" pitchFamily="18" charset="0"/>
                <a:cs typeface="Times New Roman" pitchFamily="18" charset="0"/>
              </a:rPr>
              <a:t> ОМ</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5.Білімі: </a:t>
            </a:r>
            <a:r>
              <a:rPr lang="ru-RU" sz="2400" i="1" dirty="0" err="1" smtClean="0">
                <a:solidFill>
                  <a:srgbClr val="7030A0"/>
                </a:solidFill>
                <a:latin typeface="Times New Roman" pitchFamily="18" charset="0"/>
                <a:cs typeface="Times New Roman" pitchFamily="18" charset="0"/>
              </a:rPr>
              <a:t>Арнаулы</a:t>
            </a:r>
            <a:r>
              <a:rPr lang="ru-RU" sz="2400" i="1" dirty="0" smtClean="0">
                <a:solidFill>
                  <a:srgbClr val="7030A0"/>
                </a:solidFill>
                <a:latin typeface="Times New Roman" pitchFamily="18" charset="0"/>
                <a:cs typeface="Times New Roman" pitchFamily="18" charset="0"/>
              </a:rPr>
              <a:t> орта</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6.Бітірген </a:t>
            </a:r>
            <a:r>
              <a:rPr lang="ru-RU" sz="2400" b="1" i="1" dirty="0" err="1">
                <a:solidFill>
                  <a:srgbClr val="7030A0"/>
                </a:solidFill>
                <a:latin typeface="Times New Roman" pitchFamily="18" charset="0"/>
                <a:cs typeface="Times New Roman" pitchFamily="18" charset="0"/>
              </a:rPr>
              <a:t>оқу</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орны</a:t>
            </a:r>
            <a:r>
              <a:rPr lang="ru-RU" sz="2400" b="1" i="1" dirty="0" smtClean="0">
                <a:solidFill>
                  <a:srgbClr val="7030A0"/>
                </a:solidFill>
                <a:latin typeface="Times New Roman" pitchFamily="18" charset="0"/>
                <a:cs typeface="Times New Roman" pitchFamily="18" charset="0"/>
              </a:rPr>
              <a:t>: </a:t>
            </a:r>
            <a:r>
              <a:rPr lang="ru-RU" sz="2400" b="1" i="1" dirty="0" err="1" smtClean="0">
                <a:solidFill>
                  <a:srgbClr val="7030A0"/>
                </a:solidFill>
                <a:latin typeface="Times New Roman" pitchFamily="18" charset="0"/>
                <a:cs typeface="Times New Roman" pitchFamily="18" charset="0"/>
              </a:rPr>
              <a:t>Қордай</a:t>
            </a:r>
            <a:r>
              <a:rPr lang="ru-RU" sz="2400" b="1" i="1" dirty="0" smtClean="0">
                <a:solidFill>
                  <a:srgbClr val="7030A0"/>
                </a:solidFill>
                <a:latin typeface="Times New Roman" pitchFamily="18" charset="0"/>
                <a:cs typeface="Times New Roman" pitchFamily="18" charset="0"/>
              </a:rPr>
              <a:t> ГЭК</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7.Еңбек </a:t>
            </a:r>
            <a:r>
              <a:rPr lang="ru-RU" sz="2400" b="1" i="1" dirty="0" err="1">
                <a:solidFill>
                  <a:srgbClr val="7030A0"/>
                </a:solidFill>
                <a:latin typeface="Times New Roman" pitchFamily="18" charset="0"/>
                <a:cs typeface="Times New Roman" pitchFamily="18" charset="0"/>
              </a:rPr>
              <a:t>өтілі</a:t>
            </a:r>
            <a:r>
              <a:rPr lang="ru-RU" sz="2400" b="1" i="1" dirty="0" smtClean="0">
                <a:solidFill>
                  <a:srgbClr val="7030A0"/>
                </a:solidFill>
                <a:latin typeface="Times New Roman" pitchFamily="18" charset="0"/>
                <a:cs typeface="Times New Roman" pitchFamily="18" charset="0"/>
              </a:rPr>
              <a:t>: 6 ай</a:t>
            </a: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8.Санаты: </a:t>
            </a:r>
            <a:r>
              <a:rPr lang="ru-RU" sz="2400" i="1" dirty="0">
                <a:solidFill>
                  <a:srgbClr val="7030A0"/>
                </a:solidFill>
                <a:latin typeface="Times New Roman" pitchFamily="18" charset="0"/>
                <a:cs typeface="Times New Roman" pitchFamily="18" charset="0"/>
              </a:rPr>
              <a:t>-</a:t>
            </a:r>
            <a:br>
              <a:rPr lang="ru-RU" sz="2400" i="1" dirty="0">
                <a:solidFill>
                  <a:srgbClr val="7030A0"/>
                </a:solidFill>
                <a:latin typeface="Times New Roman" pitchFamily="18" charset="0"/>
                <a:cs typeface="Times New Roman" pitchFamily="18" charset="0"/>
              </a:rPr>
            </a:br>
            <a:r>
              <a:rPr lang="ru-RU" sz="2400" b="1" i="1" dirty="0">
                <a:solidFill>
                  <a:srgbClr val="7030A0"/>
                </a:solidFill>
                <a:latin typeface="Times New Roman" pitchFamily="18" charset="0"/>
                <a:cs typeface="Times New Roman" pitchFamily="18" charset="0"/>
              </a:rPr>
              <a:t>9.Өз </a:t>
            </a:r>
            <a:r>
              <a:rPr lang="ru-RU" sz="2400" b="1" i="1" dirty="0" err="1">
                <a:solidFill>
                  <a:srgbClr val="7030A0"/>
                </a:solidFill>
                <a:latin typeface="Times New Roman" pitchFamily="18" charset="0"/>
                <a:cs typeface="Times New Roman" pitchFamily="18" charset="0"/>
              </a:rPr>
              <a:t>білім</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көтеру</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тақырыбы</a:t>
            </a:r>
            <a:r>
              <a:rPr lang="ru-RU" sz="2400" b="1" i="1" dirty="0" smtClean="0">
                <a:solidFill>
                  <a:srgbClr val="7030A0"/>
                </a:solidFill>
                <a:latin typeface="Times New Roman" pitchFamily="18" charset="0"/>
                <a:cs typeface="Times New Roman" pitchFamily="18" charset="0"/>
              </a:rPr>
              <a:t>:</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Түрлендіріп</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оқыту</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арқылы</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оқушылардың</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білім</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сапасын</a:t>
            </a:r>
            <a:r>
              <a:rPr lang="ru-RU" sz="2400" i="1" dirty="0">
                <a:solidFill>
                  <a:srgbClr val="7030A0"/>
                </a:solidFill>
                <a:latin typeface="Times New Roman" pitchFamily="18" charset="0"/>
                <a:cs typeface="Times New Roman" pitchFamily="18" charset="0"/>
              </a:rPr>
              <a:t> </a:t>
            </a:r>
            <a:r>
              <a:rPr lang="ru-RU" sz="2400" i="1" dirty="0" err="1">
                <a:solidFill>
                  <a:srgbClr val="7030A0"/>
                </a:solidFill>
                <a:latin typeface="Times New Roman" pitchFamily="18" charset="0"/>
                <a:cs typeface="Times New Roman" pitchFamily="18" charset="0"/>
              </a:rPr>
              <a:t>арттыру</a:t>
            </a:r>
            <a:r>
              <a:rPr lang="ru-RU" sz="2400" i="1" dirty="0">
                <a:solidFill>
                  <a:srgbClr val="7030A0"/>
                </a:solidFill>
                <a:latin typeface="Times New Roman" pitchFamily="18" charset="0"/>
                <a:cs typeface="Times New Roman" pitchFamily="18" charset="0"/>
              </a:rPr>
              <a:t>»</a:t>
            </a:r>
            <a:r>
              <a:rPr lang="ru-RU" sz="2400" b="1" i="1" dirty="0" smtClean="0">
                <a:solidFill>
                  <a:srgbClr val="7030A0"/>
                </a:solidFill>
                <a:latin typeface="Times New Roman" pitchFamily="18" charset="0"/>
                <a:cs typeface="Times New Roman" pitchFamily="18" charset="0"/>
              </a:rPr>
              <a:t> </a:t>
            </a:r>
            <a:r>
              <a:rPr lang="ru-RU" sz="2400" b="1" i="1" dirty="0" smtClean="0">
                <a:solidFill>
                  <a:srgbClr val="7030A0"/>
                </a:solidFill>
                <a:latin typeface="Times New Roman" pitchFamily="18" charset="0"/>
                <a:cs typeface="Times New Roman" pitchFamily="18" charset="0"/>
              </a:rPr>
              <a:t/>
            </a:r>
            <a:br>
              <a:rPr lang="ru-RU" sz="2400" b="1" i="1" dirty="0" smtClean="0">
                <a:solidFill>
                  <a:srgbClr val="7030A0"/>
                </a:solidFill>
                <a:latin typeface="Times New Roman" pitchFamily="18" charset="0"/>
                <a:cs typeface="Times New Roman" pitchFamily="18" charset="0"/>
              </a:rPr>
            </a:br>
            <a:r>
              <a:rPr lang="ru-RU" sz="2400" b="1" i="1" dirty="0" smtClean="0">
                <a:solidFill>
                  <a:srgbClr val="7030A0"/>
                </a:solidFill>
                <a:latin typeface="Times New Roman" pitchFamily="18" charset="0"/>
                <a:cs typeface="Times New Roman" pitchFamily="18" charset="0"/>
              </a:rPr>
              <a:t>10.Сабақ </a:t>
            </a:r>
            <a:r>
              <a:rPr lang="ru-RU" sz="2400" b="1" i="1" dirty="0" err="1">
                <a:solidFill>
                  <a:srgbClr val="7030A0"/>
                </a:solidFill>
                <a:latin typeface="Times New Roman" pitchFamily="18" charset="0"/>
                <a:cs typeface="Times New Roman" pitchFamily="18" charset="0"/>
              </a:rPr>
              <a:t>беретін</a:t>
            </a:r>
            <a:r>
              <a:rPr lang="ru-RU" sz="2400" b="1" i="1" dirty="0">
                <a:solidFill>
                  <a:srgbClr val="7030A0"/>
                </a:solidFill>
                <a:latin typeface="Times New Roman" pitchFamily="18" charset="0"/>
                <a:cs typeface="Times New Roman" pitchFamily="18" charset="0"/>
              </a:rPr>
              <a:t> </a:t>
            </a:r>
            <a:r>
              <a:rPr lang="ru-RU" sz="2400" b="1" i="1" dirty="0" err="1">
                <a:solidFill>
                  <a:srgbClr val="7030A0"/>
                </a:solidFill>
                <a:latin typeface="Times New Roman" pitchFamily="18" charset="0"/>
                <a:cs typeface="Times New Roman" pitchFamily="18" charset="0"/>
              </a:rPr>
              <a:t>сыныптары</a:t>
            </a:r>
            <a:r>
              <a:rPr lang="ru-RU" sz="2400" b="1" i="1" dirty="0" smtClean="0">
                <a:solidFill>
                  <a:srgbClr val="7030A0"/>
                </a:solidFill>
                <a:latin typeface="Times New Roman" pitchFamily="18" charset="0"/>
                <a:cs typeface="Times New Roman" pitchFamily="18" charset="0"/>
              </a:rPr>
              <a:t>: 1 «</a:t>
            </a:r>
            <a:r>
              <a:rPr lang="ru-RU" sz="2400" b="1" i="1" dirty="0" err="1" smtClean="0">
                <a:solidFill>
                  <a:srgbClr val="7030A0"/>
                </a:solidFill>
                <a:latin typeface="Times New Roman" pitchFamily="18" charset="0"/>
                <a:cs typeface="Times New Roman" pitchFamily="18" charset="0"/>
              </a:rPr>
              <a:t>а,ә,б,в,г</a:t>
            </a:r>
            <a:r>
              <a:rPr lang="ru-RU" sz="2400" b="1" i="1" dirty="0" smtClean="0">
                <a:solidFill>
                  <a:srgbClr val="7030A0"/>
                </a:solidFill>
                <a:latin typeface="Times New Roman" pitchFamily="18" charset="0"/>
                <a:cs typeface="Times New Roman" pitchFamily="18" charset="0"/>
              </a:rPr>
              <a:t>» </a:t>
            </a:r>
            <a:r>
              <a:rPr lang="ru-RU" sz="2400" b="1" i="1" dirty="0" err="1" smtClean="0">
                <a:solidFill>
                  <a:srgbClr val="7030A0"/>
                </a:solidFill>
                <a:latin typeface="Times New Roman" pitchFamily="18" charset="0"/>
                <a:cs typeface="Times New Roman" pitchFamily="18" charset="0"/>
              </a:rPr>
              <a:t>сынып</a:t>
            </a:r>
            <a:r>
              <a:rPr lang="ru-RU" sz="2400" b="1" i="1" dirty="0" smtClean="0">
                <a:solidFill>
                  <a:srgbClr val="7030A0"/>
                </a:solidFill>
                <a:latin typeface="Times New Roman" pitchFamily="18" charset="0"/>
                <a:cs typeface="Times New Roman" pitchFamily="18" charset="0"/>
              </a:rPr>
              <a:t/>
            </a:r>
            <a:br>
              <a:rPr lang="ru-RU" sz="2400" b="1" i="1" dirty="0" smtClean="0">
                <a:solidFill>
                  <a:srgbClr val="7030A0"/>
                </a:solidFill>
                <a:latin typeface="Times New Roman" pitchFamily="18" charset="0"/>
                <a:cs typeface="Times New Roman" pitchFamily="18" charset="0"/>
              </a:rPr>
            </a:br>
            <a:r>
              <a:rPr lang="ru-RU" sz="2400" b="1" i="1" dirty="0" smtClean="0">
                <a:solidFill>
                  <a:srgbClr val="7030A0"/>
                </a:solidFill>
                <a:latin typeface="Times New Roman" pitchFamily="18" charset="0"/>
                <a:cs typeface="Times New Roman" pitchFamily="18" charset="0"/>
              </a:rPr>
              <a:t>ОНД </a:t>
            </a:r>
            <a:r>
              <a:rPr lang="en-US" sz="2400" b="1" i="1" dirty="0" smtClean="0">
                <a:solidFill>
                  <a:srgbClr val="7030A0"/>
                </a:solidFill>
                <a:latin typeface="Times New Roman" pitchFamily="18" charset="0"/>
                <a:cs typeface="Times New Roman" pitchFamily="18" charset="0"/>
              </a:rPr>
              <a:t>:</a:t>
            </a:r>
            <a:r>
              <a:rPr lang="kk-KZ" sz="2400" b="1" i="1" dirty="0" smtClean="0">
                <a:solidFill>
                  <a:srgbClr val="7030A0"/>
                </a:solidFill>
                <a:latin typeface="Times New Roman" pitchFamily="18" charset="0"/>
                <a:cs typeface="Times New Roman" pitchFamily="18" charset="0"/>
              </a:rPr>
              <a:t>4 </a:t>
            </a:r>
            <a:r>
              <a:rPr lang="kk-KZ" sz="2400" b="1" i="1" dirty="0" smtClean="0">
                <a:solidFill>
                  <a:srgbClr val="7030A0"/>
                </a:solidFill>
                <a:latin typeface="Times New Roman" pitchFamily="18" charset="0"/>
                <a:cs typeface="Times New Roman" pitchFamily="18" charset="0"/>
              </a:rPr>
              <a:t>«в» 3 «а» 1 «а» сынып</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19332779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fontScale="90000"/>
          </a:bodyPr>
          <a:lstStyle/>
          <a:p>
            <a:r>
              <a:rPr lang="kk-KZ" sz="2000" dirty="0" smtClean="0">
                <a:solidFill>
                  <a:schemeClr val="tx1"/>
                </a:solidFill>
                <a:latin typeface="Times New Roman" pitchFamily="18" charset="0"/>
                <a:cs typeface="Times New Roman" pitchFamily="18" charset="0"/>
              </a:rPr>
              <a:t>                         </a:t>
            </a:r>
            <a:br>
              <a:rPr lang="kk-KZ" sz="2000" dirty="0" smtClean="0">
                <a:solidFill>
                  <a:schemeClr val="tx1"/>
                </a:solidFill>
                <a:latin typeface="Times New Roman" pitchFamily="18" charset="0"/>
                <a:cs typeface="Times New Roman" pitchFamily="18" charset="0"/>
              </a:rPr>
            </a:br>
            <a:r>
              <a:rPr lang="kk-KZ" sz="2000" dirty="0">
                <a:solidFill>
                  <a:schemeClr val="tx1"/>
                </a:solidFill>
                <a:latin typeface="Times New Roman" pitchFamily="18" charset="0"/>
                <a:cs typeface="Times New Roman" pitchFamily="18" charset="0"/>
              </a:rPr>
              <a:t/>
            </a:r>
            <a:br>
              <a:rPr lang="kk-KZ" sz="2000" dirty="0">
                <a:solidFill>
                  <a:schemeClr val="tx1"/>
                </a:solidFill>
                <a:latin typeface="Times New Roman" pitchFamily="18" charset="0"/>
                <a:cs typeface="Times New Roman" pitchFamily="18" charset="0"/>
              </a:rPr>
            </a:br>
            <a:r>
              <a:rPr lang="kk-KZ" sz="2000" dirty="0" smtClean="0">
                <a:solidFill>
                  <a:srgbClr val="0070C0"/>
                </a:solidFill>
                <a:latin typeface="Times New Roman" pitchFamily="18" charset="0"/>
                <a:cs typeface="Times New Roman" pitchFamily="18" charset="0"/>
              </a:rPr>
              <a:t>                  </a:t>
            </a:r>
            <a:r>
              <a:rPr lang="kk-KZ" sz="2700" b="1" dirty="0" smtClean="0">
                <a:solidFill>
                  <a:srgbClr val="0070C0"/>
                </a:solidFill>
                <a:latin typeface="Times New Roman" pitchFamily="18" charset="0"/>
                <a:cs typeface="Times New Roman" pitchFamily="18" charset="0"/>
              </a:rPr>
              <a:t>Жас маманмен жүргізілетін жұмыстың ережелері  </a:t>
            </a:r>
            <a:r>
              <a:rPr lang="kk-KZ" sz="2000" b="1" dirty="0" smtClean="0">
                <a:solidFill>
                  <a:schemeClr val="tx1"/>
                </a:solidFill>
                <a:latin typeface="Times New Roman" pitchFamily="18" charset="0"/>
                <a:cs typeface="Times New Roman" pitchFamily="18" charset="0"/>
              </a:rPr>
              <a:t/>
            </a:r>
            <a:br>
              <a:rPr lang="kk-KZ" sz="2000" b="1" dirty="0" smtClean="0">
                <a:solidFill>
                  <a:schemeClr val="tx1"/>
                </a:solidFill>
                <a:latin typeface="Times New Roman" pitchFamily="18" charset="0"/>
                <a:cs typeface="Times New Roman" pitchFamily="18" charset="0"/>
              </a:rPr>
            </a:br>
            <a:r>
              <a:rPr lang="kk-KZ" sz="2000" b="1"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Жалпы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ережелер</a:t>
            </a: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r>
              <a:rPr lang="ru-RU" sz="2000" b="1" dirty="0" err="1">
                <a:solidFill>
                  <a:srgbClr val="7030A0"/>
                </a:solidFill>
                <a:latin typeface="Times New Roman" pitchFamily="18" charset="0"/>
                <a:cs typeface="Times New Roman" pitchFamily="18" charset="0"/>
              </a:rPr>
              <a:t>Ереженің</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басты</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мақсаты</a:t>
            </a:r>
            <a:r>
              <a:rPr lang="ru-RU" sz="2000" b="1" dirty="0">
                <a:solidFill>
                  <a:srgbClr val="7030A0"/>
                </a:solidFill>
                <a:latin typeface="Times New Roman" pitchFamily="18" charset="0"/>
                <a:cs typeface="Times New Roman" pitchFamily="18" charset="0"/>
              </a:rPr>
              <a:t>:</a:t>
            </a:r>
            <a:r>
              <a:rPr lang="ru-RU" sz="2000" dirty="0">
                <a:solidFill>
                  <a:srgbClr val="7030A0"/>
                </a:solidFill>
                <a:latin typeface="Times New Roman" pitchFamily="18" charset="0"/>
                <a:cs typeface="Times New Roman" pitchFamily="18" charset="0"/>
              </a:rPr>
              <a:t/>
            </a:r>
            <a:br>
              <a:rPr lang="ru-RU" sz="2000" dirty="0">
                <a:solidFill>
                  <a:srgbClr val="7030A0"/>
                </a:solidFill>
                <a:latin typeface="Times New Roman" pitchFamily="18" charset="0"/>
                <a:cs typeface="Times New Roman" pitchFamily="18" charset="0"/>
              </a:rPr>
            </a:br>
            <a:r>
              <a:rPr lang="ru-RU" sz="2000" dirty="0">
                <a:solidFill>
                  <a:srgbClr val="7030A0"/>
                </a:solidFill>
                <a:latin typeface="Times New Roman" pitchFamily="18" charset="0"/>
                <a:cs typeface="Times New Roman" pitchFamily="18" charset="0"/>
              </a:rPr>
              <a:t>•</a:t>
            </a:r>
            <a:r>
              <a:rPr lang="ru-RU" sz="2000" dirty="0" err="1">
                <a:solidFill>
                  <a:srgbClr val="7030A0"/>
                </a:solidFill>
                <a:latin typeface="Times New Roman" pitchFamily="18" charset="0"/>
                <a:cs typeface="Times New Roman" pitchFamily="18" charset="0"/>
              </a:rPr>
              <a:t>Жас</a:t>
            </a:r>
            <a:r>
              <a:rPr lang="ru-RU" sz="2000" dirty="0">
                <a:solidFill>
                  <a:srgbClr val="7030A0"/>
                </a:solidFill>
                <a:latin typeface="Times New Roman" pitchFamily="18" charset="0"/>
                <a:cs typeface="Times New Roman" pitchFamily="18" charset="0"/>
              </a:rPr>
              <a:t> педагог </a:t>
            </a:r>
            <a:r>
              <a:rPr lang="ru-RU" sz="2000" dirty="0" err="1">
                <a:solidFill>
                  <a:srgbClr val="7030A0"/>
                </a:solidFill>
                <a:latin typeface="Times New Roman" pitchFamily="18" charset="0"/>
                <a:cs typeface="Times New Roman" pitchFamily="18" charset="0"/>
              </a:rPr>
              <a:t>мамандардың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педагогикалық</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оқушылар</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ата-аналар</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ұжымына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қалыптасуына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көмек</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көрсету</a:t>
            </a:r>
            <a:r>
              <a:rPr lang="ru-RU" sz="2000" dirty="0">
                <a:solidFill>
                  <a:srgbClr val="7030A0"/>
                </a:solidFill>
                <a:latin typeface="Times New Roman" pitchFamily="18" charset="0"/>
                <a:cs typeface="Times New Roman" pitchFamily="18" charset="0"/>
              </a:rPr>
              <a:t>;</a:t>
            </a:r>
            <a:br>
              <a:rPr lang="ru-RU" sz="2000" dirty="0">
                <a:solidFill>
                  <a:srgbClr val="7030A0"/>
                </a:solidFill>
                <a:latin typeface="Times New Roman" pitchFamily="18" charset="0"/>
                <a:cs typeface="Times New Roman" pitchFamily="18" charset="0"/>
              </a:rPr>
            </a:br>
            <a:r>
              <a:rPr lang="ru-RU" sz="2000" dirty="0">
                <a:solidFill>
                  <a:srgbClr val="7030A0"/>
                </a:solidFill>
                <a:latin typeface="Times New Roman" pitchFamily="18" charset="0"/>
                <a:cs typeface="Times New Roman" pitchFamily="18" charset="0"/>
              </a:rPr>
              <a:t>•</a:t>
            </a:r>
            <a:r>
              <a:rPr lang="ru-RU" sz="2000" dirty="0" err="1">
                <a:solidFill>
                  <a:srgbClr val="7030A0"/>
                </a:solidFill>
                <a:latin typeface="Times New Roman" pitchFamily="18" charset="0"/>
                <a:cs typeface="Times New Roman" pitchFamily="18" charset="0"/>
              </a:rPr>
              <a:t>Жаңадан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келген</a:t>
            </a:r>
            <a:r>
              <a:rPr lang="ru-RU" sz="2000" dirty="0">
                <a:solidFill>
                  <a:srgbClr val="7030A0"/>
                </a:solidFill>
                <a:latin typeface="Times New Roman" pitchFamily="18" charset="0"/>
                <a:cs typeface="Times New Roman" pitchFamily="18" charset="0"/>
              </a:rPr>
              <a:t> педагог </a:t>
            </a:r>
            <a:r>
              <a:rPr lang="ru-RU" sz="2000" dirty="0" err="1">
                <a:solidFill>
                  <a:srgbClr val="7030A0"/>
                </a:solidFill>
                <a:latin typeface="Times New Roman" pitchFamily="18" charset="0"/>
                <a:cs typeface="Times New Roman" pitchFamily="18" charset="0"/>
              </a:rPr>
              <a:t>мамандардың</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кәсіби</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дайындығын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жетілдіру</a:t>
            </a:r>
            <a:r>
              <a:rPr lang="ru-RU" sz="2000" dirty="0">
                <a:solidFill>
                  <a:srgbClr val="7030A0"/>
                </a:solidFill>
                <a:latin typeface="Times New Roman" pitchFamily="18" charset="0"/>
                <a:cs typeface="Times New Roman" pitchFamily="18" charset="0"/>
              </a:rPr>
              <a:t>;</a:t>
            </a:r>
            <a:br>
              <a:rPr lang="ru-RU" sz="2000" dirty="0">
                <a:solidFill>
                  <a:srgbClr val="7030A0"/>
                </a:solidFill>
                <a:latin typeface="Times New Roman" pitchFamily="18" charset="0"/>
                <a:cs typeface="Times New Roman" pitchFamily="18" charset="0"/>
              </a:rPr>
            </a:br>
            <a:r>
              <a:rPr lang="ru-RU" sz="2000" dirty="0">
                <a:solidFill>
                  <a:srgbClr val="7030A0"/>
                </a:solidFill>
                <a:latin typeface="Times New Roman" pitchFamily="18" charset="0"/>
                <a:cs typeface="Times New Roman" pitchFamily="18" charset="0"/>
              </a:rPr>
              <a:t>•</a:t>
            </a:r>
            <a:r>
              <a:rPr lang="ru-RU" sz="2000" dirty="0" err="1">
                <a:solidFill>
                  <a:srgbClr val="7030A0"/>
                </a:solidFill>
                <a:latin typeface="Times New Roman" pitchFamily="18" charset="0"/>
                <a:cs typeface="Times New Roman" pitchFamily="18" charset="0"/>
              </a:rPr>
              <a:t>Жас</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мамандарға</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әдістемелік</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және</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психологиялық</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көмек</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көрсету</a:t>
            </a:r>
            <a:r>
              <a:rPr lang="ru-RU" sz="2000" dirty="0">
                <a:solidFill>
                  <a:srgbClr val="7030A0"/>
                </a:solidFill>
                <a:latin typeface="Times New Roman" pitchFamily="18" charset="0"/>
                <a:cs typeface="Times New Roman" pitchFamily="18" charset="0"/>
              </a:rPr>
              <a:t>;</a:t>
            </a:r>
            <a:br>
              <a:rPr lang="ru-RU" sz="2000" dirty="0">
                <a:solidFill>
                  <a:srgbClr val="7030A0"/>
                </a:solidFill>
                <a:latin typeface="Times New Roman" pitchFamily="18" charset="0"/>
                <a:cs typeface="Times New Roman" pitchFamily="18" charset="0"/>
              </a:rPr>
            </a:br>
            <a:r>
              <a:rPr lang="ru-RU" sz="2000" dirty="0">
                <a:solidFill>
                  <a:srgbClr val="7030A0"/>
                </a:solidFill>
                <a:latin typeface="Times New Roman" pitchFamily="18" charset="0"/>
                <a:cs typeface="Times New Roman" pitchFamily="18" charset="0"/>
              </a:rPr>
              <a:t>•</a:t>
            </a:r>
            <a:r>
              <a:rPr lang="ru-RU" sz="2000" dirty="0" err="1">
                <a:solidFill>
                  <a:srgbClr val="7030A0"/>
                </a:solidFill>
                <a:latin typeface="Times New Roman" pitchFamily="18" charset="0"/>
                <a:cs typeface="Times New Roman" pitchFamily="18" charset="0"/>
              </a:rPr>
              <a:t>Жас</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мамандарды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еңбек</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жолындағы</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жетістіктерімен</a:t>
            </a:r>
            <a:r>
              <a:rPr lang="ru-RU" sz="2000" dirty="0">
                <a:solidFill>
                  <a:srgbClr val="7030A0"/>
                </a:solidFill>
                <a:latin typeface="Times New Roman" pitchFamily="18" charset="0"/>
                <a:cs typeface="Times New Roman" pitchFamily="18" charset="0"/>
              </a:rPr>
              <a:t> </a:t>
            </a:r>
            <a:r>
              <a:rPr lang="ru-RU" sz="2000" dirty="0" err="1">
                <a:solidFill>
                  <a:srgbClr val="7030A0"/>
                </a:solidFill>
                <a:latin typeface="Times New Roman" pitchFamily="18" charset="0"/>
                <a:cs typeface="Times New Roman" pitchFamily="18" charset="0"/>
              </a:rPr>
              <a:t>мадақтау</a:t>
            </a:r>
            <a:r>
              <a:rPr lang="ru-RU" sz="2000" dirty="0" smtClean="0">
                <a:solidFill>
                  <a:srgbClr val="7030A0"/>
                </a:solidFill>
                <a:latin typeface="Times New Roman" pitchFamily="18" charset="0"/>
                <a:cs typeface="Times New Roman" pitchFamily="18" charset="0"/>
              </a:rPr>
              <a:t>.</a:t>
            </a: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ІІ</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Негізгі</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міндеттері</a:t>
            </a:r>
            <a:r>
              <a:rPr lang="ru-RU" sz="2000" b="1" dirty="0">
                <a:solidFill>
                  <a:schemeClr val="tx1"/>
                </a:solidFill>
                <a:latin typeface="Times New Roman" pitchFamily="18" charset="0"/>
                <a:cs typeface="Times New Roman" pitchFamily="18" charset="0"/>
              </a:rPr>
              <a:t>.</a:t>
            </a: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r>
              <a:rPr lang="ru-RU" sz="2000" dirty="0">
                <a:solidFill>
                  <a:srgbClr val="0070C0"/>
                </a:solidFill>
                <a:latin typeface="Times New Roman" pitchFamily="18" charset="0"/>
                <a:cs typeface="Times New Roman" pitchFamily="18" charset="0"/>
              </a:rPr>
              <a:t>*</a:t>
            </a:r>
            <a:r>
              <a:rPr lang="ru-RU" sz="2000" dirty="0" err="1">
                <a:solidFill>
                  <a:srgbClr val="0070C0"/>
                </a:solidFill>
                <a:latin typeface="Times New Roman" pitchFamily="18" charset="0"/>
                <a:cs typeface="Times New Roman" pitchFamily="18" charset="0"/>
              </a:rPr>
              <a:t>Жаңадан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келген</a:t>
            </a:r>
            <a:r>
              <a:rPr lang="ru-RU" sz="2000" dirty="0">
                <a:solidFill>
                  <a:srgbClr val="0070C0"/>
                </a:solidFill>
                <a:latin typeface="Times New Roman" pitchFamily="18" charset="0"/>
                <a:cs typeface="Times New Roman" pitchFamily="18" charset="0"/>
              </a:rPr>
              <a:t> педагог </a:t>
            </a:r>
            <a:r>
              <a:rPr lang="ru-RU" sz="2000" dirty="0" err="1">
                <a:solidFill>
                  <a:srgbClr val="0070C0"/>
                </a:solidFill>
                <a:latin typeface="Times New Roman" pitchFamily="18" charset="0"/>
                <a:cs typeface="Times New Roman" pitchFamily="18" charset="0"/>
              </a:rPr>
              <a:t>мамандардың</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кәсіби</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дайындық</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деңгейін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анықтау</a:t>
            </a:r>
            <a:r>
              <a:rPr lang="ru-RU" sz="2000" dirty="0">
                <a:solidFill>
                  <a:srgbClr val="0070C0"/>
                </a:solidFill>
                <a:latin typeface="Times New Roman" pitchFamily="18" charset="0"/>
                <a:cs typeface="Times New Roman" pitchFamily="18" charset="0"/>
              </a:rPr>
              <a:t>;</a:t>
            </a:r>
            <a:br>
              <a:rPr lang="ru-RU" sz="2000" dirty="0">
                <a:solidFill>
                  <a:srgbClr val="0070C0"/>
                </a:solidFill>
                <a:latin typeface="Times New Roman" pitchFamily="18" charset="0"/>
                <a:cs typeface="Times New Roman" pitchFamily="18" charset="0"/>
              </a:rPr>
            </a:br>
            <a:r>
              <a:rPr lang="ru-RU" sz="2000" dirty="0">
                <a:solidFill>
                  <a:srgbClr val="0070C0"/>
                </a:solidFill>
                <a:latin typeface="Times New Roman" pitchFamily="18" charset="0"/>
                <a:cs typeface="Times New Roman" pitchFamily="18" charset="0"/>
              </a:rPr>
              <a:t>*</a:t>
            </a:r>
            <a:r>
              <a:rPr lang="ru-RU" sz="2000" dirty="0" err="1">
                <a:solidFill>
                  <a:srgbClr val="0070C0"/>
                </a:solidFill>
                <a:latin typeface="Times New Roman" pitchFamily="18" charset="0"/>
                <a:cs typeface="Times New Roman" pitchFamily="18" charset="0"/>
              </a:rPr>
              <a:t>Жаңадан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келген</a:t>
            </a:r>
            <a:r>
              <a:rPr lang="ru-RU" sz="2000" dirty="0">
                <a:solidFill>
                  <a:srgbClr val="0070C0"/>
                </a:solidFill>
                <a:latin typeface="Times New Roman" pitchFamily="18" charset="0"/>
                <a:cs typeface="Times New Roman" pitchFamily="18" charset="0"/>
              </a:rPr>
              <a:t> педагог </a:t>
            </a:r>
            <a:r>
              <a:rPr lang="ru-RU" sz="2000" dirty="0" err="1">
                <a:solidFill>
                  <a:srgbClr val="0070C0"/>
                </a:solidFill>
                <a:latin typeface="Times New Roman" pitchFamily="18" charset="0"/>
                <a:cs typeface="Times New Roman" pitchFamily="18" charset="0"/>
              </a:rPr>
              <a:t>мамандардың</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оқу-тәрбие</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жұмыстарын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ұйымдастыру</a:t>
            </a:r>
            <a:r>
              <a:rPr lang="ru-RU" sz="2000" dirty="0">
                <a:solidFill>
                  <a:srgbClr val="0070C0"/>
                </a:solidFill>
                <a:latin typeface="Times New Roman" pitchFamily="18" charset="0"/>
                <a:cs typeface="Times New Roman" pitchFamily="18" charset="0"/>
              </a:rPr>
              <a:t> мен </a:t>
            </a:r>
            <a:r>
              <a:rPr lang="ru-RU" sz="2000" dirty="0" err="1">
                <a:solidFill>
                  <a:srgbClr val="0070C0"/>
                </a:solidFill>
                <a:latin typeface="Times New Roman" pitchFamily="18" charset="0"/>
                <a:cs typeface="Times New Roman" pitchFamily="18" charset="0"/>
              </a:rPr>
              <a:t>өткізу</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дайындығындағы</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әдістемелік</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және</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жалпы</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дидактикалық</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деңгейін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арттыру</a:t>
            </a:r>
            <a:r>
              <a:rPr lang="ru-RU" sz="2000" dirty="0">
                <a:solidFill>
                  <a:srgbClr val="0070C0"/>
                </a:solidFill>
                <a:latin typeface="Times New Roman" pitchFamily="18" charset="0"/>
                <a:cs typeface="Times New Roman" pitchFamily="18" charset="0"/>
              </a:rPr>
              <a:t>;</a:t>
            </a:r>
            <a:br>
              <a:rPr lang="ru-RU" sz="2000" dirty="0">
                <a:solidFill>
                  <a:srgbClr val="0070C0"/>
                </a:solidFill>
                <a:latin typeface="Times New Roman" pitchFamily="18" charset="0"/>
                <a:cs typeface="Times New Roman" pitchFamily="18" charset="0"/>
              </a:rPr>
            </a:br>
            <a:r>
              <a:rPr lang="ru-RU" sz="2000" dirty="0">
                <a:solidFill>
                  <a:srgbClr val="0070C0"/>
                </a:solidFill>
                <a:latin typeface="Times New Roman" pitchFamily="18" charset="0"/>
                <a:cs typeface="Times New Roman" pitchFamily="18" charset="0"/>
              </a:rPr>
              <a:t>*</a:t>
            </a:r>
            <a:r>
              <a:rPr lang="ru-RU" sz="2000" dirty="0" err="1">
                <a:solidFill>
                  <a:srgbClr val="0070C0"/>
                </a:solidFill>
                <a:latin typeface="Times New Roman" pitchFamily="18" charset="0"/>
                <a:cs typeface="Times New Roman" pitchFamily="18" charset="0"/>
              </a:rPr>
              <a:t>Жас</a:t>
            </a:r>
            <a:r>
              <a:rPr lang="ru-RU" sz="2000" dirty="0">
                <a:solidFill>
                  <a:srgbClr val="0070C0"/>
                </a:solidFill>
                <a:latin typeface="Times New Roman" pitchFamily="18" charset="0"/>
                <a:cs typeface="Times New Roman" pitchFamily="18" charset="0"/>
              </a:rPr>
              <a:t> педагог </a:t>
            </a:r>
            <a:r>
              <a:rPr lang="ru-RU" sz="2000" dirty="0" err="1">
                <a:solidFill>
                  <a:srgbClr val="0070C0"/>
                </a:solidFill>
                <a:latin typeface="Times New Roman" pitchFamily="18" charset="0"/>
                <a:cs typeface="Times New Roman" pitchFamily="18" charset="0"/>
              </a:rPr>
              <a:t>мамандардың</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оқушыларды</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оқыту</a:t>
            </a:r>
            <a:r>
              <a:rPr lang="ru-RU" sz="2000" dirty="0">
                <a:solidFill>
                  <a:srgbClr val="0070C0"/>
                </a:solidFill>
                <a:latin typeface="Times New Roman" pitchFamily="18" charset="0"/>
                <a:cs typeface="Times New Roman" pitchFamily="18" charset="0"/>
              </a:rPr>
              <a:t> мен </a:t>
            </a:r>
            <a:r>
              <a:rPr lang="ru-RU" sz="2000" dirty="0" err="1">
                <a:solidFill>
                  <a:srgbClr val="0070C0"/>
                </a:solidFill>
                <a:latin typeface="Times New Roman" pitchFamily="18" charset="0"/>
                <a:cs typeface="Times New Roman" pitchFamily="18" charset="0"/>
              </a:rPr>
              <a:t>тәрбиелеу</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жұмыстарына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практикалық</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көмектер</a:t>
            </a:r>
            <a:r>
              <a:rPr lang="ru-RU" sz="2000" dirty="0">
                <a:solidFill>
                  <a:srgbClr val="0070C0"/>
                </a:solidFill>
                <a:latin typeface="Times New Roman" pitchFamily="18" charset="0"/>
                <a:cs typeface="Times New Roman" pitchFamily="18" charset="0"/>
              </a:rPr>
              <a:t> беру;</a:t>
            </a:r>
            <a:br>
              <a:rPr lang="ru-RU" sz="2000" dirty="0">
                <a:solidFill>
                  <a:srgbClr val="0070C0"/>
                </a:solidFill>
                <a:latin typeface="Times New Roman" pitchFamily="18" charset="0"/>
                <a:cs typeface="Times New Roman" pitchFamily="18" charset="0"/>
              </a:rPr>
            </a:br>
            <a:r>
              <a:rPr lang="ru-RU" sz="2000" dirty="0">
                <a:solidFill>
                  <a:srgbClr val="0070C0"/>
                </a:solidFill>
                <a:latin typeface="Times New Roman" pitchFamily="18" charset="0"/>
                <a:cs typeface="Times New Roman" pitchFamily="18" charset="0"/>
              </a:rPr>
              <a:t>*</a:t>
            </a:r>
            <a:r>
              <a:rPr lang="ru-RU" sz="2000" dirty="0" err="1">
                <a:solidFill>
                  <a:srgbClr val="0070C0"/>
                </a:solidFill>
                <a:latin typeface="Times New Roman" pitchFamily="18" charset="0"/>
                <a:cs typeface="Times New Roman" pitchFamily="18" charset="0"/>
              </a:rPr>
              <a:t>Педагогикалық</a:t>
            </a:r>
            <a:r>
              <a:rPr lang="ru-RU" sz="2000" dirty="0">
                <a:solidFill>
                  <a:srgbClr val="0070C0"/>
                </a:solidFill>
                <a:latin typeface="Times New Roman" pitchFamily="18" charset="0"/>
                <a:cs typeface="Times New Roman" pitchFamily="18" charset="0"/>
              </a:rPr>
              <a:t> теория мен </a:t>
            </a:r>
            <a:r>
              <a:rPr lang="ru-RU" sz="2000" dirty="0" err="1">
                <a:solidFill>
                  <a:srgbClr val="0070C0"/>
                </a:solidFill>
                <a:latin typeface="Times New Roman" pitchFamily="18" charset="0"/>
                <a:cs typeface="Times New Roman" pitchFamily="18" charset="0"/>
              </a:rPr>
              <a:t>практиканы</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үздіксіз</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игеруін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қамтамасыз</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ету</a:t>
            </a:r>
            <a:r>
              <a:rPr lang="ru-RU" sz="2000" dirty="0">
                <a:solidFill>
                  <a:srgbClr val="0070C0"/>
                </a:solidFill>
                <a:latin typeface="Times New Roman" pitchFamily="18" charset="0"/>
                <a:cs typeface="Times New Roman" pitchFamily="18" charset="0"/>
              </a:rPr>
              <a:t>;</a:t>
            </a:r>
            <a:br>
              <a:rPr lang="ru-RU" sz="2000" dirty="0">
                <a:solidFill>
                  <a:srgbClr val="0070C0"/>
                </a:solidFill>
                <a:latin typeface="Times New Roman" pitchFamily="18" charset="0"/>
                <a:cs typeface="Times New Roman" pitchFamily="18" charset="0"/>
              </a:rPr>
            </a:br>
            <a:r>
              <a:rPr lang="ru-RU" sz="2000" dirty="0">
                <a:solidFill>
                  <a:srgbClr val="0070C0"/>
                </a:solidFill>
                <a:latin typeface="Times New Roman" pitchFamily="18" charset="0"/>
                <a:cs typeface="Times New Roman" pitchFamily="18" charset="0"/>
              </a:rPr>
              <a:t>*</a:t>
            </a:r>
            <a:r>
              <a:rPr lang="ru-RU" sz="2000" dirty="0" err="1">
                <a:solidFill>
                  <a:srgbClr val="0070C0"/>
                </a:solidFill>
                <a:latin typeface="Times New Roman" pitchFamily="18" charset="0"/>
                <a:cs typeface="Times New Roman" pitchFamily="18" charset="0"/>
              </a:rPr>
              <a:t>Педагогикалық</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қызметте</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жеткен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жетістіктерімен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тәжірибе</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алмасу</a:t>
            </a:r>
            <a:r>
              <a:rPr lang="ru-RU" sz="2000" dirty="0">
                <a:solidFill>
                  <a:srgbClr val="0070C0"/>
                </a:solidFill>
                <a:latin typeface="Times New Roman" pitchFamily="18" charset="0"/>
                <a:cs typeface="Times New Roman" pitchFamily="18" charset="0"/>
              </a:rPr>
              <a:t>;</a:t>
            </a:r>
            <a:br>
              <a:rPr lang="ru-RU" sz="2000" dirty="0">
                <a:solidFill>
                  <a:srgbClr val="0070C0"/>
                </a:solidFill>
                <a:latin typeface="Times New Roman" pitchFamily="18" charset="0"/>
                <a:cs typeface="Times New Roman" pitchFamily="18" charset="0"/>
              </a:rPr>
            </a:br>
            <a:r>
              <a:rPr lang="ru-RU" sz="2000" dirty="0">
                <a:solidFill>
                  <a:srgbClr val="0070C0"/>
                </a:solidFill>
                <a:latin typeface="Times New Roman" pitchFamily="18" charset="0"/>
                <a:cs typeface="Times New Roman" pitchFamily="18" charset="0"/>
              </a:rPr>
              <a:t>*</a:t>
            </a:r>
            <a:r>
              <a:rPr lang="ru-RU" sz="2000" dirty="0" err="1">
                <a:solidFill>
                  <a:srgbClr val="0070C0"/>
                </a:solidFill>
                <a:latin typeface="Times New Roman" pitchFamily="18" charset="0"/>
                <a:cs typeface="Times New Roman" pitchFamily="18" charset="0"/>
              </a:rPr>
              <a:t>Жас</a:t>
            </a:r>
            <a:r>
              <a:rPr lang="ru-RU" sz="2000" dirty="0">
                <a:solidFill>
                  <a:srgbClr val="0070C0"/>
                </a:solidFill>
                <a:latin typeface="Times New Roman" pitchFamily="18" charset="0"/>
                <a:cs typeface="Times New Roman" pitchFamily="18" charset="0"/>
              </a:rPr>
              <a:t> педагог </a:t>
            </a:r>
            <a:r>
              <a:rPr lang="ru-RU" sz="2000" dirty="0" err="1">
                <a:solidFill>
                  <a:srgbClr val="0070C0"/>
                </a:solidFill>
                <a:latin typeface="Times New Roman" pitchFamily="18" charset="0"/>
                <a:cs typeface="Times New Roman" pitchFamily="18" charset="0"/>
              </a:rPr>
              <a:t>мамандардың</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өзіндік</a:t>
            </a:r>
            <a:r>
              <a:rPr lang="ru-RU" sz="2000" dirty="0">
                <a:solidFill>
                  <a:srgbClr val="0070C0"/>
                </a:solidFill>
                <a:latin typeface="Times New Roman" pitchFamily="18" charset="0"/>
                <a:cs typeface="Times New Roman" pitchFamily="18" charset="0"/>
              </a:rPr>
              <a:t> даму </a:t>
            </a:r>
            <a:r>
              <a:rPr lang="ru-RU" sz="2000" dirty="0" err="1">
                <a:solidFill>
                  <a:srgbClr val="0070C0"/>
                </a:solidFill>
                <a:latin typeface="Times New Roman" pitchFamily="18" charset="0"/>
                <a:cs typeface="Times New Roman" pitchFamily="18" charset="0"/>
              </a:rPr>
              <a:t>бағдарламасын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құру</a:t>
            </a:r>
            <a:r>
              <a:rPr lang="ru-RU" sz="2000" dirty="0">
                <a:solidFill>
                  <a:srgbClr val="0070C0"/>
                </a:solidFill>
                <a:latin typeface="Times New Roman" pitchFamily="18" charset="0"/>
                <a:cs typeface="Times New Roman" pitchFamily="18" charset="0"/>
              </a:rPr>
              <a:t>;</a:t>
            </a:r>
            <a:br>
              <a:rPr lang="ru-RU" sz="2000" dirty="0">
                <a:solidFill>
                  <a:srgbClr val="0070C0"/>
                </a:solidFill>
                <a:latin typeface="Times New Roman" pitchFamily="18" charset="0"/>
                <a:cs typeface="Times New Roman" pitchFamily="18" charset="0"/>
              </a:rPr>
            </a:br>
            <a:r>
              <a:rPr lang="ru-RU" sz="2000" dirty="0">
                <a:solidFill>
                  <a:srgbClr val="0070C0"/>
                </a:solidFill>
                <a:latin typeface="Times New Roman" pitchFamily="18" charset="0"/>
                <a:cs typeface="Times New Roman" pitchFamily="18" charset="0"/>
              </a:rPr>
              <a:t>*</a:t>
            </a:r>
            <a:r>
              <a:rPr lang="ru-RU" sz="2000" dirty="0" err="1">
                <a:solidFill>
                  <a:srgbClr val="0070C0"/>
                </a:solidFill>
                <a:latin typeface="Times New Roman" pitchFamily="18" charset="0"/>
                <a:cs typeface="Times New Roman" pitchFamily="18" charset="0"/>
              </a:rPr>
              <a:t>Практикада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кәсіби</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жетілген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жас</a:t>
            </a:r>
            <a:r>
              <a:rPr lang="ru-RU" sz="2000" dirty="0">
                <a:solidFill>
                  <a:srgbClr val="0070C0"/>
                </a:solidFill>
                <a:latin typeface="Times New Roman" pitchFamily="18" charset="0"/>
                <a:cs typeface="Times New Roman" pitchFamily="18" charset="0"/>
              </a:rPr>
              <a:t> педагог </a:t>
            </a:r>
            <a:r>
              <a:rPr lang="ru-RU" sz="2000" dirty="0" err="1">
                <a:solidFill>
                  <a:srgbClr val="0070C0"/>
                </a:solidFill>
                <a:latin typeface="Times New Roman" pitchFamily="18" charset="0"/>
                <a:cs typeface="Times New Roman" pitchFamily="18" charset="0"/>
              </a:rPr>
              <a:t>мамандардың</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жұмысын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насихаттап</a:t>
            </a:r>
            <a:r>
              <a:rPr lang="ru-RU" sz="2000" dirty="0">
                <a:solidFill>
                  <a:srgbClr val="0070C0"/>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мадақтау</a:t>
            </a:r>
            <a:r>
              <a:rPr lang="ru-RU" sz="2000" dirty="0">
                <a:solidFill>
                  <a:schemeClr val="tx1"/>
                </a:solidFill>
                <a:latin typeface="Times New Roman" pitchFamily="18" charset="0"/>
                <a:cs typeface="Times New Roman" pitchFamily="18" charset="0"/>
              </a:rPr>
              <a:t>.</a:t>
            </a: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0573249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pPr algn="l"/>
            <a:r>
              <a:rPr lang="kk-KZ" sz="2700" b="1" dirty="0" smtClean="0">
                <a:latin typeface="Times New Roman" pitchFamily="18" charset="0"/>
                <a:cs typeface="Times New Roman" pitchFamily="18" charset="0"/>
              </a:rPr>
              <a:t>  </a:t>
            </a:r>
            <a:r>
              <a:rPr lang="kk-KZ" sz="2400" dirty="0" smtClean="0">
                <a:solidFill>
                  <a:schemeClr val="accent4">
                    <a:lumMod val="75000"/>
                  </a:schemeClr>
                </a:solidFill>
                <a:latin typeface="Times New Roman" pitchFamily="18" charset="0"/>
                <a:cs typeface="Times New Roman" pitchFamily="18" charset="0"/>
              </a:rPr>
              <a:t/>
            </a:r>
            <a:br>
              <a:rPr lang="kk-KZ" sz="2400" dirty="0" smtClean="0">
                <a:solidFill>
                  <a:schemeClr val="accent4">
                    <a:lumMod val="75000"/>
                  </a:schemeClr>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                            </a:t>
            </a:r>
            <a:r>
              <a:rPr lang="kk-KZ" sz="2400" b="1" dirty="0" smtClean="0">
                <a:solidFill>
                  <a:schemeClr val="tx1"/>
                </a:solidFill>
                <a:latin typeface="Times New Roman" pitchFamily="18" charset="0"/>
                <a:cs typeface="Times New Roman" pitchFamily="18" charset="0"/>
              </a:rPr>
              <a:t>ІІІ</a:t>
            </a:r>
            <a:r>
              <a:rPr lang="kk-KZ" sz="2400" b="1" dirty="0">
                <a:solidFill>
                  <a:schemeClr val="tx1"/>
                </a:solidFill>
                <a:latin typeface="Times New Roman" pitchFamily="18" charset="0"/>
                <a:cs typeface="Times New Roman" pitchFamily="18" charset="0"/>
              </a:rPr>
              <a:t>. Қызметті ұйымдастыру.</a:t>
            </a:r>
            <a:r>
              <a:rPr lang="kk-KZ" sz="2400" dirty="0">
                <a:solidFill>
                  <a:schemeClr val="tx1"/>
                </a:solidFill>
                <a:latin typeface="Times New Roman" pitchFamily="18" charset="0"/>
                <a:cs typeface="Times New Roman" pitchFamily="18" charset="0"/>
              </a:rPr>
              <a:t/>
            </a:r>
            <a:br>
              <a:rPr lang="kk-KZ" sz="2400" dirty="0">
                <a:solidFill>
                  <a:schemeClr val="tx1"/>
                </a:solidFill>
                <a:latin typeface="Times New Roman" pitchFamily="18" charset="0"/>
                <a:cs typeface="Times New Roman" pitchFamily="18" charset="0"/>
              </a:rPr>
            </a:br>
            <a:r>
              <a:rPr lang="kk-KZ" sz="2400" dirty="0">
                <a:solidFill>
                  <a:srgbClr val="7030A0"/>
                </a:solidFill>
                <a:latin typeface="Times New Roman" pitchFamily="18" charset="0"/>
                <a:cs typeface="Times New Roman" pitchFamily="18" charset="0"/>
              </a:rPr>
              <a:t>Психологиялық қолдау мен әдістемелік көмек көрсету мақсатында пән бірлестігі жас педагог мамандармен үздіксіз жұмыстар ұйымдастырылып жүргізіледі.</a:t>
            </a:r>
            <a:br>
              <a:rPr lang="kk-KZ" sz="2400" dirty="0">
                <a:solidFill>
                  <a:srgbClr val="7030A0"/>
                </a:solidFill>
                <a:latin typeface="Times New Roman" pitchFamily="18" charset="0"/>
                <a:cs typeface="Times New Roman" pitchFamily="18" charset="0"/>
              </a:rPr>
            </a:br>
            <a:r>
              <a:rPr lang="kk-KZ" sz="2400" dirty="0">
                <a:solidFill>
                  <a:srgbClr val="7030A0"/>
                </a:solidFill>
                <a:latin typeface="Times New Roman" pitchFamily="18" charset="0"/>
                <a:cs typeface="Times New Roman" pitchFamily="18" charset="0"/>
              </a:rPr>
              <a:t> Жас педагог мамандармен жүргізілетін жұмыстар оқу жылының басында құрылған жоспар негізінде ұйымдастарылады.</a:t>
            </a:r>
            <a:br>
              <a:rPr lang="kk-KZ" sz="2400" dirty="0">
                <a:solidFill>
                  <a:srgbClr val="7030A0"/>
                </a:solidFill>
                <a:latin typeface="Times New Roman" pitchFamily="18" charset="0"/>
                <a:cs typeface="Times New Roman" pitchFamily="18" charset="0"/>
              </a:rPr>
            </a:br>
            <a:r>
              <a:rPr lang="kk-KZ" sz="2400" dirty="0">
                <a:solidFill>
                  <a:srgbClr val="7030A0"/>
                </a:solidFill>
                <a:latin typeface="Times New Roman" pitchFamily="18" charset="0"/>
                <a:cs typeface="Times New Roman" pitchFamily="18" charset="0"/>
              </a:rPr>
              <a:t>Жұмысты жоспарлау келесі бағыттарды қамтиды:	</a:t>
            </a:r>
            <a:br>
              <a:rPr lang="kk-KZ" sz="2400" dirty="0">
                <a:solidFill>
                  <a:srgbClr val="7030A0"/>
                </a:solidFill>
                <a:latin typeface="Times New Roman" pitchFamily="18" charset="0"/>
                <a:cs typeface="Times New Roman" pitchFamily="18" charset="0"/>
              </a:rPr>
            </a:br>
            <a:r>
              <a:rPr lang="kk-KZ" sz="2400" dirty="0">
                <a:solidFill>
                  <a:srgbClr val="7030A0"/>
                </a:solidFill>
                <a:latin typeface="Times New Roman" pitchFamily="18" charset="0"/>
                <a:cs typeface="Times New Roman" pitchFamily="18" charset="0"/>
              </a:rPr>
              <a:t>•Ұйымдастыру жұмыстары;	</a:t>
            </a:r>
            <a:br>
              <a:rPr lang="kk-KZ" sz="2400" dirty="0">
                <a:solidFill>
                  <a:srgbClr val="7030A0"/>
                </a:solidFill>
                <a:latin typeface="Times New Roman" pitchFamily="18" charset="0"/>
                <a:cs typeface="Times New Roman" pitchFamily="18" charset="0"/>
              </a:rPr>
            </a:br>
            <a:r>
              <a:rPr lang="kk-KZ" sz="2400" dirty="0">
                <a:solidFill>
                  <a:srgbClr val="7030A0"/>
                </a:solidFill>
                <a:latin typeface="Times New Roman" pitchFamily="18" charset="0"/>
                <a:cs typeface="Times New Roman" pitchFamily="18" charset="0"/>
              </a:rPr>
              <a:t>•Пән бойынша жұмыстарды жоспарлау мен ұйымдастыру;</a:t>
            </a:r>
            <a:br>
              <a:rPr lang="kk-KZ" sz="2400" dirty="0">
                <a:solidFill>
                  <a:srgbClr val="7030A0"/>
                </a:solidFill>
                <a:latin typeface="Times New Roman" pitchFamily="18" charset="0"/>
                <a:cs typeface="Times New Roman" pitchFamily="18" charset="0"/>
              </a:rPr>
            </a:br>
            <a:r>
              <a:rPr lang="kk-KZ" sz="2400" dirty="0">
                <a:solidFill>
                  <a:srgbClr val="7030A0"/>
                </a:solidFill>
                <a:latin typeface="Times New Roman" pitchFamily="18" charset="0"/>
                <a:cs typeface="Times New Roman" pitchFamily="18" charset="0"/>
              </a:rPr>
              <a:t>•Әдістемелік жұмыстарды жоспарлау мен ұйымдастыру;</a:t>
            </a:r>
            <a:br>
              <a:rPr lang="kk-KZ" sz="2400" dirty="0">
                <a:solidFill>
                  <a:srgbClr val="7030A0"/>
                </a:solidFill>
                <a:latin typeface="Times New Roman" pitchFamily="18" charset="0"/>
                <a:cs typeface="Times New Roman" pitchFamily="18" charset="0"/>
              </a:rPr>
            </a:br>
            <a:r>
              <a:rPr lang="kk-KZ" sz="2400" dirty="0">
                <a:solidFill>
                  <a:srgbClr val="7030A0"/>
                </a:solidFill>
                <a:latin typeface="Times New Roman" pitchFamily="18" charset="0"/>
                <a:cs typeface="Times New Roman" pitchFamily="18" charset="0"/>
              </a:rPr>
              <a:t>•Мектепішілік іс-құжаттармен жұмыс;</a:t>
            </a:r>
            <a:br>
              <a:rPr lang="kk-KZ" sz="2400" dirty="0">
                <a:solidFill>
                  <a:srgbClr val="7030A0"/>
                </a:solidFill>
                <a:latin typeface="Times New Roman" pitchFamily="18" charset="0"/>
                <a:cs typeface="Times New Roman" pitchFamily="18" charset="0"/>
              </a:rPr>
            </a:br>
            <a:r>
              <a:rPr lang="kk-KZ" sz="2400" dirty="0">
                <a:solidFill>
                  <a:srgbClr val="7030A0"/>
                </a:solidFill>
                <a:latin typeface="Times New Roman" pitchFamily="18" charset="0"/>
                <a:cs typeface="Times New Roman" pitchFamily="18" charset="0"/>
              </a:rPr>
              <a:t>•Өзіндік білім жетілдіру жұмыстары;</a:t>
            </a:r>
            <a:br>
              <a:rPr lang="kk-KZ" sz="2400" dirty="0">
                <a:solidFill>
                  <a:srgbClr val="7030A0"/>
                </a:solidFill>
                <a:latin typeface="Times New Roman" pitchFamily="18" charset="0"/>
                <a:cs typeface="Times New Roman" pitchFamily="18" charset="0"/>
              </a:rPr>
            </a:br>
            <a:r>
              <a:rPr lang="kk-KZ" sz="2400" dirty="0">
                <a:solidFill>
                  <a:srgbClr val="7030A0"/>
                </a:solidFill>
                <a:latin typeface="Times New Roman" pitchFamily="18" charset="0"/>
                <a:cs typeface="Times New Roman" pitchFamily="18" charset="0"/>
              </a:rPr>
              <a:t>•Жас педагог мамандардың қызметін бақылау.</a:t>
            </a:r>
            <a:r>
              <a:rPr lang="kk-KZ" sz="2400" dirty="0">
                <a:solidFill>
                  <a:schemeClr val="tx1"/>
                </a:solidFill>
                <a:latin typeface="Times New Roman" pitchFamily="18" charset="0"/>
                <a:cs typeface="Times New Roman" pitchFamily="18" charset="0"/>
              </a:rPr>
              <a:t/>
            </a:r>
            <a:br>
              <a:rPr lang="kk-KZ" sz="2400" dirty="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3975067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78768" cy="6286544"/>
          </a:xfrm>
        </p:spPr>
        <p:txBody>
          <a:bodyPr>
            <a:noAutofit/>
          </a:bodyPr>
          <a:lstStyle/>
          <a:p>
            <a:pPr algn="l"/>
            <a:r>
              <a:rPr lang="kk-KZ" sz="2400" dirty="0" smtClean="0">
                <a:latin typeface="Times New Roman" pitchFamily="18" charset="0"/>
                <a:cs typeface="Times New Roman" pitchFamily="18" charset="0"/>
              </a:rPr>
              <a:t/>
            </a:r>
            <a:br>
              <a:rPr lang="kk-KZ" sz="2400" dirty="0" smtClean="0">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                                             </a:t>
            </a:r>
            <a:r>
              <a:rPr lang="kk-KZ" sz="2000" b="1" dirty="0" smtClean="0">
                <a:solidFill>
                  <a:srgbClr val="7030A0"/>
                </a:solidFill>
                <a:latin typeface="Times New Roman" pitchFamily="18" charset="0"/>
                <a:cs typeface="Times New Roman" pitchFamily="18" charset="0"/>
              </a:rPr>
              <a:t>Қызмет </a:t>
            </a:r>
            <a:r>
              <a:rPr lang="kk-KZ" sz="2000" b="1" dirty="0">
                <a:solidFill>
                  <a:srgbClr val="7030A0"/>
                </a:solidFill>
                <a:latin typeface="Times New Roman" pitchFamily="18" charset="0"/>
                <a:cs typeface="Times New Roman" pitchFamily="18" charset="0"/>
              </a:rPr>
              <a:t>мазмұны:</a:t>
            </a:r>
            <a:r>
              <a:rPr lang="kk-KZ" sz="1600" dirty="0">
                <a:solidFill>
                  <a:schemeClr val="tx1"/>
                </a:solidFill>
                <a:latin typeface="Times New Roman" pitchFamily="18" charset="0"/>
                <a:cs typeface="Times New Roman" pitchFamily="18" charset="0"/>
              </a:rPr>
              <a:t/>
            </a:r>
            <a:br>
              <a:rPr lang="kk-KZ" sz="1600" dirty="0">
                <a:solidFill>
                  <a:schemeClr val="tx1"/>
                </a:solidFill>
                <a:latin typeface="Times New Roman" pitchFamily="18" charset="0"/>
                <a:cs typeface="Times New Roman" pitchFamily="18" charset="0"/>
              </a:rPr>
            </a:br>
            <a:r>
              <a:rPr lang="kk-KZ" sz="1600" dirty="0">
                <a:solidFill>
                  <a:schemeClr val="tx1"/>
                </a:solidFill>
                <a:latin typeface="Times New Roman" pitchFamily="18" charset="0"/>
                <a:cs typeface="Times New Roman" pitchFamily="18" charset="0"/>
              </a:rPr>
              <a:t>•</a:t>
            </a:r>
            <a:r>
              <a:rPr lang="kk-KZ" sz="1600" dirty="0">
                <a:solidFill>
                  <a:srgbClr val="7030A0"/>
                </a:solidFill>
                <a:latin typeface="Times New Roman" pitchFamily="18" charset="0"/>
                <a:cs typeface="Times New Roman" pitchFamily="18" charset="0"/>
              </a:rPr>
              <a:t>Жас педагог мамандардың кездескен қиындықтарына талдау жасау, сараптама негізінде қажеттілігін өтейтін көмек көрсету формасын таңдау;</a:t>
            </a:r>
            <a:br>
              <a:rPr lang="kk-KZ" sz="1600" dirty="0">
                <a:solidFill>
                  <a:srgbClr val="7030A0"/>
                </a:solidFill>
                <a:latin typeface="Times New Roman" pitchFamily="18" charset="0"/>
                <a:cs typeface="Times New Roman" pitchFamily="18" charset="0"/>
              </a:rPr>
            </a:br>
            <a:r>
              <a:rPr lang="kk-KZ" sz="1600" dirty="0">
                <a:solidFill>
                  <a:srgbClr val="7030A0"/>
                </a:solidFill>
                <a:latin typeface="Times New Roman" pitchFamily="18" charset="0"/>
                <a:cs typeface="Times New Roman" pitchFamily="18" charset="0"/>
              </a:rPr>
              <a:t>•Қызметті жоспарлау мен талдау жасау;</a:t>
            </a:r>
            <a:br>
              <a:rPr lang="kk-KZ" sz="1600" dirty="0">
                <a:solidFill>
                  <a:srgbClr val="7030A0"/>
                </a:solidFill>
                <a:latin typeface="Times New Roman" pitchFamily="18" charset="0"/>
                <a:cs typeface="Times New Roman" pitchFamily="18" charset="0"/>
              </a:rPr>
            </a:br>
            <a:r>
              <a:rPr lang="kk-KZ" sz="1600" dirty="0">
                <a:solidFill>
                  <a:srgbClr val="7030A0"/>
                </a:solidFill>
                <a:latin typeface="Times New Roman" pitchFamily="18" charset="0"/>
                <a:cs typeface="Times New Roman" pitchFamily="18" charset="0"/>
              </a:rPr>
              <a:t>•Оқу-тәрбие жұмысын ұйымдастырудың мазмұны, формасы және әдістері туралы нұсқаулық дайындау;</a:t>
            </a:r>
            <a:br>
              <a:rPr lang="kk-KZ" sz="1600" dirty="0">
                <a:solidFill>
                  <a:srgbClr val="7030A0"/>
                </a:solidFill>
                <a:latin typeface="Times New Roman" pitchFamily="18" charset="0"/>
                <a:cs typeface="Times New Roman" pitchFamily="18" charset="0"/>
              </a:rPr>
            </a:br>
            <a:r>
              <a:rPr lang="kk-KZ" sz="1600" dirty="0">
                <a:solidFill>
                  <a:srgbClr val="7030A0"/>
                </a:solidFill>
                <a:latin typeface="Times New Roman" pitchFamily="18" charset="0"/>
                <a:cs typeface="Times New Roman" pitchFamily="18" charset="0"/>
              </a:rPr>
              <a:t>•Жас педагог мамандарға оқу-тәрбие жұмысын ұйымдастыру тиімділігін арттыруға бағытталған көмек беру;</a:t>
            </a:r>
            <a:br>
              <a:rPr lang="kk-KZ" sz="1600" dirty="0">
                <a:solidFill>
                  <a:srgbClr val="7030A0"/>
                </a:solidFill>
                <a:latin typeface="Times New Roman" pitchFamily="18" charset="0"/>
                <a:cs typeface="Times New Roman" pitchFamily="18" charset="0"/>
              </a:rPr>
            </a:br>
            <a:r>
              <a:rPr lang="kk-KZ" sz="1600" dirty="0">
                <a:solidFill>
                  <a:srgbClr val="7030A0"/>
                </a:solidFill>
                <a:latin typeface="Times New Roman" pitchFamily="18" charset="0"/>
                <a:cs typeface="Times New Roman" pitchFamily="18" charset="0"/>
              </a:rPr>
              <a:t>•Оқушылардың сыныптан тыс уақыттарда танымдық, ғылыми-зерттеушілік қызметтерге белсенділігін арттырудың негізгі бағыттары мен формаларын (олимпиадалар, байқаулар, пәндік апталықтар, білім аукциондары т.б.) таңдап жұмыс жасауға көмектесу;</a:t>
            </a:r>
            <a:br>
              <a:rPr lang="kk-KZ" sz="1600" dirty="0">
                <a:solidFill>
                  <a:srgbClr val="7030A0"/>
                </a:solidFill>
                <a:latin typeface="Times New Roman" pitchFamily="18" charset="0"/>
                <a:cs typeface="Times New Roman" pitchFamily="18" charset="0"/>
              </a:rPr>
            </a:br>
            <a:r>
              <a:rPr lang="kk-KZ" sz="1600" dirty="0">
                <a:solidFill>
                  <a:srgbClr val="7030A0"/>
                </a:solidFill>
                <a:latin typeface="Times New Roman" pitchFamily="18" charset="0"/>
                <a:cs typeface="Times New Roman" pitchFamily="18" charset="0"/>
              </a:rPr>
              <a:t>•Жас педагог мамандардың қызмет нәтижесінің мониторингін жасау;</a:t>
            </a:r>
            <a:br>
              <a:rPr lang="kk-KZ" sz="1600" dirty="0">
                <a:solidFill>
                  <a:srgbClr val="7030A0"/>
                </a:solidFill>
                <a:latin typeface="Times New Roman" pitchFamily="18" charset="0"/>
                <a:cs typeface="Times New Roman" pitchFamily="18" charset="0"/>
              </a:rPr>
            </a:br>
            <a:r>
              <a:rPr lang="kk-KZ" sz="1600" dirty="0">
                <a:solidFill>
                  <a:srgbClr val="7030A0"/>
                </a:solidFill>
                <a:latin typeface="Times New Roman" pitchFamily="18" charset="0"/>
                <a:cs typeface="Times New Roman" pitchFamily="18" charset="0"/>
              </a:rPr>
              <a:t>•Жас педагог мамандардың кәсіби шеберлігін жетілдіруге қолайлы жағдайлар жасау:</a:t>
            </a:r>
            <a:br>
              <a:rPr lang="kk-KZ" sz="1600" dirty="0">
                <a:solidFill>
                  <a:srgbClr val="7030A0"/>
                </a:solidFill>
                <a:latin typeface="Times New Roman" pitchFamily="18" charset="0"/>
                <a:cs typeface="Times New Roman" pitchFamily="18" charset="0"/>
              </a:rPr>
            </a:br>
            <a:r>
              <a:rPr lang="kk-KZ" sz="1600" dirty="0">
                <a:solidFill>
                  <a:srgbClr val="7030A0"/>
                </a:solidFill>
                <a:latin typeface="Times New Roman" pitchFamily="18" charset="0"/>
                <a:cs typeface="Times New Roman" pitchFamily="18" charset="0"/>
              </a:rPr>
              <a:t>•Тәжірибелі ұстаздармен кездесулер өткізу, педагогикалық қызметте жетістікке жеткен іс-тәжірибелерімен таныстыру;</a:t>
            </a:r>
            <a:br>
              <a:rPr lang="kk-KZ" sz="1600" dirty="0">
                <a:solidFill>
                  <a:srgbClr val="7030A0"/>
                </a:solidFill>
                <a:latin typeface="Times New Roman" pitchFamily="18" charset="0"/>
                <a:cs typeface="Times New Roman" pitchFamily="18" charset="0"/>
              </a:rPr>
            </a:br>
            <a:r>
              <a:rPr lang="kk-KZ" sz="1600" dirty="0">
                <a:solidFill>
                  <a:srgbClr val="7030A0"/>
                </a:solidFill>
                <a:latin typeface="Times New Roman" pitchFamily="18" charset="0"/>
                <a:cs typeface="Times New Roman" pitchFamily="18" charset="0"/>
              </a:rPr>
              <a:t>•Жаңадан келген педагог мамандарды жас педагог мамандардың сабақтарына қатыстыру мақсатында он күндіктер (декада) өткізу;</a:t>
            </a:r>
            <a:br>
              <a:rPr lang="kk-KZ" sz="1600" dirty="0">
                <a:solidFill>
                  <a:srgbClr val="7030A0"/>
                </a:solidFill>
                <a:latin typeface="Times New Roman" pitchFamily="18" charset="0"/>
                <a:cs typeface="Times New Roman" pitchFamily="18" charset="0"/>
              </a:rPr>
            </a:br>
            <a:r>
              <a:rPr lang="kk-KZ" sz="1600" dirty="0">
                <a:solidFill>
                  <a:srgbClr val="7030A0"/>
                </a:solidFill>
                <a:latin typeface="Times New Roman" pitchFamily="18" charset="0"/>
                <a:cs typeface="Times New Roman" pitchFamily="18" charset="0"/>
              </a:rPr>
              <a:t>Тәжірибелі педагог мамандардан жас педагог мамандарға тәлімгерлер бекітіледі. Жас педагог маман тәлімгермен бірге мектеп директоры бекіткен жоспар бойынша жұмыс жасайды. Тәлімгер ұстаз жас педагог маманның практикасындағы жұмыстарды қорытындылап, кәсіби дайындығы жан-жақты талданатын бағалау парағын толтырады және оқу-тәрбие жұмысын жетілдіруге нұсқау береді. Жас педагог маман талдау жұмысымен аттестациялық комиссияға дейін бір апта бұрын танысуы тиіс.</a:t>
            </a:r>
            <a:r>
              <a:rPr lang="kk-KZ" sz="2400" dirty="0">
                <a:solidFill>
                  <a:schemeClr val="tx1"/>
                </a:solidFill>
                <a:latin typeface="Times New Roman" pitchFamily="18" charset="0"/>
                <a:cs typeface="Times New Roman" pitchFamily="18" charset="0"/>
              </a:rPr>
              <a:t/>
            </a:r>
            <a:br>
              <a:rPr lang="kk-KZ" sz="2400" dirty="0">
                <a:solidFill>
                  <a:schemeClr val="tx1"/>
                </a:solidFill>
                <a:latin typeface="Times New Roman" pitchFamily="18" charset="0"/>
                <a:cs typeface="Times New Roman" pitchFamily="18" charset="0"/>
              </a:rPr>
            </a:br>
            <a:r>
              <a:rPr lang="kk-KZ" sz="2400" dirty="0">
                <a:solidFill>
                  <a:schemeClr val="tx1"/>
                </a:solidFill>
                <a:latin typeface="Times New Roman" pitchFamily="18" charset="0"/>
                <a:cs typeface="Times New Roman" pitchFamily="18" charset="0"/>
              </a:rPr>
              <a:t/>
            </a:r>
            <a:br>
              <a:rPr lang="kk-KZ" sz="2400" dirty="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2959280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fontScale="90000"/>
          </a:bodyPr>
          <a:lstStyle/>
          <a:p>
            <a:pPr algn="l"/>
            <a:r>
              <a:rPr lang="ru-RU" sz="1800" b="1" dirty="0" smtClean="0">
                <a:latin typeface="Times New Roman" pitchFamily="18" charset="0"/>
                <a:cs typeface="Times New Roman" pitchFamily="18" charset="0"/>
              </a:rPr>
              <a:t>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2200" b="1" i="1" dirty="0">
                <a:solidFill>
                  <a:srgbClr val="7030A0"/>
                </a:solidFill>
                <a:latin typeface="Times New Roman" pitchFamily="18" charset="0"/>
                <a:cs typeface="Times New Roman" pitchFamily="18" charset="0"/>
              </a:rPr>
              <a:t> </a:t>
            </a:r>
            <a:r>
              <a:rPr lang="ru-RU" sz="2200" b="1" i="1" dirty="0" smtClean="0">
                <a:solidFill>
                  <a:srgbClr val="7030A0"/>
                </a:solidFill>
                <a:latin typeface="Times New Roman" pitchFamily="18" charset="0"/>
                <a:cs typeface="Times New Roman" pitchFamily="18" charset="0"/>
              </a:rPr>
              <a:t>                                         І</a:t>
            </a:r>
            <a:r>
              <a:rPr lang="en-US" sz="2200" b="1" i="1" dirty="0">
                <a:solidFill>
                  <a:srgbClr val="7030A0"/>
                </a:solidFill>
                <a:latin typeface="Times New Roman" pitchFamily="18" charset="0"/>
                <a:cs typeface="Times New Roman" pitchFamily="18" charset="0"/>
              </a:rPr>
              <a:t>V. </a:t>
            </a:r>
            <a:r>
              <a:rPr lang="ru-RU" sz="2200" b="1" i="1" dirty="0" err="1">
                <a:solidFill>
                  <a:srgbClr val="7030A0"/>
                </a:solidFill>
                <a:latin typeface="Times New Roman" pitchFamily="18" charset="0"/>
                <a:cs typeface="Times New Roman" pitchFamily="18" charset="0"/>
              </a:rPr>
              <a:t>Жас</a:t>
            </a:r>
            <a:r>
              <a:rPr lang="ru-RU" sz="2200" b="1" i="1" dirty="0">
                <a:solidFill>
                  <a:srgbClr val="7030A0"/>
                </a:solidFill>
                <a:latin typeface="Times New Roman" pitchFamily="18" charset="0"/>
                <a:cs typeface="Times New Roman" pitchFamily="18" charset="0"/>
              </a:rPr>
              <a:t> педагог </a:t>
            </a:r>
            <a:r>
              <a:rPr lang="ru-RU" sz="2200" b="1" i="1" dirty="0" err="1">
                <a:solidFill>
                  <a:srgbClr val="7030A0"/>
                </a:solidFill>
                <a:latin typeface="Times New Roman" pitchFamily="18" charset="0"/>
                <a:cs typeface="Times New Roman" pitchFamily="18" charset="0"/>
              </a:rPr>
              <a:t>маман</a:t>
            </a:r>
            <a:r>
              <a:rPr lang="ru-RU" sz="2200" b="1" i="1" dirty="0">
                <a:solidFill>
                  <a:srgbClr val="7030A0"/>
                </a:solidFill>
                <a:latin typeface="Times New Roman" pitchFamily="18" charset="0"/>
                <a:cs typeface="Times New Roman" pitchFamily="18" charset="0"/>
              </a:rPr>
              <a:t> </a:t>
            </a:r>
            <a:r>
              <a:rPr lang="ru-RU" sz="2200" b="1" i="1" dirty="0" err="1">
                <a:solidFill>
                  <a:srgbClr val="7030A0"/>
                </a:solidFill>
                <a:latin typeface="Times New Roman" pitchFamily="18" charset="0"/>
                <a:cs typeface="Times New Roman" pitchFamily="18" charset="0"/>
              </a:rPr>
              <a:t>біліктілігінің</a:t>
            </a:r>
            <a:r>
              <a:rPr lang="ru-RU" sz="2200" b="1" i="1" dirty="0">
                <a:solidFill>
                  <a:srgbClr val="7030A0"/>
                </a:solidFill>
                <a:latin typeface="Times New Roman" pitchFamily="18" charset="0"/>
                <a:cs typeface="Times New Roman" pitchFamily="18" charset="0"/>
              </a:rPr>
              <a:t> </a:t>
            </a:r>
            <a:r>
              <a:rPr lang="ru-RU" sz="2200" b="1" i="1" dirty="0" err="1">
                <a:solidFill>
                  <a:srgbClr val="7030A0"/>
                </a:solidFill>
                <a:latin typeface="Times New Roman" pitchFamily="18" charset="0"/>
                <a:cs typeface="Times New Roman" pitchFamily="18" charset="0"/>
              </a:rPr>
              <a:t>мазмұны</a:t>
            </a:r>
            <a:r>
              <a:rPr lang="ru-RU" sz="2200" b="1" i="1" dirty="0" smtClean="0">
                <a:solidFill>
                  <a:srgbClr val="7030A0"/>
                </a:solidFill>
                <a:latin typeface="Times New Roman" pitchFamily="18" charset="0"/>
                <a:cs typeface="Times New Roman" pitchFamily="18" charset="0"/>
              </a:rPr>
              <a:t>.</a:t>
            </a: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ru-RU" sz="2000" dirty="0" err="1">
                <a:solidFill>
                  <a:srgbClr val="00B0F0"/>
                </a:solidFill>
                <a:latin typeface="Times New Roman" pitchFamily="18" charset="0"/>
                <a:cs typeface="Times New Roman" pitchFamily="18" charset="0"/>
              </a:rPr>
              <a:t>Жас</a:t>
            </a:r>
            <a:r>
              <a:rPr lang="ru-RU" sz="2000" dirty="0">
                <a:solidFill>
                  <a:srgbClr val="00B0F0"/>
                </a:solidFill>
                <a:latin typeface="Times New Roman" pitchFamily="18" charset="0"/>
                <a:cs typeface="Times New Roman" pitchFamily="18" charset="0"/>
              </a:rPr>
              <a:t> педагог </a:t>
            </a:r>
            <a:r>
              <a:rPr lang="ru-RU" sz="2000" dirty="0" err="1">
                <a:solidFill>
                  <a:srgbClr val="00B0F0"/>
                </a:solidFill>
                <a:latin typeface="Times New Roman" pitchFamily="18" charset="0"/>
                <a:cs typeface="Times New Roman" pitchFamily="18" charset="0"/>
              </a:rPr>
              <a:t>маман</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өз</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еңбек</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жолында</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пәні</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бойынша</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теориялық</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білімді</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оқыту</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әдістемесін</a:t>
            </a:r>
            <a:r>
              <a:rPr lang="ru-RU" sz="2000" dirty="0">
                <a:solidFill>
                  <a:srgbClr val="00B0F0"/>
                </a:solidFill>
                <a:latin typeface="Times New Roman" pitchFamily="18" charset="0"/>
                <a:cs typeface="Times New Roman" pitchFamily="18" charset="0"/>
              </a:rPr>
              <a:t>, педагогика </a:t>
            </a:r>
            <a:r>
              <a:rPr lang="ru-RU" sz="2000" dirty="0" err="1">
                <a:solidFill>
                  <a:srgbClr val="00B0F0"/>
                </a:solidFill>
                <a:latin typeface="Times New Roman" pitchFamily="18" charset="0"/>
                <a:cs typeface="Times New Roman" pitchFamily="18" charset="0"/>
              </a:rPr>
              <a:t>және</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психологияны</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тәрбие</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жұмысын</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толық</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игеруі</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тиіс</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Үш</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жыл</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ішінде</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жас</a:t>
            </a:r>
            <a:r>
              <a:rPr lang="ru-RU" sz="2000" dirty="0">
                <a:solidFill>
                  <a:srgbClr val="00B0F0"/>
                </a:solidFill>
                <a:latin typeface="Times New Roman" pitchFamily="18" charset="0"/>
                <a:cs typeface="Times New Roman" pitchFamily="18" charset="0"/>
              </a:rPr>
              <a:t> педагог </a:t>
            </a:r>
            <a:r>
              <a:rPr lang="ru-RU" sz="2000" dirty="0" err="1">
                <a:solidFill>
                  <a:srgbClr val="00B0F0"/>
                </a:solidFill>
                <a:latin typeface="Times New Roman" pitchFamily="18" charset="0"/>
                <a:cs typeface="Times New Roman" pitchFamily="18" charset="0"/>
              </a:rPr>
              <a:t>маман</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мұғалімдік</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қызметтің</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жан-жақты</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қырынан</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танылуы</a:t>
            </a:r>
            <a:r>
              <a:rPr lang="ru-RU" sz="2000" dirty="0">
                <a:solidFill>
                  <a:srgbClr val="00B0F0"/>
                </a:solidFill>
                <a:latin typeface="Times New Roman" pitchFamily="18" charset="0"/>
                <a:cs typeface="Times New Roman" pitchFamily="18" charset="0"/>
              </a:rPr>
              <a:t> </a:t>
            </a:r>
            <a:r>
              <a:rPr lang="ru-RU" sz="2000" dirty="0" err="1">
                <a:solidFill>
                  <a:srgbClr val="00B0F0"/>
                </a:solidFill>
                <a:latin typeface="Times New Roman" pitchFamily="18" charset="0"/>
                <a:cs typeface="Times New Roman" pitchFamily="18" charset="0"/>
              </a:rPr>
              <a:t>керек</a:t>
            </a:r>
            <a:r>
              <a:rPr lang="ru-RU" sz="2000" dirty="0">
                <a:solidFill>
                  <a:srgbClr val="00B0F0"/>
                </a:solidFill>
                <a:latin typeface="Times New Roman" pitchFamily="18" charset="0"/>
                <a:cs typeface="Times New Roman" pitchFamily="18" charset="0"/>
              </a:rPr>
              <a:t>.</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a:t>
            </a:r>
            <a:br>
              <a:rPr lang="ru-RU" sz="1800" dirty="0">
                <a:solidFill>
                  <a:schemeClr val="tx1"/>
                </a:solidFill>
                <a:latin typeface="Times New Roman" pitchFamily="18" charset="0"/>
                <a:cs typeface="Times New Roman" pitchFamily="18" charset="0"/>
              </a:rPr>
            </a:br>
            <a:r>
              <a:rPr lang="ru-RU" sz="1800" i="1" dirty="0" smtClean="0">
                <a:solidFill>
                  <a:srgbClr val="7030A0"/>
                </a:solidFill>
                <a:latin typeface="Times New Roman" pitchFamily="18" charset="0"/>
                <a:cs typeface="Times New Roman" pitchFamily="18" charset="0"/>
              </a:rPr>
              <a:t>                                                          </a:t>
            </a:r>
            <a:r>
              <a:rPr lang="ru-RU" sz="1800" b="1" i="1" dirty="0" smtClean="0">
                <a:solidFill>
                  <a:srgbClr val="7030A0"/>
                </a:solidFill>
                <a:latin typeface="Times New Roman" pitchFamily="18" charset="0"/>
                <a:cs typeface="Times New Roman" pitchFamily="18" charset="0"/>
              </a:rPr>
              <a:t>1.Оқыту </a:t>
            </a:r>
            <a:r>
              <a:rPr lang="ru-RU" sz="1800" b="1" i="1" dirty="0" err="1">
                <a:solidFill>
                  <a:srgbClr val="7030A0"/>
                </a:solidFill>
                <a:latin typeface="Times New Roman" pitchFamily="18" charset="0"/>
                <a:cs typeface="Times New Roman" pitchFamily="18" charset="0"/>
              </a:rPr>
              <a:t>жұмысы</a:t>
            </a:r>
            <a:r>
              <a:rPr lang="ru-RU" sz="1800" b="1" i="1" dirty="0">
                <a:solidFill>
                  <a:srgbClr val="7030A0"/>
                </a:solidFill>
                <a:latin typeface="Times New Roman" pitchFamily="18" charset="0"/>
                <a:cs typeface="Times New Roman" pitchFamily="18" charset="0"/>
              </a:rPr>
              <a:t>.</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ru-RU" sz="1800" dirty="0" err="1">
                <a:solidFill>
                  <a:srgbClr val="00B0F0"/>
                </a:solidFill>
                <a:latin typeface="Times New Roman" pitchFamily="18" charset="0"/>
                <a:cs typeface="Times New Roman" pitchFamily="18" charset="0"/>
              </a:rPr>
              <a:t>Жас</a:t>
            </a:r>
            <a:r>
              <a:rPr lang="ru-RU" sz="1800" dirty="0">
                <a:solidFill>
                  <a:srgbClr val="00B0F0"/>
                </a:solidFill>
                <a:latin typeface="Times New Roman" pitchFamily="18" charset="0"/>
                <a:cs typeface="Times New Roman" pitchFamily="18" charset="0"/>
              </a:rPr>
              <a:t> педагог </a:t>
            </a:r>
            <a:r>
              <a:rPr lang="ru-RU" sz="1800" dirty="0" err="1">
                <a:solidFill>
                  <a:srgbClr val="00B0F0"/>
                </a:solidFill>
                <a:latin typeface="Times New Roman" pitchFamily="18" charset="0"/>
                <a:cs typeface="Times New Roman" pitchFamily="18" charset="0"/>
              </a:rPr>
              <a:t>маман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меңгеруі</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тиіс</a:t>
            </a:r>
            <a:r>
              <a:rPr lang="ru-RU" sz="1800" dirty="0">
                <a:solidFill>
                  <a:srgbClr val="00B0F0"/>
                </a:solidFill>
                <a:latin typeface="Times New Roman" pitchFamily="18" charset="0"/>
                <a:cs typeface="Times New Roman" pitchFamily="18" charset="0"/>
              </a:rPr>
              <a:t>:</a:t>
            </a:r>
            <a:br>
              <a:rPr lang="ru-RU" sz="1800" dirty="0">
                <a:solidFill>
                  <a:srgbClr val="00B0F0"/>
                </a:solidFill>
                <a:latin typeface="Times New Roman" pitchFamily="18" charset="0"/>
                <a:cs typeface="Times New Roman" pitchFamily="18" charset="0"/>
              </a:rPr>
            </a:br>
            <a:r>
              <a:rPr lang="en-US" sz="1800" dirty="0">
                <a:solidFill>
                  <a:srgbClr val="00B0F0"/>
                </a:solidFill>
                <a:latin typeface="Times New Roman" pitchFamily="18" charset="0"/>
                <a:cs typeface="Times New Roman" pitchFamily="18" charset="0"/>
              </a:rPr>
              <a:t>o</a:t>
            </a:r>
            <a:r>
              <a:rPr lang="ru-RU" sz="1800" dirty="0" err="1">
                <a:solidFill>
                  <a:srgbClr val="00B0F0"/>
                </a:solidFill>
                <a:latin typeface="Times New Roman" pitchFamily="18" charset="0"/>
                <a:cs typeface="Times New Roman" pitchFamily="18" charset="0"/>
              </a:rPr>
              <a:t>Мектептегі</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оқу-тәрбие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жұмысын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перспективалық</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және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жылдық</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жоспарлау</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негіздерін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тануға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жұмысты</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жоспарлауда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белсене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ат</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салысуға</a:t>
            </a:r>
            <a:r>
              <a:rPr lang="ru-RU" sz="1800" dirty="0">
                <a:solidFill>
                  <a:srgbClr val="00B0F0"/>
                </a:solidFill>
                <a:latin typeface="Times New Roman" pitchFamily="18" charset="0"/>
                <a:cs typeface="Times New Roman" pitchFamily="18" charset="0"/>
              </a:rPr>
              <a:t>;</a:t>
            </a:r>
            <a:br>
              <a:rPr lang="ru-RU" sz="1800" dirty="0">
                <a:solidFill>
                  <a:srgbClr val="00B0F0"/>
                </a:solidFill>
                <a:latin typeface="Times New Roman" pitchFamily="18" charset="0"/>
                <a:cs typeface="Times New Roman" pitchFamily="18" charset="0"/>
              </a:rPr>
            </a:br>
            <a:r>
              <a:rPr lang="en-US" sz="1800" dirty="0">
                <a:solidFill>
                  <a:srgbClr val="00B0F0"/>
                </a:solidFill>
                <a:latin typeface="Times New Roman" pitchFamily="18" charset="0"/>
                <a:cs typeface="Times New Roman" pitchFamily="18" charset="0"/>
              </a:rPr>
              <a:t>o</a:t>
            </a:r>
            <a:r>
              <a:rPr lang="ru-RU" sz="1800" dirty="0" err="1">
                <a:solidFill>
                  <a:srgbClr val="00B0F0"/>
                </a:solidFill>
                <a:latin typeface="Times New Roman" pitchFamily="18" charset="0"/>
                <a:cs typeface="Times New Roman" pitchFamily="18" charset="0"/>
              </a:rPr>
              <a:t>Оқу</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жылы</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ішінде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пәні</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бойынша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оқу-тәрбие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жұмысын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жоспарлауды</a:t>
            </a:r>
            <a:r>
              <a:rPr lang="ru-RU" sz="1800" dirty="0">
                <a:solidFill>
                  <a:srgbClr val="00B0F0"/>
                </a:solidFill>
                <a:latin typeface="Times New Roman" pitchFamily="18" charset="0"/>
                <a:cs typeface="Times New Roman" pitchFamily="18" charset="0"/>
              </a:rPr>
              <a:t>;</a:t>
            </a:r>
            <a:br>
              <a:rPr lang="ru-RU" sz="1800" dirty="0">
                <a:solidFill>
                  <a:srgbClr val="00B0F0"/>
                </a:solidFill>
                <a:latin typeface="Times New Roman" pitchFamily="18" charset="0"/>
                <a:cs typeface="Times New Roman" pitchFamily="18" charset="0"/>
              </a:rPr>
            </a:br>
            <a:r>
              <a:rPr lang="en-US" sz="1800" dirty="0">
                <a:solidFill>
                  <a:srgbClr val="00B0F0"/>
                </a:solidFill>
                <a:latin typeface="Times New Roman" pitchFamily="18" charset="0"/>
                <a:cs typeface="Times New Roman" pitchFamily="18" charset="0"/>
              </a:rPr>
              <a:t>o</a:t>
            </a:r>
            <a:r>
              <a:rPr lang="ru-RU" sz="1800" dirty="0" err="1">
                <a:solidFill>
                  <a:srgbClr val="00B0F0"/>
                </a:solidFill>
                <a:latin typeface="Times New Roman" pitchFamily="18" charset="0"/>
                <a:cs typeface="Times New Roman" pitchFamily="18" charset="0"/>
              </a:rPr>
              <a:t>Күнделікті</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оқу</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жоспарын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жасап</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білім</a:t>
            </a:r>
            <a:r>
              <a:rPr lang="ru-RU" sz="1800" dirty="0">
                <a:solidFill>
                  <a:srgbClr val="00B0F0"/>
                </a:solidFill>
                <a:latin typeface="Times New Roman" pitchFamily="18" charset="0"/>
                <a:cs typeface="Times New Roman" pitchFamily="18" charset="0"/>
              </a:rPr>
              <a:t> беру </a:t>
            </a:r>
            <a:r>
              <a:rPr lang="ru-RU" sz="1800" dirty="0" err="1">
                <a:solidFill>
                  <a:srgbClr val="00B0F0"/>
                </a:solidFill>
                <a:latin typeface="Times New Roman" pitchFamily="18" charset="0"/>
                <a:cs typeface="Times New Roman" pitchFamily="18" charset="0"/>
              </a:rPr>
              <a:t>мекемесінің</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басшылығына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бекітуге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ұсыну</a:t>
            </a:r>
            <a:r>
              <a:rPr lang="ru-RU" sz="1800" dirty="0">
                <a:solidFill>
                  <a:srgbClr val="00B0F0"/>
                </a:solidFill>
                <a:latin typeface="Times New Roman" pitchFamily="18" charset="0"/>
                <a:cs typeface="Times New Roman" pitchFamily="18" charset="0"/>
              </a:rPr>
              <a:t>;</a:t>
            </a:r>
            <a:br>
              <a:rPr lang="ru-RU" sz="1800" dirty="0">
                <a:solidFill>
                  <a:srgbClr val="00B0F0"/>
                </a:solidFill>
                <a:latin typeface="Times New Roman" pitchFamily="18" charset="0"/>
                <a:cs typeface="Times New Roman" pitchFamily="18" charset="0"/>
              </a:rPr>
            </a:br>
            <a:r>
              <a:rPr lang="en-US" sz="1800" dirty="0">
                <a:solidFill>
                  <a:srgbClr val="00B0F0"/>
                </a:solidFill>
                <a:latin typeface="Times New Roman" pitchFamily="18" charset="0"/>
                <a:cs typeface="Times New Roman" pitchFamily="18" charset="0"/>
              </a:rPr>
              <a:t>o</a:t>
            </a:r>
            <a:r>
              <a:rPr lang="ru-RU" sz="1800" dirty="0" err="1">
                <a:solidFill>
                  <a:srgbClr val="00B0F0"/>
                </a:solidFill>
                <a:latin typeface="Times New Roman" pitchFamily="18" charset="0"/>
                <a:cs typeface="Times New Roman" pitchFamily="18" charset="0"/>
              </a:rPr>
              <a:t>Оқыту</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үрдісінде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оқушылардың</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танымдық</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белсенділігін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арттыратын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әдістер</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құралдар</a:t>
            </a:r>
            <a:r>
              <a:rPr lang="ru-RU" sz="1800" dirty="0">
                <a:solidFill>
                  <a:srgbClr val="00B0F0"/>
                </a:solidFill>
                <a:latin typeface="Times New Roman" pitchFamily="18" charset="0"/>
                <a:cs typeface="Times New Roman" pitchFamily="18" charset="0"/>
              </a:rPr>
              <a:t> мен </a:t>
            </a:r>
            <a:r>
              <a:rPr lang="ru-RU" sz="1800" dirty="0" err="1">
                <a:solidFill>
                  <a:srgbClr val="00B0F0"/>
                </a:solidFill>
                <a:latin typeface="Times New Roman" pitchFamily="18" charset="0"/>
                <a:cs typeface="Times New Roman" pitchFamily="18" charset="0"/>
              </a:rPr>
              <a:t>формаларды</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әңгіме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сұхбат</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дәріс</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зертханалық</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жаттығулар</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оқушының</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жеке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жұмысы</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сынақ</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жұмыстары</a:t>
            </a:r>
            <a:r>
              <a:rPr lang="ru-RU" sz="1800" dirty="0">
                <a:solidFill>
                  <a:srgbClr val="00B0F0"/>
                </a:solidFill>
                <a:latin typeface="Times New Roman" pitchFamily="18" charset="0"/>
                <a:cs typeface="Times New Roman" pitchFamily="18" charset="0"/>
              </a:rPr>
              <a:t>, демонстрация, </a:t>
            </a:r>
            <a:r>
              <a:rPr lang="ru-RU" sz="1800" dirty="0" err="1">
                <a:solidFill>
                  <a:srgbClr val="00B0F0"/>
                </a:solidFill>
                <a:latin typeface="Times New Roman" pitchFamily="18" charset="0"/>
                <a:cs typeface="Times New Roman" pitchFamily="18" charset="0"/>
              </a:rPr>
              <a:t>оқу</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фильмдері</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жазылған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үнтаспалар</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компьютерлік</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бағдарламалар</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т.б</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қолдануды</a:t>
            </a:r>
            <a:r>
              <a:rPr lang="ru-RU" sz="1800" dirty="0">
                <a:solidFill>
                  <a:srgbClr val="00B0F0"/>
                </a:solidFill>
                <a:latin typeface="Times New Roman" pitchFamily="18" charset="0"/>
                <a:cs typeface="Times New Roman" pitchFamily="18" charset="0"/>
              </a:rPr>
              <a:t>;</a:t>
            </a:r>
            <a:br>
              <a:rPr lang="ru-RU" sz="1800" dirty="0">
                <a:solidFill>
                  <a:srgbClr val="00B0F0"/>
                </a:solidFill>
                <a:latin typeface="Times New Roman" pitchFamily="18" charset="0"/>
                <a:cs typeface="Times New Roman" pitchFamily="18" charset="0"/>
              </a:rPr>
            </a:br>
            <a:r>
              <a:rPr lang="en-US" sz="1800" dirty="0">
                <a:solidFill>
                  <a:srgbClr val="00B0F0"/>
                </a:solidFill>
                <a:latin typeface="Times New Roman" pitchFamily="18" charset="0"/>
                <a:cs typeface="Times New Roman" pitchFamily="18" charset="0"/>
              </a:rPr>
              <a:t>o</a:t>
            </a:r>
            <a:r>
              <a:rPr lang="ru-RU" sz="1800" dirty="0" err="1">
                <a:solidFill>
                  <a:srgbClr val="00B0F0"/>
                </a:solidFill>
                <a:latin typeface="Times New Roman" pitchFamily="18" charset="0"/>
                <a:cs typeface="Times New Roman" pitchFamily="18" charset="0"/>
              </a:rPr>
              <a:t>Барлық</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пәндер</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бойынша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оқушыға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жеке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көмектер</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көрсетуді</a:t>
            </a:r>
            <a:r>
              <a:rPr lang="ru-RU" sz="1800" dirty="0">
                <a:solidFill>
                  <a:srgbClr val="00B0F0"/>
                </a:solidFill>
                <a:latin typeface="Times New Roman" pitchFamily="18" charset="0"/>
                <a:cs typeface="Times New Roman" pitchFamily="18" charset="0"/>
              </a:rPr>
              <a:t>;</a:t>
            </a:r>
            <a:br>
              <a:rPr lang="ru-RU" sz="1800" dirty="0">
                <a:solidFill>
                  <a:srgbClr val="00B0F0"/>
                </a:solidFill>
                <a:latin typeface="Times New Roman" pitchFamily="18" charset="0"/>
                <a:cs typeface="Times New Roman" pitchFamily="18" charset="0"/>
              </a:rPr>
            </a:br>
            <a:r>
              <a:rPr lang="en-US" sz="1800" dirty="0">
                <a:solidFill>
                  <a:srgbClr val="00B0F0"/>
                </a:solidFill>
                <a:latin typeface="Times New Roman" pitchFamily="18" charset="0"/>
                <a:cs typeface="Times New Roman" pitchFamily="18" charset="0"/>
              </a:rPr>
              <a:t>o</a:t>
            </a:r>
            <a:r>
              <a:rPr lang="ru-RU" sz="1800" dirty="0" err="1">
                <a:solidFill>
                  <a:srgbClr val="00B0F0"/>
                </a:solidFill>
                <a:latin typeface="Times New Roman" pitchFamily="18" charset="0"/>
                <a:cs typeface="Times New Roman" pitchFamily="18" charset="0"/>
              </a:rPr>
              <a:t>Пән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бойынша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оқушылармен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сыныптан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тыс</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жұмыстарды</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ұжымдық</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саяхат</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оқу</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фильмдерін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көру,конференциялар</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дәрістер</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т.б</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және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жеке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формаларда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ұйымдастыру</a:t>
            </a:r>
            <a:r>
              <a:rPr lang="ru-RU" sz="1800" dirty="0">
                <a:solidFill>
                  <a:srgbClr val="00B0F0"/>
                </a:solidFill>
                <a:latin typeface="Times New Roman" pitchFamily="18" charset="0"/>
                <a:cs typeface="Times New Roman" pitchFamily="18" charset="0"/>
              </a:rPr>
              <a:t> мен </a:t>
            </a:r>
            <a:r>
              <a:rPr lang="ru-RU" sz="1800" dirty="0" err="1">
                <a:solidFill>
                  <a:srgbClr val="00B0F0"/>
                </a:solidFill>
                <a:latin typeface="Times New Roman" pitchFamily="18" charset="0"/>
                <a:cs typeface="Times New Roman" pitchFamily="18" charset="0"/>
              </a:rPr>
              <a:t>өткізуді</a:t>
            </a:r>
            <a:r>
              <a:rPr lang="ru-RU" sz="1800" dirty="0">
                <a:solidFill>
                  <a:srgbClr val="00B0F0"/>
                </a:solidFill>
                <a:latin typeface="Times New Roman" pitchFamily="18" charset="0"/>
                <a:cs typeface="Times New Roman" pitchFamily="18" charset="0"/>
              </a:rPr>
              <a:t>;</a:t>
            </a:r>
            <a:br>
              <a:rPr lang="ru-RU" sz="1800" dirty="0">
                <a:solidFill>
                  <a:srgbClr val="00B0F0"/>
                </a:solidFill>
                <a:latin typeface="Times New Roman" pitchFamily="18" charset="0"/>
                <a:cs typeface="Times New Roman" pitchFamily="18" charset="0"/>
              </a:rPr>
            </a:br>
            <a:r>
              <a:rPr lang="en-US" sz="1800" dirty="0">
                <a:solidFill>
                  <a:srgbClr val="00B0F0"/>
                </a:solidFill>
                <a:latin typeface="Times New Roman" pitchFamily="18" charset="0"/>
                <a:cs typeface="Times New Roman" pitchFamily="18" charset="0"/>
              </a:rPr>
              <a:t>o</a:t>
            </a:r>
            <a:r>
              <a:rPr lang="ru-RU" sz="1800" dirty="0" err="1">
                <a:solidFill>
                  <a:srgbClr val="00B0F0"/>
                </a:solidFill>
                <a:latin typeface="Times New Roman" pitchFamily="18" charset="0"/>
                <a:cs typeface="Times New Roman" pitchFamily="18" charset="0"/>
              </a:rPr>
              <a:t>Пәні</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бойынша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факультативтік</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курстарды</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ұйымдастыру</a:t>
            </a:r>
            <a:r>
              <a:rPr lang="ru-RU" sz="1800" dirty="0">
                <a:solidFill>
                  <a:srgbClr val="00B0F0"/>
                </a:solidFill>
                <a:latin typeface="Times New Roman" pitchFamily="18" charset="0"/>
                <a:cs typeface="Times New Roman" pitchFamily="18" charset="0"/>
              </a:rPr>
              <a:t> мен </a:t>
            </a:r>
            <a:r>
              <a:rPr lang="ru-RU" sz="1800" dirty="0" err="1">
                <a:solidFill>
                  <a:srgbClr val="00B0F0"/>
                </a:solidFill>
                <a:latin typeface="Times New Roman" pitchFamily="18" charset="0"/>
                <a:cs typeface="Times New Roman" pitchFamily="18" charset="0"/>
              </a:rPr>
              <a:t>өткізуге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қатысуы</a:t>
            </a:r>
            <a:r>
              <a:rPr lang="ru-RU" sz="1800" dirty="0">
                <a:solidFill>
                  <a:srgbClr val="00B0F0"/>
                </a:solidFill>
                <a:latin typeface="Times New Roman" pitchFamily="18" charset="0"/>
                <a:cs typeface="Times New Roman" pitchFamily="18" charset="0"/>
              </a:rPr>
              <a:t>;</a:t>
            </a:r>
            <a:br>
              <a:rPr lang="ru-RU" sz="1800" dirty="0">
                <a:solidFill>
                  <a:srgbClr val="00B0F0"/>
                </a:solidFill>
                <a:latin typeface="Times New Roman" pitchFamily="18" charset="0"/>
                <a:cs typeface="Times New Roman" pitchFamily="18" charset="0"/>
              </a:rPr>
            </a:br>
            <a:r>
              <a:rPr lang="en-US" sz="1800" dirty="0">
                <a:solidFill>
                  <a:srgbClr val="00B0F0"/>
                </a:solidFill>
                <a:latin typeface="Times New Roman" pitchFamily="18" charset="0"/>
                <a:cs typeface="Times New Roman" pitchFamily="18" charset="0"/>
              </a:rPr>
              <a:t>o</a:t>
            </a:r>
            <a:r>
              <a:rPr lang="ru-RU" sz="1800" dirty="0" err="1">
                <a:solidFill>
                  <a:srgbClr val="00B0F0"/>
                </a:solidFill>
                <a:latin typeface="Times New Roman" pitchFamily="18" charset="0"/>
                <a:cs typeface="Times New Roman" pitchFamily="18" charset="0"/>
              </a:rPr>
              <a:t>Пән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кабинетін</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жабдықтауға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қатысу</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және</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бұл</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жұмыстарға</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оқушыларды</a:t>
            </a:r>
            <a:r>
              <a:rPr lang="ru-RU" sz="1800" dirty="0">
                <a:solidFill>
                  <a:srgbClr val="00B0F0"/>
                </a:solidFill>
                <a:latin typeface="Times New Roman" pitchFamily="18" charset="0"/>
                <a:cs typeface="Times New Roman" pitchFamily="18" charset="0"/>
              </a:rPr>
              <a:t> </a:t>
            </a:r>
            <a:r>
              <a:rPr lang="ru-RU" sz="1800" dirty="0" err="1">
                <a:solidFill>
                  <a:srgbClr val="00B0F0"/>
                </a:solidFill>
                <a:latin typeface="Times New Roman" pitchFamily="18" charset="0"/>
                <a:cs typeface="Times New Roman" pitchFamily="18" charset="0"/>
              </a:rPr>
              <a:t>тарту</a:t>
            </a:r>
            <a:r>
              <a:rPr lang="ru-RU" sz="1800" dirty="0">
                <a:solidFill>
                  <a:srgbClr val="00B0F0"/>
                </a:solidFill>
                <a:latin typeface="Times New Roman" pitchFamily="18" charset="0"/>
                <a:cs typeface="Times New Roman" pitchFamily="18" charset="0"/>
              </a:rPr>
              <a:t>.</a:t>
            </a:r>
            <a:br>
              <a:rPr lang="ru-RU" sz="1800" dirty="0">
                <a:solidFill>
                  <a:srgbClr val="00B0F0"/>
                </a:solidFill>
                <a:latin typeface="Times New Roman" pitchFamily="18" charset="0"/>
                <a:cs typeface="Times New Roman" pitchFamily="18" charset="0"/>
              </a:rPr>
            </a:br>
            <a:r>
              <a:rPr lang="ru-RU" sz="1800" dirty="0">
                <a:solidFill>
                  <a:srgbClr val="00B0F0"/>
                </a:solidFill>
                <a:latin typeface="Times New Roman" pitchFamily="18" charset="0"/>
                <a:cs typeface="Times New Roman" pitchFamily="18" charset="0"/>
              </a:rPr>
              <a:t> </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87782107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1216</TotalTime>
  <Words>970</Words>
  <Application>Microsoft Office PowerPoint</Application>
  <PresentationFormat>Экран (4:3)</PresentationFormat>
  <Paragraphs>253</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Garamond</vt:lpstr>
      <vt:lpstr>Times New Roman</vt:lpstr>
      <vt:lpstr>Натуральные материалы</vt:lpstr>
      <vt:lpstr>Презентация PowerPoint</vt:lpstr>
      <vt:lpstr>            «Жас мамандар» мектебінің жұмыс жоспары   Мақсаты:  Теориялық білім- біліктері мен педагогикалық біліктілігін арттыру үшін жас мамандарға практикалық көмек көрсету.  Міндеті:  -жас мамандарда өздігінен үздіксіз кәсіби білім алуға деген көзқарас қалыптастыру; -оқушыларды оқу пәндерінің негіздеріне оқытуда, олармен сыныптан тыс жұмыс жүргізуде тиімді психология -педагогикалық әдіс- тәсілдерді іріктеу, оларды қолдану дағдыларын дамыту; -кәсіби қызметіне тікелей қатысы бар нормативтік құқықтық актілерді басшылыққа ала білуге баулу.</vt:lpstr>
      <vt:lpstr>                  Тәлімгердің жас маманмен жұмыс жасау жоспары  Мақсаты:        Жас мұғалімге қазіргі өмір талабына сәйкес, бағдарланған  білім берудегі жаңашыл қызметте жаңа педагогикалық жаңа технологиялармен жан- жақты жұмыс істеуге жұмылдыру.  Міндеті: 1. Мұғалімнің кәсіби тұлғасын қалыптастыру 2. Жас маманға тікелей және топтық көмек көрсету. 3. Педагогикалық шеберліктерін жетілдіруге баулу жұмыстарын жүргізу. 4.Педагогикалық жаңашылдықты үйрену –меңгеру – өмірге өндіру –дамыту. </vt:lpstr>
      <vt:lpstr>                        Тәлімгер  туралы мәлімет 1.Аты жөні: Ерназаров Нурлыбек К. 2.Туған жылы, күні, айы: 31.05.1987 жыл 3.Жүргізетін пәні: ағылшын тілі  4.Жұмыс орны: №26 Жамбыл Жабаев атынд.орта мектебі 5.Білімі: Жоғары 6.Бітірген оқу орны: ТИГУ Тараз қаласы. Шет тілі педагогикасы. 7.Еңбек өтілі: 13 жыл 8.Санаты: педагог-зерттеуші 9.Өз білім көтеру тақырыбы: «Жаңа технологияларды қолдану арқылы оқушылардың пәнге деген қызығушылықтарын, жан-жақты біліктіліктерін арттыру   </vt:lpstr>
      <vt:lpstr>                             Жас маман туралы мәлімет  1.Аты жөні: Тургалиев Темірхан О. 2.Туған жылы, күні, айы: 21.02.2000 жыл 3.Жүргізетін пәні: ағылшын тілі 4.Жұмыс орны:№26 Жамбыл Жабаев атындағы ОМ 5.Білімі: Арнаулы орта 6.Бітірген оқу орны: Қордай ГЭК 7.Еңбек өтілі: 6 ай 8.Санаты: - 9.Өз білім көтеру тақырыбы: «Түрлендіріп оқыту арқылы оқушылардың білім сапасын арттыру»  10.Сабақ беретін сыныптары: 1 «а,ә,б,в,г» сынып ОНД :4 «в» 3 «а» 1 «а» сынып </vt:lpstr>
      <vt:lpstr>                                             Жас маманмен жүргізілетін жұмыстың ережелері                                                      I. Жалпы ережелер Ереженің басты мақсаты: •Жас педагог мамандардың педагогикалық, оқушылар, ата-аналар ұжымына қалыптасуына көмек көрсету; •Жаңадан келген педагог мамандардың кәсіби дайындығын жетілдіру; •Жас мамандарға әдістемелік және психологиялық көмек көрсету; •Жас мамандарды еңбек жолындағы жетістіктерімен мадақтау.                                                   ІІ. Негізгі міндеттері. *Жаңадан келген педагог мамандардың кәсіби дайындық деңгейін анықтау; *Жаңадан келген педагог мамандардың оқу-тәрбие жұмыстарын ұйымдастыру мен өткізу дайындығындағы әдістемелік және жалпы дидактикалық деңгейін арттыру; *Жас педагог мамандардың оқушыларды оқыту мен тәрбиелеу жұмыстарына практикалық көмектер беру; *Педагогикалық теория мен практиканы үздіксіз игеруін қамтамасыз ету; *Педагогикалық қызметте жеткен жетістіктерімен тәжірибе алмасу; *Жас педагог мамандардың өзіндік даму бағдарламасын құру; *Практикада кәсіби жетілген жас педагог мамандардың жұмысын насихаттап, мадақтау. </vt:lpstr>
      <vt:lpstr>                               ІІІ. Қызметті ұйымдастыру. Психологиялық қолдау мен әдістемелік көмек көрсету мақсатында пән бірлестігі жас педагог мамандармен үздіксіз жұмыстар ұйымдастырылып жүргізіледі.  Жас педагог мамандармен жүргізілетін жұмыстар оқу жылының басында құрылған жоспар негізінде ұйымдастарылады. Жұмысты жоспарлау келесі бағыттарды қамтиды:  •Ұйымдастыру жұмыстары;  •Пән бойынша жұмыстарды жоспарлау мен ұйымдастыру; •Әдістемелік жұмыстарды жоспарлау мен ұйымдастыру; •Мектепішілік іс-құжаттармен жұмыс; •Өзіндік білім жетілдіру жұмыстары; •Жас педагог мамандардың қызметін бақылау. </vt:lpstr>
      <vt:lpstr>                                              Қызмет мазмұны: •Жас педагог мамандардың кездескен қиындықтарына талдау жасау, сараптама негізінде қажеттілігін өтейтін көмек көрсету формасын таңдау; •Қызметті жоспарлау мен талдау жасау; •Оқу-тәрбие жұмысын ұйымдастырудың мазмұны, формасы және әдістері туралы нұсқаулық дайындау; •Жас педагог мамандарға оқу-тәрбие жұмысын ұйымдастыру тиімділігін арттыруға бағытталған көмек беру; •Оқушылардың сыныптан тыс уақыттарда танымдық, ғылыми-зерттеушілік қызметтерге белсенділігін арттырудың негізгі бағыттары мен формаларын (олимпиадалар, байқаулар, пәндік апталықтар, білім аукциондары т.б.) таңдап жұмыс жасауға көмектесу; •Жас педагог мамандардың қызмет нәтижесінің мониторингін жасау; •Жас педагог мамандардың кәсіби шеберлігін жетілдіруге қолайлы жағдайлар жасау: •Тәжірибелі ұстаздармен кездесулер өткізу, педагогикалық қызметте жетістікке жеткен іс-тәжірибелерімен таныстыру; •Жаңадан келген педагог мамандарды жас педагог мамандардың сабақтарына қатыстыру мақсатында он күндіктер (декада) өткізу; Тәжірибелі педагог мамандардан жас педагог мамандарға тәлімгерлер бекітіледі. Жас педагог маман тәлімгермен бірге мектеп директоры бекіткен жоспар бойынша жұмыс жасайды. Тәлімгер ұстаз жас педагог маманның практикасындағы жұмыстарды қорытындылап, кәсіби дайындығы жан-жақты талданатын бағалау парағын толтырады және оқу-тәрбие жұмысын жетілдіруге нұсқау береді. Жас педагог маман талдау жұмысымен аттестациялық комиссияға дейін бір апта бұрын танысуы тиіс.  </vt:lpstr>
      <vt:lpstr>                                                                                  ІV. Жас педагог маман біліктілігінің мазмұны.  Жас педагог маман өз еңбек жолында пәні бойынша теориялық білімді, оқыту әдістемесін, педагогика және психологияны, тәрбие жұмысын толық игеруі тиіс. Үш жыл ішінде жас педагог маман мұғалімдік қызметтің жан-жақты қырынан танылуы керек.                                                              1.Оқыту жұмысы. Жас педагог маман меңгеруі тиіс: oМектептегі оқу-тәрбие жұмысын перспективалық және жылдық жоспарлау негіздерін тануға, жұмысты жоспарлауда белсене ат салысуға; oОқу жылы ішінде пәні бойынша оқу-тәрбие жұмысын жоспарлауды; oКүнделікті оқу жоспарын жасап, білім беру мекемесінің басшылығына бекітуге ұсыну; oОқыту үрдісінде оқушылардың танымдық белсенділігін арттыратын әдістер, құралдар мен формаларды (әңгіме, сұхбат, дәріс, зертханалық жаттығулар, оқушының жеке жұмысы, сынақ жұмыстары, демонстрация, оқу фильмдері, жазылған үнтаспалар, компьютерлік бағдарламалар, т.б.) қолдануды; oБарлық пәндер бойынша оқушыға жеке көмектер көрсетуді; oПән бойынша оқушылармен сыныптан тыс жұмыстарды ұжымдық (саяхат, оқу фильмдерін көру,конференциялар, дәрістер, т.б.) және жеке формаларда ұйымдастыру мен өткізуді; oПәні бойынша факультативтік курстарды ұйымдастыру мен өткізуге қатысуы; oПән кабинетін жабдықтауға қатысу және бұл жұмыстарға оқушыларды тарту.    </vt:lpstr>
      <vt:lpstr>                                                                            V. Қызметті ұйымдастыру формалары.  Жас педагог мамандармен жұмыстарды ұйымдастыруды мектеп келесі формада жүргізеді: Семинарлар; Практикалық жаттығулар; Тәжірибелі ұстаздармен кездесулер; Жеке және топтық кеңестер; Сұхбаттар; Шығармашылық кештер; Тәжірибелі ұстаздардың сабақтарына қатысу; Жас педагог мамандардың ашық сабақтары.                                                  VI. Қорытынды ереже.   Жас педагог мамандар аудандағы «Жас мамандар мектебі» жұмыстарына ат салысып, мәдени көпшілік іс-шараларға, семинарлар, практикалық жаттығуларға қатысады. Мектеп басшысы жас педагог мамандармен ұйымдастырылатын жұмыстарды, оның кәсіби дамуын басшылық жанындағы кеңестерде, жеке кеңес беруде талдайды. Оқу жылының соңында жас педагог мамандармен жүргізілген жұмыстар қорытындысы шығарылады. </vt:lpstr>
      <vt:lpstr>"Жас мамандар" мектебінің жұмыс жоспары 3 жылға арналған</vt:lpstr>
      <vt:lpstr>Презентация PowerPoint</vt:lpstr>
      <vt:lpstr>Презентация PowerPoint</vt:lpstr>
      <vt:lpstr>                    Жас маманды мұғалімдердің  лауазымдық міндетімен таныстыру  1.  Білім беру ұйымдары қызметкерлерінің құқықтары мен міндеттері  білім       беру ұйымдарының  жарғыларымен, ішкі тәртіп ережелерімен және қызмет нұсқаулықтарымен айқындалады. 2.  Педагогтік қызмет атқаратын адамдар педагог қызметкерлері болып есептеледі. 3.  Білім беру ұйымдары педагог қызметкерлерінің: 1.  Педагогтік қызметті ұйымдастыру. 2. Оқу орнының жұмыстарына қатысу. 3.  ҚР заңдарын оқып,үйрену. 4.  Бес жылда бір рет өздерінің біліктілігін арттыру. 5.  Әкімшілік бұйрықтарын орындау. 6.  Білім алушылар мен  тәрбиеленушілердің тиісті мемлекеттік  жалпыға бірдей  міндетті білім беру стандарттарында  көзделген деңгейден төмен емес білім, шеберлік және дағды алуын қамтамасыз етуге тиісті. 7.  Білім алушылар мен тәрбиеленушілердің жеке және шығармашылық қабілетерін ашып, оны дамытуға жәрдемдесуі тиіс. . </vt:lpstr>
      <vt:lpstr>   8.  Өз біліктілігін арттыру. 9.  Педагогтік әдет нормаларын сақтау. 10.  Білім алушылардың және тәрбиеленушілердің қадір-қасиетін құрметтеуге, салауатты өмір салтын жүргізіп, оны білім алушылар мен тәрбиеленушілер арасында насихаттауға міндетті. 11.  Олимпиадаға оқуша дайындау. 12.  Үлгерімі төмен оқушылармен жұмыс ұйымдастыру. 13.  Дарынды оқушылармен жұмыс ұйымдастыру. 14.  Оқушылардың дәптерлерін уақытылы тексеру. 15.  Сабақ беретін сыныптардың журналдарын күнделікті толтырып отыру. 16.  Мектепішілік, қалалық іс-шараларға оқушыларды тарту. 17.  Ақпараттармен  уақытылы танысып, сабақтарда қолдану. 18.  Жаңа технолгоияны меңгеру. 19.  Педагогикалық кеңестерде баяндама оқу. 20.  Санатын көтеру, қызметінде өсу  мақсатында  мерзімнен бұрын аттестатталуға міндетті</vt:lpstr>
      <vt:lpstr>Жас маман Тургалиев Темірханмен жүргізілген диагностикалық карта нәтижесі </vt:lpstr>
      <vt:lpstr>Жас маманға арналған сауалнама нәтижесі </vt:lpstr>
      <vt:lpstr>Жас маманның педагогикалық шеберлігін дамытуда әдістемелік тест сұрақтары жүргізіліп отырады</vt:lpstr>
      <vt:lpstr>   Тест «Педагогика»  1. Педагогикалық қызметтің нәтижесі деп түсінетініміз: А) үздік бағаларды  В)білімділік, тәрбиелілік, жеке тұлғаның дамытушылығы С) жақсы денсаулық Д) үздік көрсеткіштер Е) жақсы психологиялық климат 2. Ауызша оқыту әдісіне мыналар енеді: А) Практикалық сабақ В) Жаттығулар, бақылаулар С) Иллюстрациялар. Д) Әңгімелесулер, түсіндірулер, оқулықпен жұмыс* Е) зертханалық сабақтар, иллюстрациялар 3. Педагогикалық процеске қатысушылардың неғұлым тиімді әсер беретін өзара ынтымақтастық жүйесі: А) өзін-өзі басқару В) авторитарлық басқару С) коммунарлық әдістеме Д) ынтымақтастық педагогикасы* Е) либералды басқару 4.Оқушылардың дамуы өзара байланысқан үш бағыт бойынша жүреді. Дұрыс емес бағытты көрсетіңіз А)биологиялық, психологиялық, әлеуметтік. В)психологиялық, физиологиялық, адамгершілік С) әлеуметтік, еңбек, экономикалық Д)құқықтық, ақыл-ой, экологиялық Е)тұқымқуалаушылық, биологиялық, эстетикалық, діни.   </vt:lpstr>
      <vt:lpstr>   5. Мұғалімнің инновациялық қызметіне мынылар жатады: А)оқушылардың ойындық қызметін ұйымдастыру. В)танымдық қызметтік белсенділігін арттыру С) оқытудың дәстүрлі формаларын қолдану Д) алдыңғы қатарлы педагогикалық тәжірибемен танысу Е) оқытудың авторлық бағдарламасын дайындау  6. Физикалық жас  деп мынаны түсінеміз: А)туған сәтінен бастап өткен жылмен, аймен және күнмен саналатын баланың өмір сүрген уақыт кезеңі аралығы. В)зерттеу сәтіне дейінгі жасы. С) сол сәттегі психологиялық даму деңгейін көрсетеді. Д) тексеру сәтіндегі физикалық бойы Е) ағзаның даму деңгейі.  7. Жеке тұлғаның қалыптасуы деп түсінетініміз: А) Түрлі жағдайлардың  адамдарға (олардың саналы іс-әрекетіне қарамастан) әсер етуі. В) адам ағзасындағы сандық өзерістер процесі мен нәтижесі. С) білім меңгеру негізінде практикалық және теориялық іс-әрекеттерді саналы және өздігінен орныдауға дайындығы. Д) нақты тәрбиелік міндеттердің шешімін табыға бағытталған тәрбие жұмысының процесі мен нәтижесі. Е) барлық фокторлардың: экологиялық, әлеуметтік, идеялогиялық, психопедагогикалық және т.б.   </vt:lpstr>
      <vt:lpstr>8. Педагогика: А)бала дамуының заңдылықтарын зерттейді және оны  тәрбиелеу жолдарын айқындайды В)жеке тұлғаның кәсіби қалыптасуы проблемаларын қарастырады С)тәрбиешінің тәрбиеленушінің дүниетануын қалыптастыру мақсатында оған әсер ете білу өнері Д)өскелең  ұрпаққты тәрбиелеу мәселесімен айналысады Е)адам тәрбиелеу жөніндегі ғылым  9. Оқушының ғылыми  дүниетануының қалыптасуына  мына жұмысты ұйымдастырудың ықпалы неғұлым мол болады: А)ғылым негіздерімен танысу В)проблемалық оқытуды С)бағдарламаланған оқытуды Д)догматикалық оқытуды. Е)технологиялық оқытуды.  10.Мектеп педагогикалық ұжымның жоғары органы: А)директор В)аудандық білім бөлімі С)оқушылар ұжымы Д)ата-аналар комитеті Е)педагогикалық кеңес </vt:lpstr>
      <vt:lpstr>Жас маманмен жүргізілген педагогикалық тест жұмысының қорытындысы</vt:lpstr>
      <vt:lpstr>Жас маманның сабағына өзіндік талдау</vt:lpstr>
      <vt:lpstr>Жас маман Уббиева Фардауси Көмекбаевнаның                                             8 «а» сыныбында жүргізген ашық сабағына талдау</vt:lpstr>
      <vt:lpstr> Жас маман жұмысының сапалық көрсеткіші </vt:lpstr>
      <vt:lpstr>Жас маманның теориялық білімді оқыту және әдістемесін жетілдіру</vt:lpstr>
      <vt:lpstr>Жас маман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777</cp:lastModifiedBy>
  <cp:revision>101</cp:revision>
  <cp:lastPrinted>2014-01-27T12:07:23Z</cp:lastPrinted>
  <dcterms:created xsi:type="dcterms:W3CDTF">2011-08-19T04:37:35Z</dcterms:created>
  <dcterms:modified xsi:type="dcterms:W3CDTF">2021-04-28T03:28:15Z</dcterms:modified>
</cp:coreProperties>
</file>