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6"/>
  </p:notesMasterIdLst>
  <p:sldIdLst>
    <p:sldId id="256" r:id="rId2"/>
    <p:sldId id="257" r:id="rId3"/>
    <p:sldId id="258" r:id="rId4"/>
    <p:sldId id="259" r:id="rId5"/>
    <p:sldId id="260" r:id="rId6"/>
    <p:sldId id="261" r:id="rId7"/>
    <p:sldId id="263" r:id="rId8"/>
    <p:sldId id="270" r:id="rId9"/>
    <p:sldId id="264" r:id="rId10"/>
    <p:sldId id="265" r:id="rId11"/>
    <p:sldId id="266" r:id="rId12"/>
    <p:sldId id="267" r:id="rId13"/>
    <p:sldId id="268" r:id="rId14"/>
    <p:sldId id="26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3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FC0734-46C1-49CC-A0E2-E758EB7A26C6}" type="datetimeFigureOut">
              <a:rPr lang="ru-RU" smtClean="0"/>
              <a:t>ср 01.08.18</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8A5530-B7B9-4EB6-B13C-2E59EC416CF8}" type="slidenum">
              <a:rPr lang="ru-RU" smtClean="0"/>
              <a:t>‹#›</a:t>
            </a:fld>
            <a:endParaRPr lang="ru-RU"/>
          </a:p>
        </p:txBody>
      </p:sp>
    </p:spTree>
    <p:extLst>
      <p:ext uri="{BB962C8B-B14F-4D97-AF65-F5344CB8AC3E}">
        <p14:creationId xmlns:p14="http://schemas.microsoft.com/office/powerpoint/2010/main" val="1034731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7929D2C-449C-4B76-9B48-6C57DD47879A}" type="slidenum">
              <a:rPr lang="ru-RU" smtClean="0"/>
              <a:t>5</a:t>
            </a:fld>
            <a:endParaRPr lang="ru-RU" dirty="0"/>
          </a:p>
        </p:txBody>
      </p:sp>
    </p:spTree>
    <p:extLst>
      <p:ext uri="{BB962C8B-B14F-4D97-AF65-F5344CB8AC3E}">
        <p14:creationId xmlns:p14="http://schemas.microsoft.com/office/powerpoint/2010/main" val="3032025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A3727E6-909D-436D-BDE4-4C40B7E4460E}" type="datetimeFigureOut">
              <a:rPr lang="ru-RU" smtClean="0"/>
              <a:t>ср 01.08.18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2049225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3727E6-909D-436D-BDE4-4C40B7E4460E}" type="datetimeFigureOut">
              <a:rPr lang="ru-RU" smtClean="0"/>
              <a:t>ср 01.08.18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4023424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3727E6-909D-436D-BDE4-4C40B7E4460E}" type="datetimeFigureOut">
              <a:rPr lang="ru-RU" smtClean="0"/>
              <a:t>ср 01.08.18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2710713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3727E6-909D-436D-BDE4-4C40B7E4460E}" type="datetimeFigureOut">
              <a:rPr lang="ru-RU" smtClean="0"/>
              <a:t>ср 01.08.18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1807276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A3727E6-909D-436D-BDE4-4C40B7E4460E}" type="datetimeFigureOut">
              <a:rPr lang="ru-RU" smtClean="0"/>
              <a:t>ср 01.08.18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25140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A3727E6-909D-436D-BDE4-4C40B7E4460E}" type="datetimeFigureOut">
              <a:rPr lang="ru-RU" smtClean="0"/>
              <a:t>ср 01.08.18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3863586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A3727E6-909D-436D-BDE4-4C40B7E4460E}" type="datetimeFigureOut">
              <a:rPr lang="ru-RU" smtClean="0"/>
              <a:t>ср 01.08.18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2262645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A3727E6-909D-436D-BDE4-4C40B7E4460E}" type="datetimeFigureOut">
              <a:rPr lang="ru-RU" smtClean="0"/>
              <a:t>ср 01.08.18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2763827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A3727E6-909D-436D-BDE4-4C40B7E4460E}" type="datetimeFigureOut">
              <a:rPr lang="ru-RU" smtClean="0"/>
              <a:t>ср 01.08.18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701666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A3727E6-909D-436D-BDE4-4C40B7E4460E}" type="datetimeFigureOut">
              <a:rPr lang="ru-RU" smtClean="0"/>
              <a:t>ср 01.08.18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359936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A3727E6-909D-436D-BDE4-4C40B7E4460E}" type="datetimeFigureOut">
              <a:rPr lang="ru-RU" smtClean="0"/>
              <a:t>ср 01.08.18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CB45E8-10A4-43AA-AF85-5551D09CD2DD}" type="slidenum">
              <a:rPr lang="ru-RU" smtClean="0"/>
              <a:t>‹#›</a:t>
            </a:fld>
            <a:endParaRPr lang="ru-RU"/>
          </a:p>
        </p:txBody>
      </p:sp>
    </p:spTree>
    <p:extLst>
      <p:ext uri="{BB962C8B-B14F-4D97-AF65-F5344CB8AC3E}">
        <p14:creationId xmlns:p14="http://schemas.microsoft.com/office/powerpoint/2010/main" val="2084971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3727E6-909D-436D-BDE4-4C40B7E4460E}" type="datetimeFigureOut">
              <a:rPr lang="ru-RU" smtClean="0"/>
              <a:t>ср 01.08.18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CB45E8-10A4-43AA-AF85-5551D09CD2DD}" type="slidenum">
              <a:rPr lang="ru-RU" smtClean="0"/>
              <a:t>‹#›</a:t>
            </a:fld>
            <a:endParaRPr lang="ru-RU"/>
          </a:p>
        </p:txBody>
      </p:sp>
    </p:spTree>
    <p:extLst>
      <p:ext uri="{BB962C8B-B14F-4D97-AF65-F5344CB8AC3E}">
        <p14:creationId xmlns:p14="http://schemas.microsoft.com/office/powerpoint/2010/main" val="380793468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kk.wikipedia.org/wiki/%D2%9A%D0%B0%D0%B7%D0%B0%D2%9B%D1%81%D1%82%D0%B0%D0%BD_%D2%93%D1%8B%D0%BB%D1%8B%D0%BC_%D0%B0%D0%BA%D0%B0%D0%B4%D0%B5%D0%BC%D0%B8%D1%8F%D1%81%D1%8B"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ÐÐ°ÑÑÐ¸Ð½ÐºÐ¸ Ð¿Ð¾ Ð·Ð°Ð¿ÑÐ¾ÑÑ ÑÐ¾Ð½ Ð´Ð»Ñ Ð¿ÑÐµÐ·ÐµÐ½ÑÐ°ÑÐ¸Ð¸ ÐºÑÐ°ÑÐ¸Ð²Ñ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09015"/>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788769" y="1795716"/>
            <a:ext cx="10781650" cy="1315425"/>
          </a:xfrm>
          <a:prstGeom prst="rect">
            <a:avLst/>
          </a:prstGeom>
        </p:spPr>
        <p:txBody>
          <a:bodyPr wrap="square">
            <a:spAutoFit/>
          </a:bodyPr>
          <a:lstStyle/>
          <a:p>
            <a:pPr algn="ctr">
              <a:lnSpc>
                <a:spcPct val="115000"/>
              </a:lnSpc>
              <a:spcAft>
                <a:spcPts val="0"/>
              </a:spcAft>
            </a:pPr>
            <a:r>
              <a:rPr lang="kk-KZ" sz="3600" b="1" dirty="0" smtClean="0">
                <a:solidFill>
                  <a:schemeClr val="tx1">
                    <a:lumMod val="95000"/>
                    <a:lumOff val="5000"/>
                  </a:schemeClr>
                </a:solidFill>
                <a:effectLst/>
                <a:latin typeface="Times New Roman" panose="02020603050405020304" pitchFamily="18" charset="0"/>
                <a:ea typeface="Calibri" panose="020F0502020204030204" pitchFamily="34" charset="0"/>
                <a:cs typeface="Times New Roman" panose="02020603050405020304" pitchFamily="18" charset="0"/>
              </a:rPr>
              <a:t>Тақырып: </a:t>
            </a:r>
            <a:r>
              <a:rPr lang="kk-KZ" sz="3600" dirty="0" smtClean="0">
                <a:latin typeface="Times New Roman" panose="02020603050405020304" pitchFamily="18" charset="0"/>
                <a:cs typeface="Times New Roman" panose="02020603050405020304" pitchFamily="18" charset="0"/>
              </a:rPr>
              <a:t>Халықтың рухани </a:t>
            </a:r>
          </a:p>
          <a:p>
            <a:pPr algn="ctr">
              <a:lnSpc>
                <a:spcPct val="115000"/>
              </a:lnSpc>
              <a:spcAft>
                <a:spcPts val="0"/>
              </a:spcAft>
            </a:pPr>
            <a:r>
              <a:rPr lang="kk-KZ" sz="3600" dirty="0" smtClean="0">
                <a:latin typeface="Times New Roman" panose="02020603050405020304" pitchFamily="18" charset="0"/>
                <a:cs typeface="Times New Roman" panose="02020603050405020304" pitchFamily="18" charset="0"/>
              </a:rPr>
              <a:t>мұрасы – даналық көзі </a:t>
            </a:r>
            <a:endParaRPr lang="ru-RU" sz="3600" dirty="0">
              <a:solidFill>
                <a:schemeClr val="tx1">
                  <a:lumMod val="95000"/>
                  <a:lumOff val="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87269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ÐÐ°ÑÑÐ¸Ð½ÐºÐ¸ Ð¿Ð¾ Ð·Ð°Ð¿ÑÐ¾ÑÑ ÑÐ¾Ð½ Ð´Ð»Ñ Ð¿ÑÐµÐ·ÐµÐ½ÑÐ°ÑÐ¸Ð¸ ÐºÑÐ°ÑÐ¸Ð²Ñ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0901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956782" y="1118741"/>
            <a:ext cx="7048675" cy="3539430"/>
          </a:xfrm>
          <a:prstGeom prst="rect">
            <a:avLst/>
          </a:prstGeom>
        </p:spPr>
        <p:txBody>
          <a:bodyPr wrap="square">
            <a:spAutoFit/>
          </a:bodyPr>
          <a:lstStyle/>
          <a:p>
            <a:r>
              <a:rPr lang="kk-KZ" sz="2800" b="1" dirty="0" smtClean="0">
                <a:latin typeface="Times New Roman" panose="02020603050405020304" pitchFamily="18" charset="0"/>
                <a:cs typeface="Times New Roman" panose="02020603050405020304" pitchFamily="18" charset="0"/>
              </a:rPr>
              <a:t>Сұрақтар</a:t>
            </a:r>
            <a:r>
              <a:rPr lang="kk-KZ" sz="2800" b="1" dirty="0">
                <a:latin typeface="Times New Roman" panose="02020603050405020304" pitchFamily="18" charset="0"/>
                <a:cs typeface="Times New Roman" panose="02020603050405020304" pitchFamily="18" charset="0"/>
              </a:rPr>
              <a:t>:</a:t>
            </a:r>
            <a:r>
              <a:rPr lang="kk-KZ" sz="2800"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1. Наурыз мерекесі адамдарды қандай жақсы қасиеттерге</a:t>
            </a:r>
            <a:br>
              <a:rPr lang="kk-KZ" sz="2800" dirty="0">
                <a:latin typeface="Times New Roman" panose="02020603050405020304" pitchFamily="18" charset="0"/>
                <a:cs typeface="Times New Roman" panose="02020603050405020304" pitchFamily="18" charset="0"/>
              </a:rPr>
            </a:br>
            <a:r>
              <a:rPr lang="kk-KZ" sz="2800" dirty="0">
                <a:latin typeface="Times New Roman" panose="02020603050405020304" pitchFamily="18" charset="0"/>
                <a:cs typeface="Times New Roman" panose="02020603050405020304" pitchFamily="18" charset="0"/>
              </a:rPr>
              <a:t>тәрбиелейді?</a:t>
            </a:r>
            <a:br>
              <a:rPr lang="kk-KZ" sz="2800" dirty="0">
                <a:latin typeface="Times New Roman" panose="02020603050405020304" pitchFamily="18" charset="0"/>
                <a:cs typeface="Times New Roman" panose="02020603050405020304" pitchFamily="18" charset="0"/>
              </a:rPr>
            </a:br>
            <a:r>
              <a:rPr lang="kk-KZ" sz="2800" dirty="0">
                <a:latin typeface="Times New Roman" panose="02020603050405020304" pitchFamily="18" charset="0"/>
                <a:cs typeface="Times New Roman" panose="02020603050405020304" pitchFamily="18" charset="0"/>
              </a:rPr>
              <a:t>2. Наурызда қандай адамгершілік салт-дәстүрлер орындалады?</a:t>
            </a:r>
            <a:br>
              <a:rPr lang="kk-KZ" sz="2800" dirty="0">
                <a:latin typeface="Times New Roman" panose="02020603050405020304" pitchFamily="18" charset="0"/>
                <a:cs typeface="Times New Roman" panose="02020603050405020304" pitchFamily="18" charset="0"/>
              </a:rPr>
            </a:br>
            <a:r>
              <a:rPr lang="kk-KZ" sz="2800" dirty="0">
                <a:latin typeface="Times New Roman" panose="02020603050405020304" pitchFamily="18" charset="0"/>
                <a:cs typeface="Times New Roman" panose="02020603050405020304" pitchFamily="18" charset="0"/>
              </a:rPr>
              <a:t>3. Бүкіл халықтардың бірлікте өмір сүруінің мәні неде?</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4472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ÐÐ°ÑÑÐ¸Ð½ÐºÐ¸ Ð¿Ð¾ Ð·Ð°Ð¿ÑÐ¾ÑÑ ÑÐ¾Ð½ Ð´Ð»Ñ Ð¿ÑÐµÐ·ÐµÐ½ÑÐ°ÑÐ¸Ð¸ ÐºÑÐ°ÑÐ¸Ð²Ñ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0901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83095" y="1245674"/>
            <a:ext cx="8479640" cy="2369880"/>
          </a:xfrm>
          <a:prstGeom prst="rect">
            <a:avLst/>
          </a:prstGeom>
        </p:spPr>
        <p:txBody>
          <a:bodyPr wrap="square">
            <a:spAutoFit/>
          </a:bodyPr>
          <a:lstStyle/>
          <a:p>
            <a:pPr algn="ctr"/>
            <a:r>
              <a:rPr lang="kk-KZ" sz="3200" b="1" dirty="0">
                <a:latin typeface="Times New Roman" panose="02020603050405020304" pitchFamily="18" charset="0"/>
                <a:cs typeface="Times New Roman" panose="02020603050405020304" pitchFamily="18" charset="0"/>
              </a:rPr>
              <a:t>Шығармашылық жұмыс, </a:t>
            </a:r>
            <a:endParaRPr lang="kk-KZ" sz="3200" b="1" dirty="0" smtClean="0">
              <a:latin typeface="Times New Roman" panose="02020603050405020304" pitchFamily="18" charset="0"/>
              <a:cs typeface="Times New Roman" panose="02020603050405020304" pitchFamily="18" charset="0"/>
            </a:endParaRPr>
          </a:p>
          <a:p>
            <a:pPr algn="ctr"/>
            <a:r>
              <a:rPr lang="kk-KZ" sz="3200" b="1" dirty="0" smtClean="0">
                <a:latin typeface="Times New Roman" panose="02020603050405020304" pitchFamily="18" charset="0"/>
                <a:cs typeface="Times New Roman" panose="02020603050405020304" pitchFamily="18" charset="0"/>
              </a:rPr>
              <a:t>топпен </a:t>
            </a:r>
            <a:r>
              <a:rPr lang="kk-KZ" sz="3200" b="1" dirty="0">
                <a:latin typeface="Times New Roman" panose="02020603050405020304" pitchFamily="18" charset="0"/>
                <a:cs typeface="Times New Roman" panose="02020603050405020304" pitchFamily="18" charset="0"/>
              </a:rPr>
              <a:t>жұмыс</a:t>
            </a:r>
            <a:r>
              <a:rPr lang="kk-KZ" sz="3200" dirty="0" smtClean="0">
                <a:latin typeface="Times New Roman" panose="02020603050405020304" pitchFamily="18" charset="0"/>
                <a:cs typeface="Times New Roman" panose="02020603050405020304" pitchFamily="18" charset="0"/>
              </a:rPr>
              <a:t>.</a:t>
            </a:r>
            <a:endParaRPr lang="ru-RU" sz="3200" dirty="0">
              <a:solidFill>
                <a:srgbClr val="002060"/>
              </a:solidFill>
              <a:latin typeface="Times New Roman" panose="02020603050405020304" pitchFamily="18" charset="0"/>
              <a:cs typeface="Times New Roman" panose="02020603050405020304" pitchFamily="18" charset="0"/>
            </a:endParaRPr>
          </a:p>
          <a:p>
            <a:pPr algn="ctr"/>
            <a:r>
              <a:rPr lang="kk-KZ" sz="2800" dirty="0">
                <a:latin typeface="Times New Roman" panose="02020603050405020304" pitchFamily="18" charset="0"/>
                <a:cs typeface="Times New Roman" panose="02020603050405020304" pitchFamily="18" charset="0"/>
              </a:rPr>
              <a:t>Оқушылар төрт топқа бөлінеді.</a:t>
            </a:r>
            <a:endParaRPr lang="ru-RU" sz="2800" dirty="0">
              <a:latin typeface="Times New Roman" panose="02020603050405020304" pitchFamily="18" charset="0"/>
              <a:cs typeface="Times New Roman" panose="02020603050405020304" pitchFamily="18" charset="0"/>
            </a:endParaRPr>
          </a:p>
          <a:p>
            <a:pPr algn="ctr"/>
            <a:r>
              <a:rPr lang="kk-KZ" sz="2800" b="1" dirty="0">
                <a:latin typeface="Times New Roman" panose="02020603050405020304" pitchFamily="18" charset="0"/>
                <a:cs typeface="Times New Roman" panose="02020603050405020304" pitchFamily="18" charset="0"/>
              </a:rPr>
              <a:t>Тапсырма: </a:t>
            </a:r>
            <a:r>
              <a:rPr lang="kk-KZ" sz="2800" dirty="0">
                <a:latin typeface="Times New Roman" panose="02020603050405020304" pitchFamily="18" charset="0"/>
                <a:cs typeface="Times New Roman" panose="02020603050405020304" pitchFamily="18" charset="0"/>
              </a:rPr>
              <a:t>Наурыз мерекесі туралы дәптерге сурет салу.</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48271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Картинки по запросу музыкальный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 y="112295"/>
            <a:ext cx="8038530" cy="6745705"/>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6243893" y="98440"/>
            <a:ext cx="6105647" cy="7058855"/>
          </a:xfrm>
          <a:prstGeom prst="rect">
            <a:avLst/>
          </a:prstGeom>
        </p:spPr>
        <p:txBody>
          <a:bodyPr wrap="square" numCol="1">
            <a:spAutoFit/>
          </a:bodyPr>
          <a:lstStyle/>
          <a:p>
            <a:pPr>
              <a:lnSpc>
                <a:spcPct val="115000"/>
              </a:lnSpc>
              <a:spcAft>
                <a:spcPts val="0"/>
              </a:spcAft>
              <a:tabLst>
                <a:tab pos="180340" algn="l"/>
              </a:tabLst>
            </a:pPr>
            <a:r>
              <a:rPr lang="kk-KZ" sz="1750" b="1" dirty="0" smtClean="0">
                <a:effectLst/>
                <a:latin typeface="Times New Roman" panose="02020603050405020304" pitchFamily="18" charset="0"/>
                <a:ea typeface="Calibri" panose="020F0502020204030204" pitchFamily="34" charset="0"/>
                <a:cs typeface="Times New Roman" panose="02020603050405020304" pitchFamily="18" charset="0"/>
              </a:rPr>
              <a:t>Топпен ән айту.</a:t>
            </a:r>
            <a:endParaRPr lang="ru-RU" sz="1750" dirty="0" smtClean="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kk-KZ" sz="1750" b="1" dirty="0">
                <a:latin typeface="Times New Roman" panose="02020603050405020304" pitchFamily="18" charset="0"/>
                <a:cs typeface="Times New Roman" panose="02020603050405020304" pitchFamily="18" charset="0"/>
              </a:rPr>
              <a:t>Наурыз – думан</a:t>
            </a:r>
            <a:r>
              <a:rPr lang="kk-KZ" sz="1750" dirty="0">
                <a:latin typeface="Times New Roman" panose="02020603050405020304" pitchFamily="18" charset="0"/>
                <a:cs typeface="Times New Roman" panose="02020603050405020304" pitchFamily="18" charset="0"/>
              </a:rPr>
              <a:t/>
            </a:r>
            <a:br>
              <a:rPr lang="kk-KZ" sz="1750" dirty="0">
                <a:latin typeface="Times New Roman" panose="02020603050405020304" pitchFamily="18" charset="0"/>
                <a:cs typeface="Times New Roman" panose="02020603050405020304" pitchFamily="18" charset="0"/>
              </a:rPr>
            </a:br>
            <a:r>
              <a:rPr lang="kk-KZ" sz="1750" i="1" dirty="0">
                <a:latin typeface="Times New Roman" panose="02020603050405020304" pitchFamily="18" charset="0"/>
                <a:cs typeface="Times New Roman" panose="02020603050405020304" pitchFamily="18" charset="0"/>
              </a:rPr>
              <a:t>Өлеңін жазған Мұқағали Мақатаев</a:t>
            </a:r>
            <a:r>
              <a:rPr lang="kk-KZ" sz="1750" dirty="0">
                <a:latin typeface="Times New Roman" panose="02020603050405020304" pitchFamily="18" charset="0"/>
                <a:cs typeface="Times New Roman" panose="02020603050405020304" pitchFamily="18" charset="0"/>
              </a:rPr>
              <a:t/>
            </a:r>
            <a:br>
              <a:rPr lang="kk-KZ" sz="1750" dirty="0">
                <a:latin typeface="Times New Roman" panose="02020603050405020304" pitchFamily="18" charset="0"/>
                <a:cs typeface="Times New Roman" panose="02020603050405020304" pitchFamily="18" charset="0"/>
              </a:rPr>
            </a:br>
            <a:r>
              <a:rPr lang="kk-KZ" sz="1750" i="1" dirty="0">
                <a:latin typeface="Times New Roman" panose="02020603050405020304" pitchFamily="18" charset="0"/>
                <a:cs typeface="Times New Roman" panose="02020603050405020304" pitchFamily="18" charset="0"/>
              </a:rPr>
              <a:t>Әнін жазған Талғат Сарыбаев</a:t>
            </a:r>
            <a:r>
              <a:rPr lang="kk-KZ" sz="1750" dirty="0">
                <a:latin typeface="Times New Roman" panose="02020603050405020304" pitchFamily="18" charset="0"/>
                <a:cs typeface="Times New Roman" panose="02020603050405020304" pitchFamily="18" charset="0"/>
              </a:rPr>
              <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Наурыз айы туғанда,</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Той болушы еді бұл маңда.</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Сақталушы еді сыбаға,</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Сапарға кеткен ұлдарға,</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Наурыз айы туғанда.</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Наурыз, наурыз күні игі,</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Күні игі жердің түрі игі!</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Бауыры жылып науат қар,</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Бабымен ғана жібиді.</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Наурыз, наурыз күні игі,</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Күні игі жердің түрі игі!</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Шашылып ырыс шанақтан.</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Шақырып бір үй бір үйді,</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Шаттанушы еді бір игі!</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Осынау игі кең жерге,</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Наурыз айы келгенде.</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Наурыз тойын бергенде,</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Көрмегендер де арманда,</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Арманда оны көрген де.</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Келіп ем өмір-орманға,</a:t>
            </a:r>
            <a:br>
              <a:rPr lang="kk-KZ" sz="1750" dirty="0">
                <a:latin typeface="Times New Roman" panose="02020603050405020304" pitchFamily="18" charset="0"/>
                <a:cs typeface="Times New Roman" panose="02020603050405020304" pitchFamily="18" charset="0"/>
              </a:rPr>
            </a:br>
            <a:r>
              <a:rPr lang="kk-KZ" sz="1750" dirty="0">
                <a:latin typeface="Times New Roman" panose="02020603050405020304" pitchFamily="18" charset="0"/>
                <a:cs typeface="Times New Roman" panose="02020603050405020304" pitchFamily="18" charset="0"/>
              </a:rPr>
              <a:t>Наурыз айы келгенде.</a:t>
            </a:r>
            <a:endParaRPr lang="kk-KZ" sz="1750" dirty="0" smtClean="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53870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24900" y="3733799"/>
            <a:ext cx="3159034" cy="2788033"/>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14849" y="2222111"/>
            <a:ext cx="7803949" cy="3477875"/>
          </a:xfrm>
          <a:prstGeom prst="rect">
            <a:avLst/>
          </a:prstGeom>
        </p:spPr>
        <p:txBody>
          <a:bodyPr wrap="square">
            <a:spAutoFit/>
          </a:bodyPr>
          <a:lstStyle/>
          <a:p>
            <a:r>
              <a:rPr lang="kk-KZ" sz="2400" dirty="0">
                <a:latin typeface="Times New Roman" panose="02020603050405020304" pitchFamily="18" charset="0"/>
                <a:cs typeface="Times New Roman" panose="02020603050405020304" pitchFamily="18" charset="0"/>
              </a:rPr>
              <a:t>1. №30 – сабақ. Төменде берілген сөйлемдерді өз ойларыңмен аяқтап жазыңдар.</a:t>
            </a:r>
            <a:br>
              <a:rPr lang="kk-KZ" sz="2400" dirty="0">
                <a:latin typeface="Times New Roman" panose="02020603050405020304" pitchFamily="18" charset="0"/>
                <a:cs typeface="Times New Roman" panose="02020603050405020304" pitchFamily="18" charset="0"/>
              </a:rPr>
            </a:br>
            <a:r>
              <a:rPr lang="kk-KZ" sz="2400" dirty="0">
                <a:latin typeface="Times New Roman" panose="02020603050405020304" pitchFamily="18" charset="0"/>
                <a:cs typeface="Times New Roman" panose="02020603050405020304" pitchFamily="18" charset="0"/>
                <a:sym typeface="Symbol" panose="05050102010706020507" pitchFamily="18" charset="2"/>
              </a:rPr>
              <a:t></a:t>
            </a:r>
            <a:r>
              <a:rPr lang="kk-KZ" sz="2400" dirty="0">
                <a:latin typeface="Times New Roman" panose="02020603050405020304" pitchFamily="18" charset="0"/>
                <a:cs typeface="Times New Roman" panose="02020603050405020304" pitchFamily="18" charset="0"/>
              </a:rPr>
              <a:t> Әділ сөйлеп, адал жүрген адамның ...</a:t>
            </a:r>
            <a:br>
              <a:rPr lang="kk-KZ" sz="2400" dirty="0">
                <a:latin typeface="Times New Roman" panose="02020603050405020304" pitchFamily="18" charset="0"/>
                <a:cs typeface="Times New Roman" panose="02020603050405020304" pitchFamily="18" charset="0"/>
              </a:rPr>
            </a:br>
            <a:r>
              <a:rPr lang="kk-KZ" sz="2400" dirty="0">
                <a:latin typeface="Times New Roman" panose="02020603050405020304" pitchFamily="18" charset="0"/>
                <a:cs typeface="Times New Roman" panose="02020603050405020304" pitchFamily="18" charset="0"/>
                <a:sym typeface="Symbol" panose="05050102010706020507" pitchFamily="18" charset="2"/>
              </a:rPr>
              <a:t></a:t>
            </a:r>
            <a:r>
              <a:rPr lang="kk-KZ" sz="2400" dirty="0">
                <a:latin typeface="Times New Roman" panose="02020603050405020304" pitchFamily="18" charset="0"/>
                <a:cs typeface="Times New Roman" panose="02020603050405020304" pitchFamily="18" charset="0"/>
              </a:rPr>
              <a:t> Ала жіпті аттамағанның абыройы биік, өйткені ...</a:t>
            </a:r>
            <a:br>
              <a:rPr lang="kk-KZ" sz="2400" dirty="0">
                <a:latin typeface="Times New Roman" panose="02020603050405020304" pitchFamily="18" charset="0"/>
                <a:cs typeface="Times New Roman" panose="02020603050405020304" pitchFamily="18" charset="0"/>
              </a:rPr>
            </a:br>
            <a:r>
              <a:rPr lang="kk-KZ" sz="2400" dirty="0">
                <a:latin typeface="Times New Roman" panose="02020603050405020304" pitchFamily="18" charset="0"/>
                <a:cs typeface="Times New Roman" panose="02020603050405020304" pitchFamily="18" charset="0"/>
                <a:sym typeface="Symbol" panose="05050102010706020507" pitchFamily="18" charset="2"/>
              </a:rPr>
              <a:t></a:t>
            </a:r>
            <a:r>
              <a:rPr lang="kk-KZ" sz="2400" dirty="0">
                <a:latin typeface="Times New Roman" panose="02020603050405020304" pitchFamily="18" charset="0"/>
                <a:cs typeface="Times New Roman" panose="02020603050405020304" pitchFamily="18" charset="0"/>
              </a:rPr>
              <a:t> Әрлі болғанша, арлы бол, себебі ...</a:t>
            </a:r>
            <a:br>
              <a:rPr lang="kk-KZ" sz="2400" dirty="0">
                <a:latin typeface="Times New Roman" panose="02020603050405020304" pitchFamily="18" charset="0"/>
                <a:cs typeface="Times New Roman" panose="02020603050405020304" pitchFamily="18" charset="0"/>
              </a:rPr>
            </a:br>
            <a:r>
              <a:rPr lang="kk-KZ" sz="2400" dirty="0">
                <a:latin typeface="Times New Roman" panose="02020603050405020304" pitchFamily="18" charset="0"/>
                <a:cs typeface="Times New Roman" panose="02020603050405020304" pitchFamily="18" charset="0"/>
                <a:sym typeface="Symbol" panose="05050102010706020507" pitchFamily="18" charset="2"/>
              </a:rPr>
              <a:t></a:t>
            </a:r>
            <a:r>
              <a:rPr lang="kk-KZ" sz="2400" dirty="0">
                <a:latin typeface="Times New Roman" panose="02020603050405020304" pitchFamily="18" charset="0"/>
                <a:cs typeface="Times New Roman" panose="02020603050405020304" pitchFamily="18" charset="0"/>
              </a:rPr>
              <a:t> Адам болам десең, арыңды сақта, өйткені ....</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2. Келесі сабақ. №31, Шәкәрім Құдайбердіұлының «Мәнді сөздер» мәтінін оқып келу.</a:t>
            </a:r>
            <a:endParaRPr lang="ru-RU" sz="2400" dirty="0">
              <a:latin typeface="Times New Roman" panose="02020603050405020304" pitchFamily="18" charset="0"/>
              <a:cs typeface="Times New Roman" panose="02020603050405020304" pitchFamily="18" charset="0"/>
            </a:endParaRPr>
          </a:p>
          <a:p>
            <a:endParaRPr lang="ru-RU" sz="2800" dirty="0">
              <a:solidFill>
                <a:srgbClr val="002060"/>
              </a:solidFill>
              <a:latin typeface="Times New Roman" panose="02020603050405020304" pitchFamily="18" charset="0"/>
              <a:cs typeface="Times New Roman" panose="02020603050405020304" pitchFamily="18" charset="0"/>
            </a:endParaRPr>
          </a:p>
        </p:txBody>
      </p:sp>
      <p:sp>
        <p:nvSpPr>
          <p:cNvPr id="2" name="Волна 1"/>
          <p:cNvSpPr/>
          <p:nvPr/>
        </p:nvSpPr>
        <p:spPr>
          <a:xfrm>
            <a:off x="465399" y="571130"/>
            <a:ext cx="8153400" cy="1447800"/>
          </a:xfrm>
          <a:prstGeom prst="wav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sz="400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Үйге тапсырма</a:t>
            </a:r>
            <a:endParaRPr lang="ru-RU" sz="40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81345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ÐÐ°ÑÑÐ¸Ð½ÐºÐ¸ Ð¿Ð¾ Ð·Ð°Ð¿ÑÐ¾ÑÑ ÑÐ¾Ð½ Ð´Ð»Ñ Ð¿ÑÐµÐ·ÐµÐ½ÑÐ°ÑÐ¸Ð¸ ÐºÑÐ°ÑÐ¸Ð²Ñ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0901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4047451" y="975186"/>
            <a:ext cx="7186606" cy="4011867"/>
          </a:xfrm>
          <a:prstGeom prst="rect">
            <a:avLst/>
          </a:prstGeom>
        </p:spPr>
        <p:txBody>
          <a:bodyPr wrap="square">
            <a:spAutoFit/>
          </a:bodyPr>
          <a:lstStyle/>
          <a:p>
            <a:pPr>
              <a:lnSpc>
                <a:spcPct val="115000"/>
              </a:lnSpc>
              <a:spcAft>
                <a:spcPts val="0"/>
              </a:spcAft>
              <a:tabLst>
                <a:tab pos="180340" algn="l"/>
              </a:tabLst>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Сабақтың қорытынды сәті.</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Тыныс алуға зейін қою. </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Баяу музыка қойылады.</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Мұғалім: Сіздерден аяқ-қолыңызды айқастырмай, түзу отыруыңызды өтінемін. Біз қазір тыныс алу жаттығуын жасаймыз. Тыныс алуға зейін қойған кезде, біздің ақылымыз дем алады. Ауаны ішке жұту кезінде тыныштық пен қуаныш қабылдаймыз. Демді сыртқа шығарған кезде өзіміздегі мазасыздықтарды сыртқа шығарамыз.</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Кәне, дайындалайық, балалар. Көзімізді жұмамыз..., арқамызды тіктейміз..., қолдарыңды тізеге қоюға болады...</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Д е м   а л..... ш ы ғ а р... (</a:t>
            </a:r>
            <a:r>
              <a:rPr lang="ru-RU" dirty="0" err="1" smtClean="0">
                <a:effectLst/>
                <a:latin typeface="Times New Roman" panose="02020603050405020304" pitchFamily="18" charset="0"/>
                <a:ea typeface="Calibri" panose="020F0502020204030204" pitchFamily="34" charset="0"/>
                <a:cs typeface="Times New Roman" panose="02020603050405020304" pitchFamily="18" charset="0"/>
              </a:rPr>
              <a:t>жаймен</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9-10 </a:t>
            </a:r>
            <a:r>
              <a:rPr lang="ru-RU" dirty="0" err="1" smtClean="0">
                <a:effectLst/>
                <a:latin typeface="Times New Roman" panose="02020603050405020304" pitchFamily="18" charset="0"/>
                <a:ea typeface="Calibri" panose="020F0502020204030204" pitchFamily="34" charset="0"/>
                <a:cs typeface="Times New Roman" panose="02020603050405020304" pitchFamily="18" charset="0"/>
              </a:rPr>
              <a:t>рет</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dirty="0" err="1" smtClean="0">
                <a:effectLst/>
                <a:latin typeface="Times New Roman" panose="02020603050405020304" pitchFamily="18" charset="0"/>
                <a:ea typeface="Calibri" panose="020F0502020204030204" pitchFamily="34" charset="0"/>
                <a:cs typeface="Times New Roman" panose="02020603050405020304" pitchFamily="18" charset="0"/>
              </a:rPr>
              <a:t>немесе</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1..................2 [</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3</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Рахмет!</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kk-KZ" dirty="0" smtClean="0">
                <a:effectLst/>
                <a:latin typeface="Times New Roman" panose="02020603050405020304" pitchFamily="18" charset="0"/>
                <a:ea typeface="Calibri" panose="020F0502020204030204" pitchFamily="34" charset="0"/>
              </a:rPr>
              <a:t>Бүгінгі сабақтан игерген жақсы қасиеттерді есімізге түсіріп, жүрегімізге сақтайық.</a:t>
            </a:r>
            <a:endParaRPr lang="ru-RU" dirty="0"/>
          </a:p>
        </p:txBody>
      </p:sp>
      <p:sp>
        <p:nvSpPr>
          <p:cNvPr id="4" name="AutoShape 4" descr="Картинки по запросу фон школьный"/>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6" descr="Картинки по запросу фон школьный"/>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val="3984738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ÐÐ°ÑÑÐ¸Ð½ÐºÐ¸ Ð¿Ð¾ Ð·Ð°Ð¿ÑÐ¾ÑÑ ÑÐ¾Ð½ Ð´Ð»Ñ Ð¿ÑÐµÐ·ÐµÐ½ÑÐ°ÑÐ¸Ð¸ ÐºÑÐ°ÑÐ¸Ð²Ñ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09015"/>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716944" y="1712868"/>
            <a:ext cx="7042006" cy="2308324"/>
          </a:xfrm>
          <a:prstGeom prst="rect">
            <a:avLst/>
          </a:prstGeom>
        </p:spPr>
        <p:txBody>
          <a:bodyPr wrap="square">
            <a:spAutoFit/>
          </a:bodyPr>
          <a:lstStyle/>
          <a:p>
            <a:r>
              <a:rPr lang="kk-KZ" sz="3600" b="1" dirty="0">
                <a:latin typeface="Times New Roman" panose="02020603050405020304" pitchFamily="18" charset="0"/>
                <a:cs typeface="Times New Roman" panose="02020603050405020304" pitchFamily="18" charset="0"/>
              </a:rPr>
              <a:t>Құндылық</a:t>
            </a:r>
            <a:r>
              <a:rPr lang="kk-KZ" sz="3600" dirty="0">
                <a:latin typeface="Times New Roman" panose="02020603050405020304" pitchFamily="18" charset="0"/>
                <a:cs typeface="Times New Roman" panose="02020603050405020304" pitchFamily="18" charset="0"/>
              </a:rPr>
              <a:t>:   Қиянат жасамау</a:t>
            </a:r>
            <a:r>
              <a:rPr lang="kk-KZ" sz="3600" b="1"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a:p>
            <a:r>
              <a:rPr lang="kk-KZ" sz="3600" b="1" dirty="0">
                <a:latin typeface="Times New Roman" panose="02020603050405020304" pitchFamily="18" charset="0"/>
                <a:cs typeface="Times New Roman" panose="02020603050405020304" pitchFamily="18" charset="0"/>
              </a:rPr>
              <a:t>Қасиеттер:</a:t>
            </a:r>
            <a:r>
              <a:rPr lang="kk-KZ" sz="3600" dirty="0">
                <a:latin typeface="Times New Roman" panose="02020603050405020304" pitchFamily="18" charset="0"/>
                <a:cs typeface="Times New Roman" panose="02020603050405020304" pitchFamily="18" charset="0"/>
              </a:rPr>
              <a:t> Мәдени мұраны құрметтеу, толеранттылық (кеңпейілділік); татулық</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5821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ÐÐ°ÑÑÐ¸Ð½ÐºÐ¸ Ð¿Ð¾ Ð·Ð°Ð¿ÑÐ¾ÑÑ ÑÐ¾Ð½ Ð´Ð»Ñ Ð¿ÑÐµÐ·ÐµÐ½ÑÐ°ÑÐ¸Ð¸ ÐºÑÐ°ÑÐ¸Ð²Ñ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09015"/>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256548" y="1489907"/>
            <a:ext cx="7748910" cy="3046988"/>
          </a:xfrm>
          <a:prstGeom prst="rect">
            <a:avLst/>
          </a:prstGeom>
        </p:spPr>
        <p:txBody>
          <a:bodyPr wrap="square">
            <a:spAutoFit/>
          </a:bodyPr>
          <a:lstStyle/>
          <a:p>
            <a:r>
              <a:rPr lang="kk-KZ" sz="2400" b="1" dirty="0">
                <a:latin typeface="Times New Roman" panose="02020603050405020304" pitchFamily="18" charset="0"/>
                <a:cs typeface="Times New Roman" panose="02020603050405020304" pitchFamily="18" charset="0"/>
              </a:rPr>
              <a:t>Сабақтың мақсаты: </a:t>
            </a:r>
            <a:r>
              <a:rPr lang="kk-KZ" sz="2400" dirty="0">
                <a:latin typeface="Times New Roman" panose="02020603050405020304" pitchFamily="18" charset="0"/>
                <a:cs typeface="Times New Roman" panose="02020603050405020304" pitchFamily="18" charset="0"/>
              </a:rPr>
              <a:t>оқушыларға халықтың рухани мұрасы – даналық көзі екенін қиянат жасамау құндылығы арқылы түсіндіру</a:t>
            </a:r>
            <a:endParaRPr lang="ru-RU" sz="2400"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Білімділік:</a:t>
            </a:r>
            <a:r>
              <a:rPr lang="kk-KZ" sz="2400" dirty="0">
                <a:latin typeface="Times New Roman" panose="02020603050405020304" pitchFamily="18" charset="0"/>
                <a:cs typeface="Times New Roman" panose="02020603050405020304" pitchFamily="18" charset="0"/>
              </a:rPr>
              <a:t> оқушыларға Мәдени мұраны құрметтеудің маңыздылығын түсіндіру. </a:t>
            </a:r>
            <a:endParaRPr lang="ru-RU" sz="2400"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Дамытушылық:</a:t>
            </a:r>
            <a:r>
              <a:rPr lang="kk-KZ" sz="2400" dirty="0">
                <a:latin typeface="Times New Roman" panose="02020603050405020304" pitchFamily="18" charset="0"/>
                <a:cs typeface="Times New Roman" panose="02020603050405020304" pitchFamily="18" charset="0"/>
              </a:rPr>
              <a:t> оқушылардың бойындағы кеңпейілділік қасиеттерін дамыту.</a:t>
            </a:r>
            <a:endParaRPr lang="ru-RU" sz="2400"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Тәрбиелік:</a:t>
            </a:r>
            <a:r>
              <a:rPr lang="kk-KZ" sz="2400" dirty="0">
                <a:latin typeface="Times New Roman" panose="02020603050405020304" pitchFamily="18" charset="0"/>
                <a:cs typeface="Times New Roman" panose="02020603050405020304" pitchFamily="18" charset="0"/>
              </a:rPr>
              <a:t> оқушыларды татулыққа  тәрбиелеу</a:t>
            </a: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3842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Картинки по запросу 5 т ережесі өзін өзі тану"/>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9579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91244" y="0"/>
            <a:ext cx="9809512" cy="1569660"/>
          </a:xfrm>
          <a:prstGeom prst="rect">
            <a:avLst/>
          </a:prstGeom>
        </p:spPr>
        <p:txBody>
          <a:bodyPr wrap="square">
            <a:spAutoFit/>
          </a:bodyPr>
          <a:lstStyle/>
          <a:p>
            <a:pPr algn="ctr"/>
            <a:r>
              <a:rPr lang="ru-RU" sz="4800" b="1" dirty="0" err="1" smtClean="0">
                <a:solidFill>
                  <a:srgbClr val="002060"/>
                </a:solidFill>
                <a:latin typeface="Times New Roman" panose="02020603050405020304" pitchFamily="18" charset="0"/>
                <a:cs typeface="Times New Roman" panose="02020603050405020304" pitchFamily="18" charset="0"/>
              </a:rPr>
              <a:t>Жағымды</a:t>
            </a:r>
            <a:r>
              <a:rPr lang="ru-RU" sz="4800" b="1" dirty="0" smtClean="0">
                <a:solidFill>
                  <a:srgbClr val="002060"/>
                </a:solidFill>
                <a:latin typeface="Times New Roman" panose="02020603050405020304" pitchFamily="18" charset="0"/>
                <a:cs typeface="Times New Roman" panose="02020603050405020304" pitchFamily="18" charset="0"/>
              </a:rPr>
              <a:t> </a:t>
            </a:r>
            <a:r>
              <a:rPr lang="ru-RU" sz="4800" b="1" dirty="0" err="1" smtClean="0">
                <a:solidFill>
                  <a:srgbClr val="002060"/>
                </a:solidFill>
                <a:latin typeface="Times New Roman" panose="02020603050405020304" pitchFamily="18" charset="0"/>
                <a:cs typeface="Times New Roman" panose="02020603050405020304" pitchFamily="18" charset="0"/>
              </a:rPr>
              <a:t>күйге</a:t>
            </a:r>
            <a:r>
              <a:rPr lang="ru-RU" sz="4800" b="1" dirty="0" smtClean="0">
                <a:solidFill>
                  <a:srgbClr val="002060"/>
                </a:solidFill>
                <a:latin typeface="Times New Roman" panose="02020603050405020304" pitchFamily="18" charset="0"/>
                <a:cs typeface="Times New Roman" panose="02020603050405020304" pitchFamily="18" charset="0"/>
              </a:rPr>
              <a:t> </a:t>
            </a:r>
            <a:r>
              <a:rPr lang="ru-RU" sz="4800" b="1" dirty="0" err="1" smtClean="0">
                <a:solidFill>
                  <a:srgbClr val="002060"/>
                </a:solidFill>
                <a:latin typeface="Times New Roman" panose="02020603050405020304" pitchFamily="18" charset="0"/>
                <a:cs typeface="Times New Roman" panose="02020603050405020304" pitchFamily="18" charset="0"/>
              </a:rPr>
              <a:t>келу</a:t>
            </a:r>
            <a:r>
              <a:rPr lang="ru-RU" sz="4800" b="1" dirty="0" smtClean="0">
                <a:solidFill>
                  <a:srgbClr val="002060"/>
                </a:solidFill>
                <a:latin typeface="Times New Roman" panose="02020603050405020304" pitchFamily="18" charset="0"/>
                <a:cs typeface="Times New Roman" panose="02020603050405020304" pitchFamily="18" charset="0"/>
              </a:rPr>
              <a:t>.</a:t>
            </a:r>
          </a:p>
          <a:p>
            <a:pPr algn="ctr"/>
            <a:r>
              <a:rPr lang="ru-RU" sz="4800" b="1" dirty="0" smtClean="0">
                <a:solidFill>
                  <a:srgbClr val="002060"/>
                </a:solidFill>
                <a:latin typeface="Times New Roman" panose="02020603050405020304" pitchFamily="18" charset="0"/>
                <a:cs typeface="Times New Roman" panose="02020603050405020304" pitchFamily="18" charset="0"/>
              </a:rPr>
              <a:t>«</a:t>
            </a:r>
            <a:r>
              <a:rPr lang="ru-RU" sz="4800" b="1" dirty="0" err="1" smtClean="0">
                <a:solidFill>
                  <a:srgbClr val="002060"/>
                </a:solidFill>
                <a:latin typeface="Times New Roman" panose="02020603050405020304" pitchFamily="18" charset="0"/>
                <a:cs typeface="Times New Roman" panose="02020603050405020304" pitchFamily="18" charset="0"/>
              </a:rPr>
              <a:t>Орманға</a:t>
            </a:r>
            <a:r>
              <a:rPr lang="ru-RU" sz="4800" b="1" dirty="0" smtClean="0">
                <a:solidFill>
                  <a:srgbClr val="002060"/>
                </a:solidFill>
                <a:latin typeface="Times New Roman" panose="02020603050405020304" pitchFamily="18" charset="0"/>
                <a:cs typeface="Times New Roman" panose="02020603050405020304" pitchFamily="18" charset="0"/>
              </a:rPr>
              <a:t> </a:t>
            </a:r>
            <a:r>
              <a:rPr lang="ru-RU" sz="4800" b="1" dirty="0" err="1" smtClean="0">
                <a:solidFill>
                  <a:srgbClr val="002060"/>
                </a:solidFill>
                <a:latin typeface="Times New Roman" panose="02020603050405020304" pitchFamily="18" charset="0"/>
                <a:cs typeface="Times New Roman" panose="02020603050405020304" pitchFamily="18" charset="0"/>
              </a:rPr>
              <a:t>ойша</a:t>
            </a:r>
            <a:r>
              <a:rPr lang="ru-RU" sz="4800" b="1" dirty="0" smtClean="0">
                <a:solidFill>
                  <a:srgbClr val="002060"/>
                </a:solidFill>
                <a:latin typeface="Times New Roman" panose="02020603050405020304" pitchFamily="18" charset="0"/>
                <a:cs typeface="Times New Roman" panose="02020603050405020304" pitchFamily="18" charset="0"/>
              </a:rPr>
              <a:t> </a:t>
            </a:r>
            <a:r>
              <a:rPr lang="ru-RU" sz="4800" b="1" dirty="0" err="1" smtClean="0">
                <a:solidFill>
                  <a:srgbClr val="002060"/>
                </a:solidFill>
                <a:latin typeface="Times New Roman" panose="02020603050405020304" pitchFamily="18" charset="0"/>
                <a:cs typeface="Times New Roman" panose="02020603050405020304" pitchFamily="18" charset="0"/>
              </a:rPr>
              <a:t>серуен</a:t>
            </a:r>
            <a:r>
              <a:rPr lang="ru-RU" sz="4800" b="1" dirty="0" smtClean="0">
                <a:solidFill>
                  <a:srgbClr val="002060"/>
                </a:solidFill>
                <a:latin typeface="Times New Roman" panose="02020603050405020304" pitchFamily="18" charset="0"/>
                <a:cs typeface="Times New Roman" panose="02020603050405020304" pitchFamily="18" charset="0"/>
              </a:rPr>
              <a:t>».</a:t>
            </a:r>
            <a:r>
              <a:rPr lang="ru-RU" sz="4400" dirty="0">
                <a:solidFill>
                  <a:srgbClr val="002060"/>
                </a:solidFill>
                <a:latin typeface="Times New Roman" panose="02020603050405020304" pitchFamily="18" charset="0"/>
                <a:cs typeface="Times New Roman" panose="02020603050405020304" pitchFamily="18" charset="0"/>
              </a:rPr>
              <a:t> </a:t>
            </a:r>
          </a:p>
        </p:txBody>
      </p:sp>
      <p:pic>
        <p:nvPicPr>
          <p:cNvPr id="1028" name="Picture 4" descr="Картинки по запросу лес детский"/>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69661"/>
            <a:ext cx="12192000" cy="5288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1408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ÐÐ°ÑÑÐ¸Ð½ÐºÐ¸ Ð¿Ð¾ Ð·Ð°Ð¿ÑÐ¾ÑÑ ÑÐ¾Ð½ Ð´Ð»Ñ Ð¿ÑÐµÐ·ÐµÐ½ÑÐ°ÑÐ¸Ð¸ ÐºÑÐ°ÑÐ¸Ð²Ñ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09015"/>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454948" y="1413709"/>
            <a:ext cx="7681137" cy="3416320"/>
          </a:xfrm>
          <a:prstGeom prst="rect">
            <a:avLst/>
          </a:prstGeom>
        </p:spPr>
        <p:txBody>
          <a:bodyPr wrap="square">
            <a:spAutoFit/>
          </a:bodyPr>
          <a:lstStyle/>
          <a:p>
            <a:r>
              <a:rPr lang="kk-KZ" sz="2000" b="1" dirty="0">
                <a:latin typeface="Times New Roman" panose="02020603050405020304" pitchFamily="18" charset="0"/>
                <a:cs typeface="Times New Roman" panose="02020603050405020304" pitchFamily="18" charset="0"/>
              </a:rPr>
              <a:t>2. </a:t>
            </a:r>
            <a:r>
              <a:rPr lang="kk-KZ" sz="2400" b="1" dirty="0">
                <a:latin typeface="Times New Roman" panose="02020603050405020304" pitchFamily="18" charset="0"/>
                <a:cs typeface="Times New Roman" panose="02020603050405020304" pitchFamily="18" charset="0"/>
              </a:rPr>
              <a:t>Үй тапсырмасын тексеру.</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1. №29 – сабақ. «Білекті бірді жығар, білімді мыңды жығар» тақырыбына эссе жазыңдар.</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2. Келесі сабақ. №30, Ділдә Матайқызының «Білім мен байлық»мәтінін оқып келу.</a:t>
            </a:r>
            <a:endParaRPr lang="ru-RU" sz="2400"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Сұрақтар:</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1. Өзің білім алу үшін қандай іс-әрекеттер жасар едің?</a:t>
            </a:r>
            <a:br>
              <a:rPr lang="kk-KZ" sz="2400" dirty="0">
                <a:latin typeface="Times New Roman" panose="02020603050405020304" pitchFamily="18" charset="0"/>
                <a:cs typeface="Times New Roman" panose="02020603050405020304" pitchFamily="18" charset="0"/>
              </a:rPr>
            </a:br>
            <a:r>
              <a:rPr lang="kk-KZ" sz="2400" dirty="0">
                <a:latin typeface="Times New Roman" panose="02020603050405020304" pitchFamily="18" charset="0"/>
                <a:cs typeface="Times New Roman" panose="02020603050405020304" pitchFamily="18" charset="0"/>
              </a:rPr>
              <a:t>2. Адамға ең алдымен қандай білім қажет?</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3. Әңгімеден не түсіндіңіз?</a:t>
            </a: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25858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ÐÐ°ÑÑÐ¸Ð½ÐºÐ¸ Ð¿Ð¾ Ð·Ð°Ð¿ÑÐ¾ÑÑ ÑÐ¾Ð½ Ð´Ð»Ñ Ð¿ÑÐµÐ·ÐµÐ½ÑÐ°ÑÐ¸Ð¸ ÐºÑÐ°ÑÐ¸Ð²Ñ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0901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425887" y="1464289"/>
            <a:ext cx="7625923" cy="3046988"/>
          </a:xfrm>
          <a:prstGeom prst="rect">
            <a:avLst/>
          </a:prstGeom>
        </p:spPr>
        <p:txBody>
          <a:bodyPr wrap="square">
            <a:spAutoFit/>
          </a:bodyPr>
          <a:lstStyle/>
          <a:p>
            <a:r>
              <a:rPr lang="kk-KZ" sz="2800" dirty="0">
                <a:latin typeface="Times New Roman" panose="02020603050405020304" pitchFamily="18" charset="0"/>
                <a:cs typeface="Times New Roman" panose="02020603050405020304" pitchFamily="18" charset="0"/>
              </a:rPr>
              <a:t>Сабақтың дәйексөзі.</a:t>
            </a:r>
            <a:endParaRPr lang="ru-RU" sz="2800" dirty="0">
              <a:latin typeface="Times New Roman" panose="02020603050405020304" pitchFamily="18" charset="0"/>
              <a:cs typeface="Times New Roman" panose="02020603050405020304" pitchFamily="18" charset="0"/>
            </a:endParaRPr>
          </a:p>
          <a:p>
            <a:r>
              <a:rPr lang="kk-KZ" sz="2800" b="1" dirty="0" smtClean="0">
                <a:latin typeface="Times New Roman" panose="02020603050405020304" pitchFamily="18" charset="0"/>
                <a:cs typeface="Times New Roman" panose="02020603050405020304" pitchFamily="18" charset="0"/>
              </a:rPr>
              <a:t>Халық </a:t>
            </a:r>
            <a:r>
              <a:rPr lang="kk-KZ" sz="2800" b="1" dirty="0">
                <a:latin typeface="Times New Roman" panose="02020603050405020304" pitchFamily="18" charset="0"/>
                <a:cs typeface="Times New Roman" panose="02020603050405020304" pitchFamily="18" charset="0"/>
              </a:rPr>
              <a:t>пен халықты, адам мен адамды теңестіретін – білім.</a:t>
            </a:r>
            <a:r>
              <a:rPr lang="kk-KZ" sz="2800" b="1" i="1" dirty="0">
                <a:latin typeface="Times New Roman" panose="02020603050405020304" pitchFamily="18" charset="0"/>
                <a:cs typeface="Times New Roman" panose="02020603050405020304" pitchFamily="18" charset="0"/>
              </a:rPr>
              <a:t> </a:t>
            </a:r>
            <a:endParaRPr lang="ru-RU" sz="2800" b="1" dirty="0">
              <a:latin typeface="Times New Roman" panose="02020603050405020304" pitchFamily="18" charset="0"/>
              <a:cs typeface="Times New Roman" panose="02020603050405020304" pitchFamily="18" charset="0"/>
            </a:endParaRPr>
          </a:p>
          <a:p>
            <a:pPr fontAlgn="base"/>
            <a:r>
              <a:rPr lang="kk-KZ" sz="2800" b="1" i="1" dirty="0">
                <a:latin typeface="Times New Roman" panose="02020603050405020304" pitchFamily="18" charset="0"/>
                <a:cs typeface="Times New Roman" panose="02020603050405020304" pitchFamily="18" charset="0"/>
              </a:rPr>
              <a:t>                                               </a:t>
            </a:r>
            <a:r>
              <a:rPr lang="kk-KZ" sz="2800" i="1" dirty="0">
                <a:latin typeface="Times New Roman" panose="02020603050405020304" pitchFamily="18" charset="0"/>
                <a:cs typeface="Times New Roman" panose="02020603050405020304" pitchFamily="18" charset="0"/>
              </a:rPr>
              <a:t>Мұхтар Әуезов</a:t>
            </a:r>
            <a:endParaRPr lang="ru-RU" sz="2800" dirty="0">
              <a:latin typeface="Times New Roman" panose="02020603050405020304" pitchFamily="18" charset="0"/>
              <a:cs typeface="Times New Roman" panose="02020603050405020304" pitchFamily="18" charset="0"/>
            </a:endParaRPr>
          </a:p>
          <a:p>
            <a:pPr fontAlgn="base"/>
            <a:r>
              <a:rPr lang="kk-KZ" sz="2000" b="1" dirty="0">
                <a:latin typeface="Times New Roman" panose="02020603050405020304" pitchFamily="18" charset="0"/>
                <a:cs typeface="Times New Roman" panose="02020603050405020304" pitchFamily="18" charset="0"/>
              </a:rPr>
              <a:t>Мұхтар Омарханұлы Әуезов</a:t>
            </a:r>
            <a:r>
              <a:rPr lang="kk-KZ" sz="2000" dirty="0">
                <a:latin typeface="Times New Roman" panose="02020603050405020304" pitchFamily="18" charset="0"/>
                <a:cs typeface="Times New Roman" panose="02020603050405020304" pitchFamily="18" charset="0"/>
              </a:rPr>
              <a:t> – қазақтың ұлы жазушысы, қоғам қайраткері, ғұлама ғалым, </a:t>
            </a:r>
            <a:r>
              <a:rPr lang="kk-KZ" sz="2000" u="sng" dirty="0">
                <a:latin typeface="Times New Roman" panose="02020603050405020304" pitchFamily="18" charset="0"/>
                <a:cs typeface="Times New Roman" panose="02020603050405020304" pitchFamily="18" charset="0"/>
                <a:hlinkClick r:id="rId3" tooltip="Қазақстан ғылым академиясы"/>
              </a:rPr>
              <a:t>Қазақстан ғылым академиясының</a:t>
            </a:r>
            <a:r>
              <a:rPr lang="kk-KZ" sz="2000" dirty="0">
                <a:latin typeface="Times New Roman" panose="02020603050405020304" pitchFamily="18" charset="0"/>
                <a:cs typeface="Times New Roman" panose="02020603050405020304" pitchFamily="18" charset="0"/>
              </a:rPr>
              <a:t> академигі (1946), </a:t>
            </a:r>
            <a:r>
              <a:rPr lang="kk-KZ" sz="2000" dirty="0" smtClean="0">
                <a:latin typeface="Times New Roman" panose="02020603050405020304" pitchFamily="18" charset="0"/>
                <a:cs typeface="Times New Roman" panose="02020603050405020304" pitchFamily="18" charset="0"/>
              </a:rPr>
              <a:t>филология ғылымдарының </a:t>
            </a:r>
            <a:r>
              <a:rPr lang="kk-KZ" sz="2000" dirty="0">
                <a:latin typeface="Times New Roman" panose="02020603050405020304" pitchFamily="18" charset="0"/>
                <a:cs typeface="Times New Roman" panose="02020603050405020304" pitchFamily="18" charset="0"/>
              </a:rPr>
              <a:t>докторы, профессор (1946),  </a:t>
            </a:r>
            <a:r>
              <a:rPr lang="kk-KZ" sz="2000" dirty="0" smtClean="0">
                <a:latin typeface="Times New Roman" panose="02020603050405020304" pitchFamily="18" charset="0"/>
                <a:cs typeface="Times New Roman" panose="02020603050405020304" pitchFamily="18" charset="0"/>
              </a:rPr>
              <a:t>Қазақ КСР - нің</a:t>
            </a:r>
            <a:r>
              <a:rPr lang="kk-KZ" sz="2000" dirty="0">
                <a:latin typeface="Times New Roman" panose="02020603050405020304" pitchFamily="18" charset="0"/>
                <a:cs typeface="Times New Roman" panose="02020603050405020304" pitchFamily="18" charset="0"/>
              </a:rPr>
              <a:t> еңбек сіңірген ғылым қайраткері (1957</a:t>
            </a:r>
            <a:r>
              <a:rPr lang="kk-KZ"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2857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ÐÐ°ÑÑÐ¸Ð½ÐºÐ¸ Ð¿Ð¾ Ð·Ð°Ð¿ÑÐ¾ÑÑ ÑÐ¾Ð½ Ð´Ð»Ñ Ð¿ÑÐµÐ·ÐµÐ½ÑÐ°ÑÐ¸Ð¸ ÐºÑÐ°ÑÐ¸Ð²ÑÐ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0901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687143" y="1464289"/>
            <a:ext cx="7625923" cy="2554545"/>
          </a:xfrm>
          <a:prstGeom prst="rect">
            <a:avLst/>
          </a:prstGeom>
        </p:spPr>
        <p:txBody>
          <a:bodyPr wrap="square">
            <a:spAutoFit/>
          </a:bodyPr>
          <a:lstStyle/>
          <a:p>
            <a:pPr fontAlgn="base"/>
            <a:r>
              <a:rPr lang="kk-KZ" sz="4000" b="1" dirty="0" smtClean="0">
                <a:latin typeface="Times New Roman" panose="02020603050405020304" pitchFamily="18" charset="0"/>
                <a:cs typeface="Times New Roman" panose="02020603050405020304" pitchFamily="18" charset="0"/>
              </a:rPr>
              <a:t>Сұрақтар</a:t>
            </a:r>
            <a:r>
              <a:rPr lang="kk-KZ" sz="4000" b="1" dirty="0">
                <a:latin typeface="Times New Roman" panose="02020603050405020304" pitchFamily="18" charset="0"/>
                <a:cs typeface="Times New Roman" panose="02020603050405020304" pitchFamily="18" charset="0"/>
              </a:rPr>
              <a:t>: </a:t>
            </a:r>
            <a:endParaRPr lang="ru-RU" sz="4000" dirty="0">
              <a:latin typeface="Times New Roman" panose="02020603050405020304" pitchFamily="18" charset="0"/>
              <a:cs typeface="Times New Roman" panose="02020603050405020304" pitchFamily="18" charset="0"/>
            </a:endParaRPr>
          </a:p>
          <a:p>
            <a:pPr fontAlgn="base"/>
            <a:r>
              <a:rPr lang="kk-KZ" sz="4000" dirty="0">
                <a:latin typeface="Times New Roman" panose="02020603050405020304" pitchFamily="18" charset="0"/>
                <a:cs typeface="Times New Roman" panose="02020603050405020304" pitchFamily="18" charset="0"/>
              </a:rPr>
              <a:t>1.</a:t>
            </a:r>
            <a:r>
              <a:rPr lang="kk-KZ" sz="4000" b="1" dirty="0">
                <a:latin typeface="Times New Roman" panose="02020603050405020304" pitchFamily="18" charset="0"/>
                <a:cs typeface="Times New Roman" panose="02020603050405020304" pitchFamily="18" charset="0"/>
              </a:rPr>
              <a:t> </a:t>
            </a:r>
            <a:r>
              <a:rPr lang="kk-KZ" sz="4000" dirty="0">
                <a:latin typeface="Times New Roman" panose="02020603050405020304" pitchFamily="18" charset="0"/>
                <a:cs typeface="Times New Roman" panose="02020603050405020304" pitchFamily="18" charset="0"/>
              </a:rPr>
              <a:t>Білім адамға не үшін қажет?</a:t>
            </a:r>
            <a:endParaRPr lang="ru-RU" sz="4000" dirty="0">
              <a:latin typeface="Times New Roman" panose="02020603050405020304" pitchFamily="18" charset="0"/>
              <a:cs typeface="Times New Roman" panose="02020603050405020304" pitchFamily="18" charset="0"/>
            </a:endParaRPr>
          </a:p>
          <a:p>
            <a:r>
              <a:rPr lang="kk-KZ" sz="4000" dirty="0">
                <a:latin typeface="Times New Roman" panose="02020603050405020304" pitchFamily="18" charset="0"/>
                <a:cs typeface="Times New Roman" panose="02020603050405020304" pitchFamily="18" charset="0"/>
              </a:rPr>
              <a:t>2. Дәйексөзден қандай ой түйдіңіз?</a:t>
            </a:r>
            <a:endParaRPr lang="ru-RU" sz="4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57236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65149"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5065150" y="182601"/>
            <a:ext cx="7126850" cy="6340197"/>
          </a:xfrm>
          <a:prstGeom prst="rect">
            <a:avLst/>
          </a:prstGeom>
        </p:spPr>
        <p:txBody>
          <a:bodyPr wrap="square">
            <a:spAutoFit/>
          </a:bodyPr>
          <a:lstStyle/>
          <a:p>
            <a:r>
              <a:rPr lang="kk-KZ" sz="1400" b="1" dirty="0">
                <a:latin typeface="Times New Roman" panose="02020603050405020304" pitchFamily="18" charset="0"/>
                <a:cs typeface="Times New Roman" panose="02020603050405020304" pitchFamily="18" charset="0"/>
              </a:rPr>
              <a:t>Наурыз</a:t>
            </a:r>
            <a:r>
              <a:rPr lang="kk-KZ" sz="1400" dirty="0">
                <a:latin typeface="Times New Roman" panose="02020603050405020304" pitchFamily="18" charset="0"/>
                <a:cs typeface="Times New Roman" panose="02020603050405020304" pitchFamily="18" charset="0"/>
              </a:rPr>
              <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Наурыз – шығыс елдерінің бүкіл халықтық мейрамы, Ұлыстың ұлы күні.</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Наурыз шығыс халықтарында жыл басы мерекесі ретінде тойланып, ерекше күн ретінде аталып өтіледі. Қазақ халқы да Наурыз мерекесін айрықша бағалап, оны жыл сайын тойлап отыруды салт-дәстүрге айналдырған.</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Бүгінгі таңда Наурыз мемлекеттік деңгейде барлық қалаларда, облыс, аудан орталықтарында, ауылдарда бүкілхалықтық мереке ретінде тойланып келе жатыр.</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Қазақстанда тұратын барлық ұлттар мен ұлыстар Наурыз мерекесін бірге шаттана тойлайды.</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Наурыз мерекесі күні – қасиетті күн. Данышпан ата-бабаларымыз бұл күнді табиғаттың айрықша белгілерін ескере отырып белгілеген. Наурыз айын ерекше қасиеті бар ай ретінде бағалаған.</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Күн мен түн теңелетін күн, төрт түлік мал төлдейтін ай, табиғаттағыбарлық жәндіктер мен өсімдіктерге жан бітетін кез. Қыстың соңы, көктемнің басы, жыл құстары келе бастайды.</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Самарқанның көк тасы жібитін күн. Сол себептен де табиғаттың</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тылсымы мен ғалам ғажайыптарын терең ұғына білген ата-бабаларымыз бұл  күнді Жыл басы деп есептеген.</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Наурыз бірліктің, татулықтың, еңбектің, ізгіліктің, бақыттың мерекесі ретінде тойланады. Сондықтан да болар, бұл күні барлық адам шаттанады, қуанады, мейірленеді.</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Бұл күні жақсы тілек тілеу, құттықтау, кешірім жасау, табысу сияқты адамгершілік қасиеттер көрініс тауып, кейінгі ұрпақтар сондай жақсы өнегеден үлгі алған.</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Оның барлығы әр адамды жоғары саналылыққа, әдептілікке, өнегелікке, бауырмалдыққа, көргенділікке, ізгілік пен білімділікке баурайды. Наурыз мерекесін асыға күтетініміз, ерекше даярланатынымыз содан болса керек.</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Жастар үлкен кісілерден бата сұрайды, бір-бірлеріне </a:t>
            </a:r>
            <a:r>
              <a:rPr lang="kk-KZ" sz="1400" dirty="0" smtClean="0">
                <a:latin typeface="Times New Roman" panose="02020603050405020304" pitchFamily="18" charset="0"/>
                <a:cs typeface="Times New Roman" panose="02020603050405020304" pitchFamily="18" charset="0"/>
              </a:rPr>
              <a:t>сый-сияпат жасайды</a:t>
            </a:r>
            <a:r>
              <a:rPr lang="kk-KZ" sz="1400" dirty="0">
                <a:latin typeface="Times New Roman" panose="02020603050405020304" pitchFamily="18" charset="0"/>
                <a:cs typeface="Times New Roman" panose="02020603050405020304" pitchFamily="18" charset="0"/>
              </a:rPr>
              <a:t>. Ренжісіп қалған адамдар бір-бірінен кешірім сұрайды. Ауыл болып тазалық жұмыстарын жүргізеді.</a:t>
            </a:r>
            <a:br>
              <a:rPr lang="kk-KZ" sz="1400" dirty="0">
                <a:latin typeface="Times New Roman" panose="02020603050405020304" pitchFamily="18" charset="0"/>
                <a:cs typeface="Times New Roman" panose="02020603050405020304" pitchFamily="18" charset="0"/>
              </a:rPr>
            </a:br>
            <a:r>
              <a:rPr lang="kk-KZ" sz="1400" dirty="0">
                <a:latin typeface="Times New Roman" panose="02020603050405020304" pitchFamily="18" charset="0"/>
                <a:cs typeface="Times New Roman" panose="02020603050405020304" pitchFamily="18" charset="0"/>
              </a:rPr>
              <a:t>Наурыз мерекесіне арналып көпшілікке наурыз көже пісіріледі, ол тағам жеті түрлі дәмнен даярлануы шарт. Халықта наурыз көжені тойып ішкен </a:t>
            </a:r>
            <a:r>
              <a:rPr lang="kk-KZ" sz="1400" dirty="0" smtClean="0">
                <a:latin typeface="Times New Roman" panose="02020603050405020304" pitchFamily="18" charset="0"/>
                <a:cs typeface="Times New Roman" panose="02020603050405020304" pitchFamily="18" charset="0"/>
              </a:rPr>
              <a:t>адам келесі </a:t>
            </a:r>
            <a:r>
              <a:rPr lang="kk-KZ" sz="1400" dirty="0">
                <a:latin typeface="Times New Roman" panose="02020603050405020304" pitchFamily="18" charset="0"/>
                <a:cs typeface="Times New Roman" panose="02020603050405020304" pitchFamily="18" charset="0"/>
              </a:rPr>
              <a:t>жылға дейін ішіп-жемнен тарлық көрмейді деген ұғым бар.</a:t>
            </a:r>
            <a:endParaRPr lang="ru-RU" sz="14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rot="20060343">
            <a:off x="292857" y="651472"/>
            <a:ext cx="3847411" cy="769441"/>
          </a:xfrm>
          <a:prstGeom prst="rect">
            <a:avLst/>
          </a:prstGeom>
        </p:spPr>
        <p:txBody>
          <a:bodyPr wrap="square">
            <a:spAutoFit/>
          </a:bodyPr>
          <a:lstStyle/>
          <a:p>
            <a:r>
              <a:rPr lang="kk-KZ" sz="440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Мұғалім сыйы</a:t>
            </a:r>
            <a:endParaRPr lang="ru-RU" sz="4400" dirty="0">
              <a:solidFill>
                <a:srgbClr val="002060"/>
              </a:solidFill>
            </a:endParaRPr>
          </a:p>
        </p:txBody>
      </p:sp>
    </p:spTree>
    <p:extLst>
      <p:ext uri="{BB962C8B-B14F-4D97-AF65-F5344CB8AC3E}">
        <p14:creationId xmlns:p14="http://schemas.microsoft.com/office/powerpoint/2010/main" val="2185171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TotalTime>
  <Words>335</Words>
  <Application>Microsoft Office PowerPoint</Application>
  <PresentationFormat>Широкоэкранный</PresentationFormat>
  <Paragraphs>46</Paragraphs>
  <Slides>14</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Calibri Light</vt:lpstr>
      <vt:lpstr>Symbol</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Сарвиноз</dc:creator>
  <cp:lastModifiedBy>Пользователь</cp:lastModifiedBy>
  <cp:revision>7</cp:revision>
  <dcterms:created xsi:type="dcterms:W3CDTF">2017-12-15T17:14:45Z</dcterms:created>
  <dcterms:modified xsi:type="dcterms:W3CDTF">2018-08-01T06:22:40Z</dcterms:modified>
</cp:coreProperties>
</file>