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4" r:id="rId7"/>
    <p:sldId id="261"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60" autoAdjust="0"/>
    <p:restoredTop sz="94660"/>
  </p:normalViewPr>
  <p:slideViewPr>
    <p:cSldViewPr snapToGrid="0">
      <p:cViewPr varScale="1">
        <p:scale>
          <a:sx n="66" d="100"/>
          <a:sy n="66" d="100"/>
        </p:scale>
        <p:origin x="89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1521938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2956750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1421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3975792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3887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1851889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3979960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3051395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3970449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DF5D22-F8D3-4922-86D4-D0D22B15ECC8}" type="datetimeFigureOut">
              <a:rPr lang="ru-RU" smtClean="0"/>
              <a:t>01.04.2020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632001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FDF5D22-F8D3-4922-86D4-D0D22B15ECC8}" type="datetimeFigureOut">
              <a:rPr lang="ru-RU" smtClean="0"/>
              <a:t>01.04.2020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289201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FDF5D22-F8D3-4922-86D4-D0D22B15ECC8}" type="datetimeFigureOut">
              <a:rPr lang="ru-RU" smtClean="0"/>
              <a:t>01.04.2020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3117056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FDF5D22-F8D3-4922-86D4-D0D22B15ECC8}" type="datetimeFigureOut">
              <a:rPr lang="ru-RU" smtClean="0"/>
              <a:t>01.04.2020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112682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F5D22-F8D3-4922-86D4-D0D22B15ECC8}" type="datetimeFigureOut">
              <a:rPr lang="ru-RU" smtClean="0"/>
              <a:t>01.04.2020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512533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FDF5D22-F8D3-4922-86D4-D0D22B15ECC8}" type="datetimeFigureOut">
              <a:rPr lang="ru-RU" smtClean="0"/>
              <a:t>01.04.2020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994580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FDF5D22-F8D3-4922-86D4-D0D22B15ECC8}" type="datetimeFigureOut">
              <a:rPr lang="ru-RU" smtClean="0"/>
              <a:t>01.04.2020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BAD5B82-4907-42E8-A309-8FFD8D84A977}" type="slidenum">
              <a:rPr lang="ru-RU" smtClean="0"/>
              <a:t>‹#›</a:t>
            </a:fld>
            <a:endParaRPr lang="ru-RU"/>
          </a:p>
        </p:txBody>
      </p:sp>
    </p:spTree>
    <p:extLst>
      <p:ext uri="{BB962C8B-B14F-4D97-AF65-F5344CB8AC3E}">
        <p14:creationId xmlns:p14="http://schemas.microsoft.com/office/powerpoint/2010/main" val="1185373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DF5D22-F8D3-4922-86D4-D0D22B15ECC8}" type="datetimeFigureOut">
              <a:rPr lang="ru-RU" smtClean="0"/>
              <a:t>01.04.2020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BAD5B82-4907-42E8-A309-8FFD8D84A977}" type="slidenum">
              <a:rPr lang="ru-RU" smtClean="0"/>
              <a:t>‹#›</a:t>
            </a:fld>
            <a:endParaRPr lang="ru-RU"/>
          </a:p>
        </p:txBody>
      </p:sp>
    </p:spTree>
    <p:extLst>
      <p:ext uri="{BB962C8B-B14F-4D97-AF65-F5344CB8AC3E}">
        <p14:creationId xmlns:p14="http://schemas.microsoft.com/office/powerpoint/2010/main" val="1869078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5400" dirty="0">
                <a:solidFill>
                  <a:srgbClr val="00B0F0"/>
                </a:solidFill>
              </a:rPr>
              <a:t>Тараз қаласы </a:t>
            </a:r>
            <a:br>
              <a:rPr lang="kk-KZ" sz="5400" dirty="0">
                <a:solidFill>
                  <a:srgbClr val="00B0F0"/>
                </a:solidFill>
              </a:rPr>
            </a:br>
            <a:r>
              <a:rPr lang="kk-KZ" sz="5400" dirty="0">
                <a:solidFill>
                  <a:srgbClr val="00B0F0"/>
                </a:solidFill>
              </a:rPr>
              <a:t>Өмірбек Жолдасбеков атындағы №50 орта мектептің 4 «В»сынып жетекшісі:Зауырбекова Ақмарал Серікқызы </a:t>
            </a:r>
            <a:endParaRPr lang="ru-RU" dirty="0"/>
          </a:p>
        </p:txBody>
      </p:sp>
    </p:spTree>
    <p:extLst>
      <p:ext uri="{BB962C8B-B14F-4D97-AF65-F5344CB8AC3E}">
        <p14:creationId xmlns:p14="http://schemas.microsoft.com/office/powerpoint/2010/main" val="2371215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Бүгінгі тәрбие сағатының тақырыбы:</a:t>
            </a:r>
            <a:br>
              <a:rPr lang="kk-KZ" dirty="0" smtClean="0"/>
            </a:br>
            <a:r>
              <a:rPr lang="kk-KZ" dirty="0" smtClean="0"/>
              <a:t>Салауатты өмір-көтеріңкі көңіл</a:t>
            </a:r>
            <a:br>
              <a:rPr lang="kk-KZ" dirty="0" smtClean="0"/>
            </a:br>
            <a:endParaRPr lang="ru-RU" dirty="0"/>
          </a:p>
        </p:txBody>
      </p:sp>
      <p:sp>
        <p:nvSpPr>
          <p:cNvPr id="3" name="Объект 2"/>
          <p:cNvSpPr>
            <a:spLocks noGrp="1"/>
          </p:cNvSpPr>
          <p:nvPr>
            <p:ph idx="1"/>
          </p:nvPr>
        </p:nvSpPr>
        <p:spPr/>
        <p:txBody>
          <a:bodyPr>
            <a:normAutofit/>
          </a:bodyPr>
          <a:lstStyle/>
          <a:p>
            <a:pPr marL="0" indent="0">
              <a:buNone/>
            </a:pPr>
            <a:r>
              <a:rPr lang="kk-KZ" sz="3200" dirty="0"/>
              <a:t> </a:t>
            </a:r>
            <a:r>
              <a:rPr lang="kk-KZ" sz="3200" dirty="0" smtClean="0"/>
              <a:t>     7 </a:t>
            </a:r>
            <a:r>
              <a:rPr lang="kk-KZ" sz="3200" dirty="0" smtClean="0">
                <a:latin typeface="brad"/>
              </a:rPr>
              <a:t>сәуір</a:t>
            </a:r>
            <a:r>
              <a:rPr lang="en-US" sz="3200" dirty="0" smtClean="0">
                <a:latin typeface="brad"/>
              </a:rPr>
              <a:t>-</a:t>
            </a:r>
            <a:r>
              <a:rPr lang="kk-KZ" sz="3200" dirty="0" smtClean="0">
                <a:latin typeface="brad"/>
              </a:rPr>
              <a:t>Дүниежүзілік денсаулық күні</a:t>
            </a:r>
            <a:br>
              <a:rPr lang="kk-KZ" sz="3200" dirty="0" smtClean="0">
                <a:latin typeface="brad"/>
              </a:rPr>
            </a:br>
            <a:endParaRPr lang="ru-RU" sz="3200" dirty="0">
              <a:latin typeface="brad"/>
            </a:endParaRPr>
          </a:p>
        </p:txBody>
      </p:sp>
    </p:spTree>
    <p:extLst>
      <p:ext uri="{BB962C8B-B14F-4D97-AF65-F5344CB8AC3E}">
        <p14:creationId xmlns:p14="http://schemas.microsoft.com/office/powerpoint/2010/main" val="1899246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28877" y="580571"/>
            <a:ext cx="8596668" cy="1320800"/>
          </a:xfrm>
        </p:spPr>
        <p:txBody>
          <a:bodyPr>
            <a:normAutofit fontScale="90000"/>
          </a:bodyPr>
          <a:lstStyle/>
          <a:p>
            <a:r>
              <a:rPr lang="kk-KZ" b="1" dirty="0">
                <a:solidFill>
                  <a:schemeClr val="tx1"/>
                </a:solidFill>
              </a:rPr>
              <a:t>Сабақтың </a:t>
            </a:r>
            <a:r>
              <a:rPr lang="kk-KZ" b="1" dirty="0" smtClean="0">
                <a:solidFill>
                  <a:schemeClr val="tx1"/>
                </a:solidFill>
              </a:rPr>
              <a:t>мақсаты:</a:t>
            </a:r>
            <a:r>
              <a:rPr lang="kk-KZ" dirty="0" smtClean="0"/>
              <a:t/>
            </a:r>
            <a:br>
              <a:rPr lang="kk-KZ" dirty="0" smtClean="0"/>
            </a:br>
            <a:r>
              <a:rPr lang="kk-KZ" dirty="0" smtClean="0">
                <a:solidFill>
                  <a:srgbClr val="0070C0"/>
                </a:solidFill>
              </a:rPr>
              <a:t>Жас </a:t>
            </a:r>
            <a:r>
              <a:rPr lang="kk-KZ" dirty="0">
                <a:solidFill>
                  <a:srgbClr val="0070C0"/>
                </a:solidFill>
              </a:rPr>
              <a:t>ұрпаққа адам денсаулығының қымбаттылығын, өмір сүру үшін қажеттілігін, бағалы байлық екенін түсіндіру</a:t>
            </a:r>
            <a:r>
              <a:rPr lang="kk-KZ" dirty="0" smtClean="0">
                <a:solidFill>
                  <a:srgbClr val="0070C0"/>
                </a:solidFill>
              </a:rPr>
              <a:t>.</a:t>
            </a:r>
            <a:br>
              <a:rPr lang="kk-KZ" dirty="0" smtClean="0">
                <a:solidFill>
                  <a:srgbClr val="0070C0"/>
                </a:solidFill>
              </a:rPr>
            </a:br>
            <a:r>
              <a:rPr lang="kk-KZ" b="1" dirty="0" smtClean="0">
                <a:solidFill>
                  <a:schemeClr val="tx1"/>
                </a:solidFill>
              </a:rPr>
              <a:t>САбақтың критерийі:</a:t>
            </a:r>
            <a:br>
              <a:rPr lang="kk-KZ" b="1" dirty="0" smtClean="0">
                <a:solidFill>
                  <a:schemeClr val="tx1"/>
                </a:solidFill>
              </a:rPr>
            </a:br>
            <a:r>
              <a:rPr lang="kk-KZ" b="1" dirty="0" smtClean="0">
                <a:solidFill>
                  <a:srgbClr val="0070C0"/>
                </a:solidFill>
              </a:rPr>
              <a:t>-Денсаулықтың өмір сүру үшін қажет екенін біледі.</a:t>
            </a:r>
            <a:r>
              <a:rPr lang="kk-KZ" dirty="0" smtClean="0">
                <a:solidFill>
                  <a:srgbClr val="0070C0"/>
                </a:solidFill>
              </a:rPr>
              <a:t/>
            </a:r>
            <a:br>
              <a:rPr lang="kk-KZ" dirty="0" smtClean="0">
                <a:solidFill>
                  <a:srgbClr val="0070C0"/>
                </a:solidFill>
              </a:rPr>
            </a:br>
            <a:r>
              <a:rPr lang="kk-KZ" dirty="0" smtClean="0">
                <a:solidFill>
                  <a:srgbClr val="0070C0"/>
                </a:solidFill>
              </a:rPr>
              <a:t>-Ең бағалы байлық-денсаулық екенін түсінеді.</a:t>
            </a:r>
            <a:endParaRPr lang="ru-RU" dirty="0">
              <a:solidFill>
                <a:srgbClr val="0070C0"/>
              </a:solidFill>
            </a:endParaRPr>
          </a:p>
        </p:txBody>
      </p:sp>
    </p:spTree>
    <p:extLst>
      <p:ext uri="{BB962C8B-B14F-4D97-AF65-F5344CB8AC3E}">
        <p14:creationId xmlns:p14="http://schemas.microsoft.com/office/powerpoint/2010/main" val="8598725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4134" y="333829"/>
            <a:ext cx="8596668" cy="1320800"/>
          </a:xfrm>
        </p:spPr>
        <p:txBody>
          <a:bodyPr>
            <a:normAutofit fontScale="90000"/>
          </a:bodyPr>
          <a:lstStyle/>
          <a:p>
            <a:r>
              <a:rPr lang="ru-RU" dirty="0">
                <a:solidFill>
                  <a:srgbClr val="0070C0"/>
                </a:solidFill>
                <a:latin typeface="Arial" panose="020B0604020202020204" pitchFamily="34" charset="0"/>
              </a:rPr>
              <a:t>Ой </a:t>
            </a:r>
            <a:r>
              <a:rPr lang="ru-RU" dirty="0" err="1">
                <a:solidFill>
                  <a:srgbClr val="0070C0"/>
                </a:solidFill>
                <a:latin typeface="Arial" panose="020B0604020202020204" pitchFamily="34" charset="0"/>
              </a:rPr>
              <a:t>ашу</a:t>
            </a:r>
            <a:r>
              <a:rPr lang="ru-RU" dirty="0">
                <a:solidFill>
                  <a:srgbClr val="0070C0"/>
                </a:solidFill>
                <a:latin typeface="Arial" panose="020B0604020202020204" pitchFamily="34" charset="0"/>
              </a:rPr>
              <a:t>: </a:t>
            </a:r>
            <a:r>
              <a:rPr lang="ru-RU" dirty="0" smtClean="0">
                <a:solidFill>
                  <a:srgbClr val="0070C0"/>
                </a:solidFill>
                <a:latin typeface="Arial" panose="020B0604020202020204" pitchFamily="34" charset="0"/>
              </a:rPr>
              <a:t>«Блиц-турнир» </a:t>
            </a:r>
            <a:r>
              <a:rPr lang="ru-RU" dirty="0" err="1" smtClean="0">
                <a:solidFill>
                  <a:srgbClr val="0070C0"/>
                </a:solidFill>
                <a:latin typeface="Arial" panose="020B0604020202020204" pitchFamily="34" charset="0"/>
              </a:rPr>
              <a:t>әдісі</a:t>
            </a:r>
            <a:r>
              <a:rPr lang="ru-RU" dirty="0" smtClean="0">
                <a:solidFill>
                  <a:srgbClr val="0070C0"/>
                </a:solidFill>
                <a:latin typeface="Arial" panose="020B0604020202020204" pitchFamily="34" charset="0"/>
              </a:rPr>
              <a:t>.</a:t>
            </a:r>
            <a:r>
              <a:rPr lang="ru-RU" dirty="0">
                <a:solidFill>
                  <a:srgbClr val="0070C0"/>
                </a:solidFill>
                <a:latin typeface="Arial" panose="020B0604020202020204" pitchFamily="34" charset="0"/>
              </a:rPr>
              <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а) </a:t>
            </a:r>
            <a:r>
              <a:rPr lang="ru-RU" dirty="0" err="1">
                <a:solidFill>
                  <a:srgbClr val="0070C0"/>
                </a:solidFill>
                <a:latin typeface="Arial" panose="020B0604020202020204" pitchFamily="34" charset="0"/>
              </a:rPr>
              <a:t>Тіс</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тазартатын</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құралдар</a:t>
            </a:r>
            <a:r>
              <a:rPr lang="ru-RU" dirty="0">
                <a:solidFill>
                  <a:srgbClr val="0070C0"/>
                </a:solidFill>
                <a:latin typeface="Arial" panose="020B0604020202020204" pitchFamily="34" charset="0"/>
              </a:rPr>
              <a:t> (щетка, паста)</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ә) </a:t>
            </a:r>
            <a:r>
              <a:rPr lang="ru-RU" dirty="0" err="1">
                <a:solidFill>
                  <a:srgbClr val="0070C0"/>
                </a:solidFill>
                <a:latin typeface="Arial" panose="020B0604020202020204" pitchFamily="34" charset="0"/>
              </a:rPr>
              <a:t>Ол</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судан</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қорқады</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одан</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кір</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қорқады</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сабын</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б) </a:t>
            </a:r>
            <a:r>
              <a:rPr lang="ru-RU" dirty="0" err="1">
                <a:solidFill>
                  <a:srgbClr val="0070C0"/>
                </a:solidFill>
                <a:latin typeface="Arial" panose="020B0604020202020204" pitchFamily="34" charset="0"/>
              </a:rPr>
              <a:t>Денені</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шынықтыратын</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денсаулыққа</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әсері</a:t>
            </a:r>
            <a:r>
              <a:rPr lang="ru-RU" dirty="0">
                <a:solidFill>
                  <a:srgbClr val="0070C0"/>
                </a:solidFill>
                <a:latin typeface="Arial" panose="020B0604020202020204" pitchFamily="34" charset="0"/>
              </a:rPr>
              <a:t> мол </a:t>
            </a:r>
            <a:r>
              <a:rPr lang="ru-RU" dirty="0" err="1">
                <a:solidFill>
                  <a:srgbClr val="0070C0"/>
                </a:solidFill>
                <a:latin typeface="Arial" panose="020B0604020202020204" pitchFamily="34" charset="0"/>
              </a:rPr>
              <a:t>сабақ</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дене</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тәрбие</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в) </a:t>
            </a:r>
            <a:r>
              <a:rPr lang="ru-RU" dirty="0" err="1">
                <a:solidFill>
                  <a:srgbClr val="0070C0"/>
                </a:solidFill>
                <a:latin typeface="Arial" panose="020B0604020202020204" pitchFamily="34" charset="0"/>
              </a:rPr>
              <a:t>Жалқаудың</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досы</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еріншектік</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ұйқы</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г) Адам </a:t>
            </a:r>
            <a:r>
              <a:rPr lang="ru-RU" dirty="0" err="1">
                <a:solidFill>
                  <a:srgbClr val="0070C0"/>
                </a:solidFill>
                <a:latin typeface="Arial" panose="020B0604020202020204" pitchFamily="34" charset="0"/>
              </a:rPr>
              <a:t>өміріне</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ең</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қажет</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ауа</a:t>
            </a:r>
            <a:r>
              <a:rPr lang="ru-RU" dirty="0">
                <a:solidFill>
                  <a:srgbClr val="0070C0"/>
                </a:solidFill>
                <a:latin typeface="Arial" panose="020B0604020202020204" pitchFamily="34" charset="0"/>
              </a:rPr>
              <a:t>, су, </a:t>
            </a:r>
            <a:r>
              <a:rPr lang="ru-RU" dirty="0" err="1">
                <a:solidFill>
                  <a:srgbClr val="0070C0"/>
                </a:solidFill>
                <a:latin typeface="Arial" panose="020B0604020202020204" pitchFamily="34" charset="0"/>
              </a:rPr>
              <a:t>жылу</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жарық</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тамақ</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ғ) </a:t>
            </a:r>
            <a:r>
              <a:rPr lang="ru-RU" dirty="0" err="1">
                <a:solidFill>
                  <a:srgbClr val="0070C0"/>
                </a:solidFill>
                <a:latin typeface="Arial" panose="020B0604020202020204" pitchFamily="34" charset="0"/>
              </a:rPr>
              <a:t>тазалық</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кепілі</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денсаулық</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endParaRPr lang="ru-RU" dirty="0">
              <a:solidFill>
                <a:srgbClr val="0070C0"/>
              </a:solidFill>
            </a:endParaRPr>
          </a:p>
        </p:txBody>
      </p:sp>
    </p:spTree>
    <p:extLst>
      <p:ext uri="{BB962C8B-B14F-4D97-AF65-F5344CB8AC3E}">
        <p14:creationId xmlns:p14="http://schemas.microsoft.com/office/powerpoint/2010/main" val="2733389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4514"/>
            <a:ext cx="8596668" cy="1320800"/>
          </a:xfrm>
        </p:spPr>
        <p:txBody>
          <a:bodyPr>
            <a:noAutofit/>
          </a:bodyPr>
          <a:lstStyle/>
          <a:p>
            <a:r>
              <a:rPr lang="ru-RU" sz="2800" dirty="0">
                <a:solidFill>
                  <a:srgbClr val="00B0F0"/>
                </a:solidFill>
              </a:rPr>
              <a:t> </a:t>
            </a:r>
            <a:r>
              <a:rPr lang="ru-RU" sz="2800" dirty="0">
                <a:solidFill>
                  <a:srgbClr val="0070C0"/>
                </a:solidFill>
                <a:latin typeface="Arial" panose="020B0604020202020204" pitchFamily="34" charset="0"/>
                <a:cs typeface="Arial" panose="020B0604020202020204" pitchFamily="34" charset="0"/>
              </a:rPr>
              <a:t>1. Жеке бас </a:t>
            </a:r>
            <a:r>
              <a:rPr lang="ru-RU" sz="2800" dirty="0" err="1">
                <a:solidFill>
                  <a:srgbClr val="0070C0"/>
                </a:solidFill>
                <a:latin typeface="Arial" panose="020B0604020202020204" pitchFamily="34" charset="0"/>
                <a:cs typeface="Arial" panose="020B0604020202020204" pitchFamily="34" charset="0"/>
              </a:rPr>
              <a:t>гигиенасын</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сақтау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деп</a:t>
            </a:r>
            <a:r>
              <a:rPr lang="ru-RU" sz="2800" dirty="0">
                <a:solidFill>
                  <a:srgbClr val="0070C0"/>
                </a:solidFill>
                <a:latin typeface="Arial" panose="020B0604020202020204" pitchFamily="34" charset="0"/>
                <a:cs typeface="Arial" panose="020B0604020202020204" pitchFamily="34" charset="0"/>
              </a:rPr>
              <a:t> таза </a:t>
            </a:r>
            <a:r>
              <a:rPr lang="ru-RU" sz="2800" dirty="0" err="1">
                <a:solidFill>
                  <a:srgbClr val="0070C0"/>
                </a:solidFill>
                <a:latin typeface="Arial" panose="020B0604020202020204" pitchFamily="34" charset="0"/>
                <a:cs typeface="Arial" panose="020B0604020202020204" pitchFamily="34" charset="0"/>
              </a:rPr>
              <a:t>жүру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таңертең</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тұрып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жаттығулар</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жасау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жүгіру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жуыну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қажет</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Тырнақты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өсірмей</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уақытында</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алып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тұру</a:t>
            </a:r>
            <a:r>
              <a:rPr lang="ru-RU" sz="2800" dirty="0">
                <a:solidFill>
                  <a:srgbClr val="0070C0"/>
                </a:solidFill>
                <a:latin typeface="Arial" panose="020B0604020202020204" pitchFamily="34" charset="0"/>
                <a:cs typeface="Arial" panose="020B0604020202020204" pitchFamily="34" charset="0"/>
              </a:rPr>
              <a:t>.</a:t>
            </a:r>
            <a:br>
              <a:rPr lang="ru-RU" sz="2800" dirty="0">
                <a:solidFill>
                  <a:srgbClr val="0070C0"/>
                </a:solidFill>
                <a:latin typeface="Arial" panose="020B0604020202020204" pitchFamily="34" charset="0"/>
                <a:cs typeface="Arial" panose="020B0604020202020204" pitchFamily="34" charset="0"/>
              </a:rPr>
            </a:br>
            <a:r>
              <a:rPr lang="ru-RU" sz="2800" dirty="0" smtClean="0">
                <a:solidFill>
                  <a:srgbClr val="0070C0"/>
                </a:solidFill>
                <a:latin typeface="Arial" panose="020B0604020202020204" pitchFamily="34" charset="0"/>
                <a:cs typeface="Arial" panose="020B0604020202020204" pitchFamily="34" charset="0"/>
              </a:rPr>
              <a:t>2</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Мектепте</a:t>
            </a:r>
            <a:r>
              <a:rPr lang="ru-RU" sz="2800" dirty="0">
                <a:solidFill>
                  <a:srgbClr val="0070C0"/>
                </a:solidFill>
                <a:latin typeface="Arial" panose="020B0604020202020204" pitchFamily="34" charset="0"/>
                <a:cs typeface="Arial" panose="020B0604020202020204" pitchFamily="34" charset="0"/>
              </a:rPr>
              <a:t> де, </a:t>
            </a:r>
            <a:r>
              <a:rPr lang="ru-RU" sz="2800" dirty="0" err="1">
                <a:solidFill>
                  <a:srgbClr val="0070C0"/>
                </a:solidFill>
                <a:latin typeface="Arial" panose="020B0604020202020204" pitchFamily="34" charset="0"/>
                <a:cs typeface="Arial" panose="020B0604020202020204" pitchFamily="34" charset="0"/>
              </a:rPr>
              <a:t>үйде</a:t>
            </a:r>
            <a:r>
              <a:rPr lang="ru-RU" sz="2800" dirty="0">
                <a:solidFill>
                  <a:srgbClr val="0070C0"/>
                </a:solidFill>
                <a:latin typeface="Arial" panose="020B0604020202020204" pitchFamily="34" charset="0"/>
                <a:cs typeface="Arial" panose="020B0604020202020204" pitchFamily="34" charset="0"/>
              </a:rPr>
              <a:t> де </a:t>
            </a:r>
            <a:r>
              <a:rPr lang="ru-RU" sz="2800" dirty="0" err="1">
                <a:solidFill>
                  <a:srgbClr val="0070C0"/>
                </a:solidFill>
                <a:latin typeface="Arial" panose="020B0604020202020204" pitchFamily="34" charset="0"/>
                <a:cs typeface="Arial" panose="020B0604020202020204" pitchFamily="34" charset="0"/>
              </a:rPr>
              <a:t>тазалықты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сақтауымыз</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қажет</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Тісімізді</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жуып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қолымызды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сабындап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жуу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бөгде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заттарды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ұстамау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қажет</a:t>
            </a:r>
            <a:r>
              <a:rPr lang="ru-RU" sz="2800" dirty="0">
                <a:solidFill>
                  <a:srgbClr val="0070C0"/>
                </a:solidFill>
                <a:latin typeface="Arial" panose="020B0604020202020204" pitchFamily="34" charset="0"/>
                <a:cs typeface="Arial" panose="020B0604020202020204" pitchFamily="34" charset="0"/>
              </a:rPr>
              <a:t>.</a:t>
            </a:r>
            <a:br>
              <a:rPr lang="ru-RU" sz="2800" dirty="0">
                <a:solidFill>
                  <a:srgbClr val="0070C0"/>
                </a:solidFill>
                <a:latin typeface="Arial" panose="020B0604020202020204" pitchFamily="34" charset="0"/>
                <a:cs typeface="Arial" panose="020B0604020202020204" pitchFamily="34" charset="0"/>
              </a:rPr>
            </a:br>
            <a:r>
              <a:rPr lang="ru-RU" sz="2800" dirty="0" smtClean="0">
                <a:solidFill>
                  <a:srgbClr val="0070C0"/>
                </a:solidFill>
                <a:latin typeface="Arial" panose="020B0604020202020204" pitchFamily="34" charset="0"/>
                <a:cs typeface="Arial" panose="020B0604020202020204" pitchFamily="34" charset="0"/>
              </a:rPr>
              <a:t>3</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Жеміс-жидектерді</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жуып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жеу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тамақты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асықпай</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шайнап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жеу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тамақ</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үстінде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сөйлемеу</a:t>
            </a:r>
            <a:r>
              <a:rPr lang="ru-RU" sz="2800" dirty="0">
                <a:solidFill>
                  <a:srgbClr val="0070C0"/>
                </a:solidFill>
                <a:latin typeface="Arial" panose="020B0604020202020204" pitchFamily="34" charset="0"/>
                <a:cs typeface="Arial" panose="020B0604020202020204" pitchFamily="34" charset="0"/>
              </a:rPr>
              <a:t>.</a:t>
            </a:r>
            <a:br>
              <a:rPr lang="ru-RU" sz="2800" dirty="0">
                <a:solidFill>
                  <a:srgbClr val="0070C0"/>
                </a:solidFill>
                <a:latin typeface="Arial" panose="020B0604020202020204" pitchFamily="34" charset="0"/>
                <a:cs typeface="Arial" panose="020B0604020202020204" pitchFamily="34" charset="0"/>
              </a:rPr>
            </a:br>
            <a:r>
              <a:rPr lang="ru-RU" sz="2800" dirty="0" smtClean="0">
                <a:solidFill>
                  <a:srgbClr val="0070C0"/>
                </a:solidFill>
                <a:latin typeface="Arial" panose="020B0604020202020204" pitchFamily="34" charset="0"/>
                <a:cs typeface="Arial" panose="020B0604020202020204" pitchFamily="34" charset="0"/>
              </a:rPr>
              <a:t>4</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Спортпен</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айналысып</a:t>
            </a:r>
            <a:r>
              <a:rPr lang="ru-RU" sz="2800" dirty="0">
                <a:solidFill>
                  <a:srgbClr val="0070C0"/>
                </a:solidFill>
                <a:latin typeface="Arial" panose="020B0604020202020204" pitchFamily="34" charset="0"/>
                <a:cs typeface="Arial" panose="020B0604020202020204" pitchFamily="34" charset="0"/>
              </a:rPr>
              <a:t>, таза </a:t>
            </a:r>
            <a:r>
              <a:rPr lang="ru-RU" sz="2800" dirty="0" err="1">
                <a:solidFill>
                  <a:srgbClr val="0070C0"/>
                </a:solidFill>
                <a:latin typeface="Arial" panose="020B0604020202020204" pitchFamily="34" charset="0"/>
                <a:cs typeface="Arial" panose="020B0604020202020204" pitchFamily="34" charset="0"/>
              </a:rPr>
              <a:t>жүру</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әрбір</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адам</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өз</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денесін</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шынықтырса</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жуынып</a:t>
            </a:r>
            <a:r>
              <a:rPr lang="ru-RU" sz="2800" dirty="0">
                <a:solidFill>
                  <a:srgbClr val="0070C0"/>
                </a:solidFill>
                <a:latin typeface="Arial" panose="020B0604020202020204" pitchFamily="34" charset="0"/>
                <a:cs typeface="Arial" panose="020B0604020202020204" pitchFamily="34" charset="0"/>
              </a:rPr>
              <a:t>, таза </a:t>
            </a:r>
            <a:r>
              <a:rPr lang="ru-RU" sz="2800" dirty="0" err="1">
                <a:solidFill>
                  <a:srgbClr val="0070C0"/>
                </a:solidFill>
                <a:latin typeface="Arial" panose="020B0604020202020204" pitchFamily="34" charset="0"/>
                <a:cs typeface="Arial" panose="020B0604020202020204" pitchFamily="34" charset="0"/>
              </a:rPr>
              <a:t>жүрсе</a:t>
            </a:r>
            <a:r>
              <a:rPr lang="ru-RU" sz="2800" dirty="0">
                <a:solidFill>
                  <a:srgbClr val="0070C0"/>
                </a:solidFill>
                <a:latin typeface="Arial" panose="020B0604020202020204" pitchFamily="34" charset="0"/>
                <a:cs typeface="Arial" panose="020B0604020202020204" pitchFamily="34" charset="0"/>
              </a:rPr>
              <a:t> оны </a:t>
            </a:r>
            <a:r>
              <a:rPr lang="ru-RU" sz="2800" dirty="0" err="1">
                <a:solidFill>
                  <a:srgbClr val="0070C0"/>
                </a:solidFill>
                <a:latin typeface="Arial" panose="020B0604020202020204" pitchFamily="34" charset="0"/>
                <a:cs typeface="Arial" panose="020B0604020202020204" pitchFamily="34" charset="0"/>
              </a:rPr>
              <a:t>аурудан</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сақтайды</a:t>
            </a:r>
            <a:r>
              <a:rPr lang="ru-RU" sz="2800" dirty="0">
                <a:solidFill>
                  <a:srgbClr val="0070C0"/>
                </a:solidFill>
                <a:latin typeface="Arial" panose="020B0604020202020204" pitchFamily="34" charset="0"/>
                <a:cs typeface="Arial" panose="020B0604020202020204" pitchFamily="34" charset="0"/>
              </a:rPr>
              <a:t>.</a:t>
            </a:r>
            <a:br>
              <a:rPr lang="ru-RU" sz="2800" dirty="0">
                <a:solidFill>
                  <a:srgbClr val="0070C0"/>
                </a:solidFill>
                <a:latin typeface="Arial" panose="020B0604020202020204" pitchFamily="34" charset="0"/>
                <a:cs typeface="Arial" panose="020B0604020202020204" pitchFamily="34" charset="0"/>
              </a:rPr>
            </a:br>
            <a:r>
              <a:rPr lang="ru-RU" sz="2800" dirty="0" smtClean="0">
                <a:solidFill>
                  <a:srgbClr val="0070C0"/>
                </a:solidFill>
                <a:latin typeface="Arial" panose="020B0604020202020204" pitchFamily="34" charset="0"/>
                <a:cs typeface="Arial" panose="020B0604020202020204" pitchFamily="34" charset="0"/>
              </a:rPr>
              <a:t>5</a:t>
            </a:r>
            <a:r>
              <a:rPr lang="ru-RU" sz="2800" dirty="0">
                <a:solidFill>
                  <a:srgbClr val="0070C0"/>
                </a:solidFill>
                <a:latin typeface="Arial" panose="020B0604020202020204" pitchFamily="34" charset="0"/>
                <a:cs typeface="Arial" panose="020B0604020202020204" pitchFamily="34" charset="0"/>
              </a:rPr>
              <a:t>. Адам </a:t>
            </a:r>
            <a:r>
              <a:rPr lang="ru-RU" sz="2800" dirty="0" err="1">
                <a:solidFill>
                  <a:srgbClr val="0070C0"/>
                </a:solidFill>
                <a:latin typeface="Arial" panose="020B0604020202020204" pitchFamily="34" charset="0"/>
                <a:cs typeface="Arial" panose="020B0604020202020204" pitchFamily="34" charset="0"/>
              </a:rPr>
              <a:t>еңбекке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қабілетті</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болып</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өссе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дене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құрылысы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сымбатты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болады</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Үнемі</a:t>
            </a:r>
            <a:r>
              <a:rPr lang="ru-RU" sz="2800" dirty="0">
                <a:solidFill>
                  <a:srgbClr val="0070C0"/>
                </a:solidFill>
                <a:latin typeface="Arial" panose="020B0604020202020204" pitchFamily="34" charset="0"/>
                <a:cs typeface="Arial" panose="020B0604020202020204" pitchFamily="34" charset="0"/>
              </a:rPr>
              <a:t> таза </a:t>
            </a:r>
            <a:r>
              <a:rPr lang="ru-RU" sz="2800" dirty="0" err="1">
                <a:solidFill>
                  <a:srgbClr val="0070C0"/>
                </a:solidFill>
                <a:latin typeface="Arial" panose="020B0604020202020204" pitchFamily="34" charset="0"/>
                <a:cs typeface="Arial" panose="020B0604020202020204" pitchFamily="34" charset="0"/>
              </a:rPr>
              <a:t>жүрсе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денене</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жаман</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жаралар</a:t>
            </a:r>
            <a:r>
              <a:rPr lang="ru-RU" sz="2800" dirty="0">
                <a:solidFill>
                  <a:srgbClr val="0070C0"/>
                </a:solidFill>
                <a:latin typeface="Arial" panose="020B0604020202020204" pitchFamily="34" charset="0"/>
                <a:cs typeface="Arial" panose="020B0604020202020204" pitchFamily="34" charset="0"/>
              </a:rPr>
              <a:t> </a:t>
            </a:r>
            <a:r>
              <a:rPr lang="ru-RU" sz="2800" dirty="0" err="1">
                <a:solidFill>
                  <a:srgbClr val="0070C0"/>
                </a:solidFill>
                <a:latin typeface="Arial" panose="020B0604020202020204" pitchFamily="34" charset="0"/>
                <a:cs typeface="Arial" panose="020B0604020202020204" pitchFamily="34" charset="0"/>
              </a:rPr>
              <a:t>шықпайды</a:t>
            </a:r>
            <a:r>
              <a:rPr lang="ru-RU" sz="2800" dirty="0">
                <a:solidFill>
                  <a:srgbClr val="0070C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03219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819" y="1509485"/>
            <a:ext cx="8596668" cy="1320800"/>
          </a:xfrm>
        </p:spPr>
        <p:txBody>
          <a:bodyPr>
            <a:noAutofit/>
          </a:bodyPr>
          <a:lstStyle/>
          <a:p>
            <a:r>
              <a:rPr lang="kk-KZ" sz="4800" dirty="0" smtClean="0">
                <a:solidFill>
                  <a:srgbClr val="0070C0"/>
                </a:solidFill>
                <a:latin typeface="Arial" panose="020B0604020202020204" pitchFamily="34" charset="0"/>
                <a:cs typeface="Arial" panose="020B0604020202020204" pitchFamily="34" charset="0"/>
              </a:rPr>
              <a:t>Денсаулық туралы бейнебаян</a:t>
            </a:r>
            <a:r>
              <a:rPr lang="ru-RU" sz="4800" dirty="0" smtClean="0">
                <a:solidFill>
                  <a:srgbClr val="0070C0"/>
                </a:solidFill>
                <a:latin typeface="Arial" panose="020B0604020202020204" pitchFamily="34" charset="0"/>
                <a:cs typeface="Arial" panose="020B0604020202020204" pitchFamily="34" charset="0"/>
              </a:rPr>
              <a:t> </a:t>
            </a:r>
            <a:br>
              <a:rPr lang="ru-RU" sz="4800" dirty="0" smtClean="0">
                <a:solidFill>
                  <a:srgbClr val="0070C0"/>
                </a:solidFill>
                <a:latin typeface="Arial" panose="020B0604020202020204" pitchFamily="34" charset="0"/>
                <a:cs typeface="Arial" panose="020B0604020202020204" pitchFamily="34" charset="0"/>
              </a:rPr>
            </a:br>
            <a:r>
              <a:rPr lang="ru-RU" sz="4800" dirty="0" smtClean="0">
                <a:solidFill>
                  <a:srgbClr val="0070C0"/>
                </a:solidFill>
                <a:latin typeface="Arial" panose="020B0604020202020204" pitchFamily="34" charset="0"/>
                <a:cs typeface="Arial" panose="020B0604020202020204" pitchFamily="34" charset="0"/>
              </a:rPr>
              <a:t>(</a:t>
            </a:r>
            <a:r>
              <a:rPr lang="en-US" sz="4800" dirty="0" err="1" smtClean="0">
                <a:solidFill>
                  <a:srgbClr val="0070C0"/>
                </a:solidFill>
                <a:latin typeface="Arial" panose="020B0604020202020204" pitchFamily="34" charset="0"/>
                <a:cs typeface="Arial" panose="020B0604020202020204" pitchFamily="34" charset="0"/>
              </a:rPr>
              <a:t>i-mektep</a:t>
            </a:r>
            <a:r>
              <a:rPr lang="ru-RU" sz="4800" dirty="0" smtClean="0">
                <a:solidFill>
                  <a:srgbClr val="0070C0"/>
                </a:solidFill>
                <a:latin typeface="Arial" panose="020B0604020202020204" pitchFamily="34" charset="0"/>
                <a:cs typeface="Arial" panose="020B0604020202020204" pitchFamily="34" charset="0"/>
              </a:rPr>
              <a:t>)</a:t>
            </a:r>
            <a:r>
              <a:rPr lang="kk-KZ" sz="4800" dirty="0" smtClean="0">
                <a:solidFill>
                  <a:srgbClr val="0070C0"/>
                </a:solidFill>
                <a:latin typeface="Arial" panose="020B0604020202020204" pitchFamily="34" charset="0"/>
                <a:cs typeface="Arial" panose="020B0604020202020204" pitchFamily="34" charset="0"/>
              </a:rPr>
              <a:t> сайтынан</a:t>
            </a:r>
            <a:endParaRPr lang="ru-RU" sz="48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4147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6991" y="0"/>
            <a:ext cx="8596668" cy="1320800"/>
          </a:xfrm>
        </p:spPr>
        <p:txBody>
          <a:bodyPr/>
          <a:lstStyle/>
          <a:p>
            <a:r>
              <a:rPr lang="kk-KZ" dirty="0" smtClean="0"/>
              <a:t>«Сиқырлы сандықша»әдісі</a:t>
            </a:r>
            <a:endParaRPr lang="ru-RU" dirty="0"/>
          </a:p>
        </p:txBody>
      </p:sp>
      <p:pic>
        <p:nvPicPr>
          <p:cNvPr id="4" name="Объект 3"/>
          <p:cNvPicPr>
            <a:picLocks noGrp="1" noChangeAspect="1"/>
          </p:cNvPicPr>
          <p:nvPr>
            <p:ph idx="1"/>
          </p:nvPr>
        </p:nvPicPr>
        <p:blipFill rotWithShape="1">
          <a:blip r:embed="rId2"/>
          <a:srcRect l="1563" t="28670" r="-1563" b="345"/>
          <a:stretch/>
        </p:blipFill>
        <p:spPr>
          <a:xfrm>
            <a:off x="836991" y="867229"/>
            <a:ext cx="5767008" cy="3018971"/>
          </a:xfrm>
          <a:prstGeom prst="rect">
            <a:avLst/>
          </a:prstGeom>
        </p:spPr>
      </p:pic>
      <p:sp>
        <p:nvSpPr>
          <p:cNvPr id="7" name="Прямоугольник 6"/>
          <p:cNvSpPr/>
          <p:nvPr/>
        </p:nvSpPr>
        <p:spPr>
          <a:xfrm>
            <a:off x="0" y="3886200"/>
            <a:ext cx="9216572" cy="3108543"/>
          </a:xfrm>
          <a:prstGeom prst="rect">
            <a:avLst/>
          </a:prstGeom>
        </p:spPr>
        <p:txBody>
          <a:bodyPr wrap="square">
            <a:spAutoFit/>
          </a:bodyPr>
          <a:lstStyle/>
          <a:p>
            <a:r>
              <a:rPr lang="ru-RU" sz="2800" b="0" i="0" dirty="0" smtClean="0">
                <a:solidFill>
                  <a:srgbClr val="0070C0"/>
                </a:solidFill>
                <a:effectLst/>
                <a:latin typeface="Arial" panose="020B0604020202020204" pitchFamily="34" charset="0"/>
              </a:rPr>
              <a:t>1. </a:t>
            </a:r>
            <a:r>
              <a:rPr lang="ru-RU" sz="2800" b="0" i="0" dirty="0" err="1" smtClean="0">
                <a:solidFill>
                  <a:srgbClr val="0070C0"/>
                </a:solidFill>
                <a:effectLst/>
                <a:latin typeface="Arial" panose="020B0604020202020204" pitchFamily="34" charset="0"/>
              </a:rPr>
              <a:t>Дене</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шынықтырудың</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маңызы</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қандай</a:t>
            </a:r>
            <a:r>
              <a:rPr lang="ru-RU" sz="2800" b="0" i="0" dirty="0" smtClean="0">
                <a:solidFill>
                  <a:srgbClr val="0070C0"/>
                </a:solidFill>
                <a:effectLst/>
                <a:latin typeface="Arial" panose="020B0604020202020204" pitchFamily="34" charset="0"/>
              </a:rPr>
              <a:t>?</a:t>
            </a:r>
          </a:p>
          <a:p>
            <a:r>
              <a:rPr lang="ru-RU" sz="2800" b="0" i="0" dirty="0" smtClean="0">
                <a:solidFill>
                  <a:srgbClr val="0070C0"/>
                </a:solidFill>
                <a:effectLst/>
                <a:latin typeface="Arial" panose="020B0604020202020204" pitchFamily="34" charset="0"/>
              </a:rPr>
              <a:t>2. </a:t>
            </a:r>
            <a:r>
              <a:rPr lang="ru-RU" sz="2800" b="0" i="0" dirty="0" err="1" smtClean="0">
                <a:solidFill>
                  <a:srgbClr val="0070C0"/>
                </a:solidFill>
                <a:effectLst/>
                <a:latin typeface="Arial" panose="020B0604020202020204" pitchFamily="34" charset="0"/>
              </a:rPr>
              <a:t>Спорттық</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ойынның</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қандай</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түрлерін</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білесіңдер</a:t>
            </a:r>
            <a:r>
              <a:rPr lang="ru-RU" sz="2800" b="0" i="0" dirty="0" smtClean="0">
                <a:solidFill>
                  <a:srgbClr val="0070C0"/>
                </a:solidFill>
                <a:effectLst/>
                <a:latin typeface="Arial" panose="020B0604020202020204" pitchFamily="34" charset="0"/>
              </a:rPr>
              <a:t>?</a:t>
            </a:r>
          </a:p>
          <a:p>
            <a:r>
              <a:rPr lang="ru-RU" sz="2800" b="0" i="0" dirty="0" smtClean="0">
                <a:solidFill>
                  <a:srgbClr val="0070C0"/>
                </a:solidFill>
                <a:effectLst/>
                <a:latin typeface="Arial" panose="020B0604020202020204" pitchFamily="34" charset="0"/>
              </a:rPr>
              <a:t>3. </a:t>
            </a:r>
            <a:r>
              <a:rPr lang="ru-RU" sz="2800" b="0" i="0" dirty="0" err="1" smtClean="0">
                <a:solidFill>
                  <a:srgbClr val="0070C0"/>
                </a:solidFill>
                <a:effectLst/>
                <a:latin typeface="Arial" panose="020B0604020202020204" pitchFamily="34" charset="0"/>
              </a:rPr>
              <a:t>Өзі</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тоймастың</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көзі</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тоймас</a:t>
            </a:r>
            <a:r>
              <a:rPr lang="ru-RU" sz="2800" b="0" i="0" dirty="0" smtClean="0">
                <a:solidFill>
                  <a:srgbClr val="0070C0"/>
                </a:solidFill>
                <a:effectLst/>
                <a:latin typeface="Arial" panose="020B0604020202020204" pitchFamily="34" charset="0"/>
              </a:rPr>
              <a:t> – </a:t>
            </a:r>
            <a:r>
              <a:rPr lang="ru-RU" sz="2800" b="0" i="0" dirty="0" err="1" smtClean="0">
                <a:solidFill>
                  <a:srgbClr val="0070C0"/>
                </a:solidFill>
                <a:effectLst/>
                <a:latin typeface="Arial" panose="020B0604020202020204" pitchFamily="34" charset="0"/>
              </a:rPr>
              <a:t>дегенді</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қалай</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түсінесіңдер</a:t>
            </a:r>
            <a:r>
              <a:rPr lang="ru-RU" sz="2800" b="0" i="0" dirty="0" smtClean="0">
                <a:solidFill>
                  <a:srgbClr val="0070C0"/>
                </a:solidFill>
                <a:effectLst/>
                <a:latin typeface="Arial" panose="020B0604020202020204" pitchFamily="34" charset="0"/>
              </a:rPr>
              <a:t>?</a:t>
            </a:r>
          </a:p>
          <a:p>
            <a:r>
              <a:rPr lang="ru-RU" sz="2800" dirty="0">
                <a:solidFill>
                  <a:srgbClr val="0070C0"/>
                </a:solidFill>
                <a:latin typeface="Arial" panose="020B0604020202020204" pitchFamily="34" charset="0"/>
              </a:rPr>
              <a:t>4</a:t>
            </a:r>
            <a:r>
              <a:rPr lang="ru-RU" sz="2800" b="0" i="0" dirty="0" smtClean="0">
                <a:solidFill>
                  <a:srgbClr val="0070C0"/>
                </a:solidFill>
                <a:effectLst/>
                <a:latin typeface="Arial" panose="020B0604020202020204" pitchFamily="34" charset="0"/>
              </a:rPr>
              <a:t>. Жеке бас </a:t>
            </a:r>
            <a:r>
              <a:rPr lang="ru-RU" sz="2800" b="0" i="0" dirty="0" err="1" smtClean="0">
                <a:solidFill>
                  <a:srgbClr val="0070C0"/>
                </a:solidFill>
                <a:effectLst/>
                <a:latin typeface="Arial" panose="020B0604020202020204" pitchFamily="34" charset="0"/>
              </a:rPr>
              <a:t>тазалығы</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деген</a:t>
            </a:r>
            <a:r>
              <a:rPr lang="ru-RU" sz="2800" b="0" i="0" dirty="0" smtClean="0">
                <a:solidFill>
                  <a:srgbClr val="0070C0"/>
                </a:solidFill>
                <a:effectLst/>
                <a:latin typeface="Arial" panose="020B0604020202020204" pitchFamily="34" charset="0"/>
              </a:rPr>
              <a:t> не?</a:t>
            </a:r>
          </a:p>
          <a:p>
            <a:r>
              <a:rPr lang="ru-RU" sz="2800" dirty="0">
                <a:solidFill>
                  <a:srgbClr val="0070C0"/>
                </a:solidFill>
                <a:latin typeface="Arial" panose="020B0604020202020204" pitchFamily="34" charset="0"/>
              </a:rPr>
              <a:t>5</a:t>
            </a:r>
            <a:r>
              <a:rPr lang="ru-RU" sz="2800" b="0" i="0" dirty="0" smtClean="0">
                <a:solidFill>
                  <a:srgbClr val="0070C0"/>
                </a:solidFill>
                <a:effectLst/>
                <a:latin typeface="Arial" panose="020B0604020202020204" pitchFamily="34" charset="0"/>
              </a:rPr>
              <a:t>. Таза </a:t>
            </a:r>
            <a:r>
              <a:rPr lang="ru-RU" sz="2800" b="0" i="0" dirty="0" err="1" smtClean="0">
                <a:solidFill>
                  <a:srgbClr val="0070C0"/>
                </a:solidFill>
                <a:effectLst/>
                <a:latin typeface="Arial" panose="020B0604020202020204" pitchFamily="34" charset="0"/>
              </a:rPr>
              <a:t>жүретін</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баланы</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қалай</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атайды</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Оның</a:t>
            </a:r>
            <a:r>
              <a:rPr lang="ru-RU" sz="2800" b="0" i="0" dirty="0" smtClean="0">
                <a:solidFill>
                  <a:srgbClr val="0070C0"/>
                </a:solidFill>
                <a:effectLst/>
                <a:latin typeface="Arial" panose="020B0604020202020204" pitchFamily="34" charset="0"/>
              </a:rPr>
              <a:t> </a:t>
            </a:r>
            <a:r>
              <a:rPr lang="ru-RU" sz="2800" b="0" i="0" dirty="0" err="1" smtClean="0">
                <a:solidFill>
                  <a:srgbClr val="0070C0"/>
                </a:solidFill>
                <a:effectLst/>
                <a:latin typeface="Arial" panose="020B0604020202020204" pitchFamily="34" charset="0"/>
              </a:rPr>
              <a:t>достары</a:t>
            </a:r>
            <a:r>
              <a:rPr lang="ru-RU" sz="2800" b="0" i="0" dirty="0" smtClean="0">
                <a:solidFill>
                  <a:srgbClr val="0070C0"/>
                </a:solidFill>
                <a:effectLst/>
                <a:latin typeface="Arial" panose="020B0604020202020204" pitchFamily="34" charset="0"/>
              </a:rPr>
              <a:t> не? (</a:t>
            </a:r>
            <a:r>
              <a:rPr lang="ru-RU" sz="2800" b="0" i="0" dirty="0" err="1" smtClean="0">
                <a:solidFill>
                  <a:srgbClr val="0070C0"/>
                </a:solidFill>
                <a:effectLst/>
                <a:latin typeface="Arial" panose="020B0604020202020204" pitchFamily="34" charset="0"/>
              </a:rPr>
              <a:t>сабын</a:t>
            </a:r>
            <a:r>
              <a:rPr lang="ru-RU" sz="2800" b="0" i="0" dirty="0" smtClean="0">
                <a:solidFill>
                  <a:srgbClr val="0070C0"/>
                </a:solidFill>
                <a:effectLst/>
                <a:latin typeface="Arial" panose="020B0604020202020204" pitchFamily="34" charset="0"/>
              </a:rPr>
              <a:t>, паста, </a:t>
            </a:r>
            <a:r>
              <a:rPr lang="ru-RU" sz="2800" b="0" i="0" dirty="0" err="1" smtClean="0">
                <a:solidFill>
                  <a:srgbClr val="0070C0"/>
                </a:solidFill>
                <a:effectLst/>
                <a:latin typeface="Arial" panose="020B0604020202020204" pitchFamily="34" charset="0"/>
              </a:rPr>
              <a:t>сүлгі</a:t>
            </a:r>
            <a:r>
              <a:rPr lang="ru-RU" sz="2800" b="0" i="0" dirty="0" smtClean="0">
                <a:solidFill>
                  <a:srgbClr val="0070C0"/>
                </a:solidFill>
                <a:effectLst/>
                <a:latin typeface="Arial" panose="020B0604020202020204" pitchFamily="34" charset="0"/>
              </a:rPr>
              <a:t>, су)</a:t>
            </a:r>
          </a:p>
        </p:txBody>
      </p:sp>
    </p:spTree>
    <p:extLst>
      <p:ext uri="{BB962C8B-B14F-4D97-AF65-F5344CB8AC3E}">
        <p14:creationId xmlns:p14="http://schemas.microsoft.com/office/powerpoint/2010/main" val="2953952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2534" y="0"/>
            <a:ext cx="8596668" cy="1320800"/>
          </a:xfrm>
        </p:spPr>
        <p:txBody>
          <a:bodyPr>
            <a:normAutofit fontScale="90000"/>
          </a:bodyPr>
          <a:lstStyle/>
          <a:p>
            <a:r>
              <a:rPr lang="ru-RU" b="1" dirty="0">
                <a:solidFill>
                  <a:srgbClr val="000000"/>
                </a:solidFill>
                <a:latin typeface="Arial" panose="020B0604020202020204" pitchFamily="34" charset="0"/>
              </a:rPr>
              <a:t>Ой </a:t>
            </a:r>
            <a:r>
              <a:rPr lang="ru-RU" b="1" dirty="0" err="1">
                <a:solidFill>
                  <a:srgbClr val="000000"/>
                </a:solidFill>
                <a:latin typeface="Arial" panose="020B0604020202020204" pitchFamily="34" charset="0"/>
              </a:rPr>
              <a:t>тұжырымы</a:t>
            </a:r>
            <a:r>
              <a:rPr lang="ru-RU" b="1" dirty="0">
                <a:solidFill>
                  <a:srgbClr val="000000"/>
                </a:solidFill>
                <a:latin typeface="Arial" panose="020B0604020202020204" pitchFamily="34" charset="0"/>
              </a:rPr>
              <a:t>:</a:t>
            </a:r>
            <a:r>
              <a:rPr lang="ru-RU" dirty="0">
                <a:solidFill>
                  <a:srgbClr val="000000"/>
                </a:solidFill>
                <a:latin typeface="Arial" panose="020B0604020202020204" pitchFamily="34" charset="0"/>
              </a:rPr>
              <a:t/>
            </a:r>
            <a:br>
              <a:rPr lang="ru-RU" dirty="0">
                <a:solidFill>
                  <a:srgbClr val="000000"/>
                </a:solidFill>
                <a:latin typeface="Arial" panose="020B0604020202020204" pitchFamily="34" charset="0"/>
              </a:rPr>
            </a:b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Біз</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бүгін</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қандай</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тақырыпта</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сөз</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қозғадық</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Нені</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ойға</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тоқып</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жадымызда</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сақтауға</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тиіспіз</a:t>
            </a:r>
            <a:r>
              <a:rPr lang="ru-RU" dirty="0">
                <a:solidFill>
                  <a:srgbClr val="0070C0"/>
                </a:solidFill>
                <a:latin typeface="Arial" panose="020B0604020202020204" pitchFamily="34" charset="0"/>
              </a:rPr>
              <a:t>?</a:t>
            </a:r>
            <a:br>
              <a:rPr lang="ru-RU" dirty="0">
                <a:solidFill>
                  <a:srgbClr val="0070C0"/>
                </a:solidFill>
                <a:latin typeface="Arial" panose="020B0604020202020204" pitchFamily="34" charset="0"/>
              </a:rPr>
            </a:b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Сендер</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қандай</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азамат</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болып</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өсулерің</a:t>
            </a:r>
            <a:r>
              <a:rPr lang="ru-RU" dirty="0">
                <a:solidFill>
                  <a:srgbClr val="0070C0"/>
                </a:solidFill>
                <a:latin typeface="Arial" panose="020B0604020202020204" pitchFamily="34" charset="0"/>
              </a:rPr>
              <a:t> </a:t>
            </a:r>
            <a:r>
              <a:rPr lang="ru-RU" dirty="0" err="1">
                <a:solidFill>
                  <a:srgbClr val="0070C0"/>
                </a:solidFill>
                <a:latin typeface="Arial" panose="020B0604020202020204" pitchFamily="34" charset="0"/>
              </a:rPr>
              <a:t>керек</a:t>
            </a:r>
            <a:r>
              <a:rPr lang="ru-RU" dirty="0" smtClean="0">
                <a:solidFill>
                  <a:srgbClr val="0070C0"/>
                </a:solidFill>
                <a:latin typeface="Arial" panose="020B0604020202020204" pitchFamily="34" charset="0"/>
              </a:rPr>
              <a:t>?</a:t>
            </a:r>
            <a:br>
              <a:rPr lang="ru-RU" dirty="0" smtClean="0">
                <a:solidFill>
                  <a:srgbClr val="0070C0"/>
                </a:solidFill>
                <a:latin typeface="Arial" panose="020B0604020202020204" pitchFamily="34" charset="0"/>
              </a:rPr>
            </a:br>
            <a:r>
              <a:rPr lang="ru-RU" dirty="0" err="1" smtClean="0">
                <a:solidFill>
                  <a:srgbClr val="0070C0"/>
                </a:solidFill>
                <a:latin typeface="Arial" panose="020B0604020202020204" pitchFamily="34" charset="0"/>
              </a:rPr>
              <a:t>Кері</a:t>
            </a:r>
            <a:r>
              <a:rPr lang="ru-RU" dirty="0" smtClean="0">
                <a:solidFill>
                  <a:srgbClr val="0070C0"/>
                </a:solidFill>
                <a:latin typeface="Arial" panose="020B0604020202020204" pitchFamily="34" charset="0"/>
              </a:rPr>
              <a:t> </a:t>
            </a:r>
            <a:r>
              <a:rPr lang="ru-RU" dirty="0" err="1" smtClean="0">
                <a:solidFill>
                  <a:srgbClr val="0070C0"/>
                </a:solidFill>
                <a:latin typeface="Arial" panose="020B0604020202020204" pitchFamily="34" charset="0"/>
              </a:rPr>
              <a:t>байланыс</a:t>
            </a:r>
            <a:r>
              <a:rPr lang="ru-RU" dirty="0" smtClean="0">
                <a:solidFill>
                  <a:srgbClr val="0070C0"/>
                </a:solidFill>
                <a:latin typeface="Arial" panose="020B0604020202020204" pitchFamily="34" charset="0"/>
              </a:rPr>
              <a:t>:</a:t>
            </a:r>
            <a:r>
              <a:rPr lang="ru-RU" dirty="0" smtClean="0">
                <a:solidFill>
                  <a:srgbClr val="00B0F0"/>
                </a:solidFill>
                <a:latin typeface="Arial" panose="020B0604020202020204" pitchFamily="34" charset="0"/>
              </a:rPr>
              <a:t/>
            </a:r>
            <a:br>
              <a:rPr lang="ru-RU" dirty="0" smtClean="0">
                <a:solidFill>
                  <a:srgbClr val="00B0F0"/>
                </a:solidFill>
                <a:latin typeface="Arial" panose="020B0604020202020204" pitchFamily="34" charset="0"/>
              </a:rPr>
            </a:br>
            <a:r>
              <a:rPr lang="ru-RU" dirty="0">
                <a:solidFill>
                  <a:srgbClr val="000000"/>
                </a:solidFill>
                <a:latin typeface="Arial" panose="020B0604020202020204" pitchFamily="34" charset="0"/>
              </a:rPr>
              <a:t/>
            </a:r>
            <a:br>
              <a:rPr lang="ru-RU" dirty="0">
                <a:solidFill>
                  <a:srgbClr val="000000"/>
                </a:solidFill>
                <a:latin typeface="Arial" panose="020B0604020202020204" pitchFamily="34" charset="0"/>
              </a:rPr>
            </a:br>
            <a:endParaRPr lang="ru-RU" dirty="0"/>
          </a:p>
        </p:txBody>
      </p:sp>
      <p:pic>
        <p:nvPicPr>
          <p:cNvPr id="4" name="Рисунок 3"/>
          <p:cNvPicPr>
            <a:picLocks noChangeAspect="1"/>
          </p:cNvPicPr>
          <p:nvPr/>
        </p:nvPicPr>
        <p:blipFill>
          <a:blip r:embed="rId2"/>
          <a:stretch>
            <a:fillRect/>
          </a:stretch>
        </p:blipFill>
        <p:spPr>
          <a:xfrm>
            <a:off x="0" y="3497943"/>
            <a:ext cx="7823200" cy="3360057"/>
          </a:xfrm>
          <a:prstGeom prst="rect">
            <a:avLst/>
          </a:prstGeom>
        </p:spPr>
      </p:pic>
    </p:spTree>
    <p:extLst>
      <p:ext uri="{BB962C8B-B14F-4D97-AF65-F5344CB8AC3E}">
        <p14:creationId xmlns:p14="http://schemas.microsoft.com/office/powerpoint/2010/main" val="824879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178</TotalTime>
  <Words>117</Words>
  <Application>Microsoft Office PowerPoint</Application>
  <PresentationFormat>Широкоэкранный</PresentationFormat>
  <Paragraphs>14</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brad</vt:lpstr>
      <vt:lpstr>Arial</vt:lpstr>
      <vt:lpstr>Trebuchet MS</vt:lpstr>
      <vt:lpstr>Wingdings 3</vt:lpstr>
      <vt:lpstr>Аспект</vt:lpstr>
      <vt:lpstr>Тараз қаласы  Өмірбек Жолдасбеков атындағы №50 орта мектептің 4 «В»сынып жетекшісі:Зауырбекова Ақмарал Серікқызы </vt:lpstr>
      <vt:lpstr>Бүгінгі тәрбие сағатының тақырыбы: Салауатты өмір-көтеріңкі көңіл </vt:lpstr>
      <vt:lpstr>Сабақтың мақсаты: Жас ұрпаққа адам денсаулығының қымбаттылығын, өмір сүру үшін қажеттілігін, бағалы байлық екенін түсіндіру. САбақтың критерийі: -Денсаулықтың өмір сүру үшін қажет екенін біледі. -Ең бағалы байлық-денсаулық екенін түсінеді.</vt:lpstr>
      <vt:lpstr>Ой ашу: «Блиц-турнир» әдісі. а) Тіс тазартатын құралдар (щетка, паста) ә) Ол судан қорқады, одан кір қорқады. (сабын) б) Денені шынықтыратын, денсаулыққа әсері мол сабақ (дене тәрбие) в) Жалқаудың досы (еріншектік, ұйқы) г) Адам өміріне ең қажет (ауа, су, жылу, жарық, тамақ) ғ) тазалық кепілі (денсаулық) </vt:lpstr>
      <vt:lpstr> 1. Жеке бас гигиенасын сақтау деп таза жүру, таңертең тұрып жаттығулар жасау, жүгіру, жуыну қажет. Тырнақты өсірмей уақытында алып тұру. 2. Мектепте де, үйде де тазалықты сақтауымыз қажет. Тісімізді жуып, қолымызды сабындап жуу, бөгде заттарды ұстамау қажет. 3. Жеміс-жидектерді жуып жеу, тамақты асықпай шайнап жеу, тамақ үстінде сөйлемеу. 4. Спортпен айналысып, таза жүру әрбір адам өз денесін шынықтырса, жуынып, таза жүрсе оны аурудан сақтайды. 5. Адам еңбекке қабілетті болып өссе дене құрылысы сымбатты болады. Үнемі таза жүрсе денене жаман жаралар шықпайды.</vt:lpstr>
      <vt:lpstr>Денсаулық туралы бейнебаян  (i-mektep) сайтынан</vt:lpstr>
      <vt:lpstr>«Сиқырлы сандықша»әдісі</vt:lpstr>
      <vt:lpstr>Ой тұжырымы: - Біз бүгін қандай тақырыпта сөз қозғадық? - Нені ойға тоқып, жадымызда сақтауға тиіспіз? - Сендер қандай азамат болып өсулерің керек? Кері байланыс: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Тараз қаласы  Өмірбек Жолдасбеков атындағы №50 орта мектептің 4 «В»сынып жетекшісі:Зауырбекова Ақмарал Серікқызы</dc:title>
  <dc:creator>akmaralserik36@gmail.com</dc:creator>
  <cp:lastModifiedBy>akmaralserik36@gmail.com</cp:lastModifiedBy>
  <cp:revision>6</cp:revision>
  <dcterms:created xsi:type="dcterms:W3CDTF">2020-04-01T10:59:17Z</dcterms:created>
  <dcterms:modified xsi:type="dcterms:W3CDTF">2020-04-01T13:57:22Z</dcterms:modified>
</cp:coreProperties>
</file>