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4" r:id="rId4"/>
    <p:sldId id="265" r:id="rId5"/>
    <p:sldId id="259" r:id="rId6"/>
    <p:sldId id="257" r:id="rId7"/>
    <p:sldId id="260" r:id="rId8"/>
    <p:sldId id="262" r:id="rId9"/>
    <p:sldId id="263" r:id="rId10"/>
    <p:sldId id="267" r:id="rId11"/>
    <p:sldId id="268" r:id="rId12"/>
    <p:sldId id="271" r:id="rId13"/>
    <p:sldId id="266" r:id="rId14"/>
    <p:sldId id="258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233E4B-71DC-49EB-8B9E-EB7578D89DAC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F09351-1611-49B5-AE69-542A43DFB880}">
      <dgm:prSet phldrT="[Текст]"/>
      <dgm:spPr/>
      <dgm:t>
        <a:bodyPr/>
        <a:lstStyle/>
        <a:p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Мөлшері салғыртқа қарағанда 2,5 есе аз болды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161919-0187-4344-B481-D086B8CB6995}" type="parTrans" cxnId="{EC0E5B98-412F-4569-8F48-DE450BA224F0}">
      <dgm:prSet/>
      <dgm:spPr/>
      <dgm:t>
        <a:bodyPr/>
        <a:lstStyle/>
        <a:p>
          <a:endParaRPr lang="ru-RU"/>
        </a:p>
      </dgm:t>
    </dgm:pt>
    <dgm:pt modelId="{E7102298-C15B-440E-BED8-57ADFFAA9D60}" type="sibTrans" cxnId="{EC0E5B98-412F-4569-8F48-DE450BA224F0}">
      <dgm:prSet/>
      <dgm:spPr/>
      <dgm:t>
        <a:bodyPr/>
        <a:lstStyle/>
        <a:p>
          <a:endParaRPr lang="ru-RU"/>
        </a:p>
      </dgm:t>
    </dgm:pt>
    <dgm:pt modelId="{0C7A2BD3-9C5A-4868-9812-B1F989CD0ADE}">
      <dgm:prSet phldrT="[Текст]"/>
      <dgm:spPr/>
      <dgm:t>
        <a:bodyPr/>
        <a:lstStyle/>
        <a:p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Өндірілген өнімнің артығын өз еркімен пайдалану құқығына ие болды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D4F032-848C-44C2-989D-5554FEF9E4B5}" type="parTrans" cxnId="{246D938C-C48B-47C6-AE0E-84F1F090F1ED}">
      <dgm:prSet/>
      <dgm:spPr/>
      <dgm:t>
        <a:bodyPr/>
        <a:lstStyle/>
        <a:p>
          <a:endParaRPr lang="ru-RU"/>
        </a:p>
      </dgm:t>
    </dgm:pt>
    <dgm:pt modelId="{EF6CC564-3A2B-4561-AB06-3DE9C1E1A94B}" type="sibTrans" cxnId="{246D938C-C48B-47C6-AE0E-84F1F090F1ED}">
      <dgm:prSet/>
      <dgm:spPr/>
      <dgm:t>
        <a:bodyPr/>
        <a:lstStyle/>
        <a:p>
          <a:endParaRPr lang="ru-RU"/>
        </a:p>
      </dgm:t>
    </dgm:pt>
    <dgm:pt modelId="{C015197F-4206-46C3-9C36-55F2BDE470C9}">
      <dgm:prSet phldrT="[Текст]" custT="1"/>
      <dgm:spPr/>
      <dgm:t>
        <a:bodyPr/>
        <a:lstStyle/>
        <a:p>
          <a:r>
            <a:rPr lang="kk-KZ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Өнімді сатуға немесе қажеттіліктерін қанағаттандыруға мүмкіндік туды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6E1C2EC-1AD5-4894-ABC7-012D0BC5EC06}" type="parTrans" cxnId="{080E23FB-A2D4-4CDA-9F85-48547D39D479}">
      <dgm:prSet/>
      <dgm:spPr/>
      <dgm:t>
        <a:bodyPr/>
        <a:lstStyle/>
        <a:p>
          <a:endParaRPr lang="ru-RU"/>
        </a:p>
      </dgm:t>
    </dgm:pt>
    <dgm:pt modelId="{59A76C69-758E-409B-B714-25B828CD7738}" type="sibTrans" cxnId="{080E23FB-A2D4-4CDA-9F85-48547D39D479}">
      <dgm:prSet/>
      <dgm:spPr/>
      <dgm:t>
        <a:bodyPr/>
        <a:lstStyle/>
        <a:p>
          <a:endParaRPr lang="ru-RU"/>
        </a:p>
      </dgm:t>
    </dgm:pt>
    <dgm:pt modelId="{C2B88F02-C375-404D-BC51-7FEF15441A83}">
      <dgm:prSet phldrT="[Текст]"/>
      <dgm:spPr/>
      <dgm:t>
        <a:bodyPr/>
        <a:lstStyle/>
        <a:p>
          <a:r>
            <a:rPr lang="kk-KZ" dirty="0">
              <a:latin typeface="Times New Roman" panose="02020603050405020304" pitchFamily="18" charset="0"/>
              <a:cs typeface="Times New Roman" panose="02020603050405020304" pitchFamily="18" charset="0"/>
            </a:rPr>
            <a:t>Кедей шаруалар салықтан түгел немесе жартылай босатылатын болды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22C550-ED37-450C-A72C-3EB0866ECACF}" type="parTrans" cxnId="{31AB7678-8D59-4166-A009-C1088F547F79}">
      <dgm:prSet/>
      <dgm:spPr/>
      <dgm:t>
        <a:bodyPr/>
        <a:lstStyle/>
        <a:p>
          <a:endParaRPr lang="ru-RU"/>
        </a:p>
      </dgm:t>
    </dgm:pt>
    <dgm:pt modelId="{82923E01-6E3C-4DBE-B6B1-DF136D71FA16}" type="sibTrans" cxnId="{31AB7678-8D59-4166-A009-C1088F547F79}">
      <dgm:prSet/>
      <dgm:spPr/>
      <dgm:t>
        <a:bodyPr/>
        <a:lstStyle/>
        <a:p>
          <a:endParaRPr lang="ru-RU"/>
        </a:p>
      </dgm:t>
    </dgm:pt>
    <dgm:pt modelId="{C531227A-8E00-4E23-80B9-1B0564114F63}" type="pres">
      <dgm:prSet presAssocID="{64233E4B-71DC-49EB-8B9E-EB7578D89DAC}" presName="matrix" presStyleCnt="0">
        <dgm:presLayoutVars>
          <dgm:chMax val="1"/>
          <dgm:dir/>
          <dgm:resizeHandles val="exact"/>
        </dgm:presLayoutVars>
      </dgm:prSet>
      <dgm:spPr/>
    </dgm:pt>
    <dgm:pt modelId="{38153AA3-D9F8-49AF-8006-AA22758D4F44}" type="pres">
      <dgm:prSet presAssocID="{64233E4B-71DC-49EB-8B9E-EB7578D89DAC}" presName="diamond" presStyleLbl="bgShp" presStyleIdx="0" presStyleCnt="1"/>
      <dgm:spPr/>
    </dgm:pt>
    <dgm:pt modelId="{7C3BE0E9-FFDF-4304-8903-2C1D225F9427}" type="pres">
      <dgm:prSet presAssocID="{64233E4B-71DC-49EB-8B9E-EB7578D89DAC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81CAFCCD-5B0C-4952-8A4D-99E94E655488}" type="pres">
      <dgm:prSet presAssocID="{64233E4B-71DC-49EB-8B9E-EB7578D89DAC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BFE9702-BEEA-4D4C-9471-8A7A9D3EC0B1}" type="pres">
      <dgm:prSet presAssocID="{64233E4B-71DC-49EB-8B9E-EB7578D89DAC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10B631BD-5123-425E-8CD6-A74B5C84B896}" type="pres">
      <dgm:prSet presAssocID="{64233E4B-71DC-49EB-8B9E-EB7578D89DAC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6F434B3A-24F7-4A4A-946F-F5600F76AEED}" type="presOf" srcId="{64233E4B-71DC-49EB-8B9E-EB7578D89DAC}" destId="{C531227A-8E00-4E23-80B9-1B0564114F63}" srcOrd="0" destOrd="0" presId="urn:microsoft.com/office/officeart/2005/8/layout/matrix3"/>
    <dgm:cxn modelId="{31AB7678-8D59-4166-A009-C1088F547F79}" srcId="{64233E4B-71DC-49EB-8B9E-EB7578D89DAC}" destId="{C2B88F02-C375-404D-BC51-7FEF15441A83}" srcOrd="3" destOrd="0" parTransId="{4322C550-ED37-450C-A72C-3EB0866ECACF}" sibTransId="{82923E01-6E3C-4DBE-B6B1-DF136D71FA16}"/>
    <dgm:cxn modelId="{D229347A-998A-46C9-8786-9DAFA34B95BF}" type="presOf" srcId="{C015197F-4206-46C3-9C36-55F2BDE470C9}" destId="{DBFE9702-BEEA-4D4C-9471-8A7A9D3EC0B1}" srcOrd="0" destOrd="0" presId="urn:microsoft.com/office/officeart/2005/8/layout/matrix3"/>
    <dgm:cxn modelId="{246D938C-C48B-47C6-AE0E-84F1F090F1ED}" srcId="{64233E4B-71DC-49EB-8B9E-EB7578D89DAC}" destId="{0C7A2BD3-9C5A-4868-9812-B1F989CD0ADE}" srcOrd="1" destOrd="0" parTransId="{07D4F032-848C-44C2-989D-5554FEF9E4B5}" sibTransId="{EF6CC564-3A2B-4561-AB06-3DE9C1E1A94B}"/>
    <dgm:cxn modelId="{EC0E5B98-412F-4569-8F48-DE450BA224F0}" srcId="{64233E4B-71DC-49EB-8B9E-EB7578D89DAC}" destId="{7AF09351-1611-49B5-AE69-542A43DFB880}" srcOrd="0" destOrd="0" parTransId="{1F161919-0187-4344-B481-D086B8CB6995}" sibTransId="{E7102298-C15B-440E-BED8-57ADFFAA9D60}"/>
    <dgm:cxn modelId="{71A51F9A-7800-47BD-A1EE-0F34BC88B679}" type="presOf" srcId="{7AF09351-1611-49B5-AE69-542A43DFB880}" destId="{7C3BE0E9-FFDF-4304-8903-2C1D225F9427}" srcOrd="0" destOrd="0" presId="urn:microsoft.com/office/officeart/2005/8/layout/matrix3"/>
    <dgm:cxn modelId="{927F389A-699C-408C-9CBF-05E4223C6484}" type="presOf" srcId="{C2B88F02-C375-404D-BC51-7FEF15441A83}" destId="{10B631BD-5123-425E-8CD6-A74B5C84B896}" srcOrd="0" destOrd="0" presId="urn:microsoft.com/office/officeart/2005/8/layout/matrix3"/>
    <dgm:cxn modelId="{590592E8-5B5C-4FC5-84B4-D23F714503ED}" type="presOf" srcId="{0C7A2BD3-9C5A-4868-9812-B1F989CD0ADE}" destId="{81CAFCCD-5B0C-4952-8A4D-99E94E655488}" srcOrd="0" destOrd="0" presId="urn:microsoft.com/office/officeart/2005/8/layout/matrix3"/>
    <dgm:cxn modelId="{080E23FB-A2D4-4CDA-9F85-48547D39D479}" srcId="{64233E4B-71DC-49EB-8B9E-EB7578D89DAC}" destId="{C015197F-4206-46C3-9C36-55F2BDE470C9}" srcOrd="2" destOrd="0" parTransId="{A6E1C2EC-1AD5-4894-ABC7-012D0BC5EC06}" sibTransId="{59A76C69-758E-409B-B714-25B828CD7738}"/>
    <dgm:cxn modelId="{B12EB999-CE6E-4D0F-9108-8DF95C3101EF}" type="presParOf" srcId="{C531227A-8E00-4E23-80B9-1B0564114F63}" destId="{38153AA3-D9F8-49AF-8006-AA22758D4F44}" srcOrd="0" destOrd="0" presId="urn:microsoft.com/office/officeart/2005/8/layout/matrix3"/>
    <dgm:cxn modelId="{A6843A4B-4641-4B7C-B447-4F00E9E3E6E0}" type="presParOf" srcId="{C531227A-8E00-4E23-80B9-1B0564114F63}" destId="{7C3BE0E9-FFDF-4304-8903-2C1D225F9427}" srcOrd="1" destOrd="0" presId="urn:microsoft.com/office/officeart/2005/8/layout/matrix3"/>
    <dgm:cxn modelId="{73661735-9F89-4DBC-9FAF-3D77C117F867}" type="presParOf" srcId="{C531227A-8E00-4E23-80B9-1B0564114F63}" destId="{81CAFCCD-5B0C-4952-8A4D-99E94E655488}" srcOrd="2" destOrd="0" presId="urn:microsoft.com/office/officeart/2005/8/layout/matrix3"/>
    <dgm:cxn modelId="{DD37BA74-A969-479A-B53F-FAFC49BBB380}" type="presParOf" srcId="{C531227A-8E00-4E23-80B9-1B0564114F63}" destId="{DBFE9702-BEEA-4D4C-9471-8A7A9D3EC0B1}" srcOrd="3" destOrd="0" presId="urn:microsoft.com/office/officeart/2005/8/layout/matrix3"/>
    <dgm:cxn modelId="{5EC64D1F-7A69-4061-BB51-71501CC01C50}" type="presParOf" srcId="{C531227A-8E00-4E23-80B9-1B0564114F63}" destId="{10B631BD-5123-425E-8CD6-A74B5C84B896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153AA3-D9F8-49AF-8006-AA22758D4F44}">
      <dsp:nvSpPr>
        <dsp:cNvPr id="0" name=""/>
        <dsp:cNvSpPr/>
      </dsp:nvSpPr>
      <dsp:spPr>
        <a:xfrm>
          <a:off x="1440656" y="0"/>
          <a:ext cx="5327650" cy="532765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BE0E9-FFDF-4304-8903-2C1D225F9427}">
      <dsp:nvSpPr>
        <dsp:cNvPr id="0" name=""/>
        <dsp:cNvSpPr/>
      </dsp:nvSpPr>
      <dsp:spPr>
        <a:xfrm>
          <a:off x="1946782" y="506126"/>
          <a:ext cx="2077783" cy="2077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Мөлшері салғыртқа қарағанда 2,5 есе аз болды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48211" y="607555"/>
        <a:ext cx="1874925" cy="1874925"/>
      </dsp:txXfrm>
    </dsp:sp>
    <dsp:sp modelId="{81CAFCCD-5B0C-4952-8A4D-99E94E655488}">
      <dsp:nvSpPr>
        <dsp:cNvPr id="0" name=""/>
        <dsp:cNvSpPr/>
      </dsp:nvSpPr>
      <dsp:spPr>
        <a:xfrm>
          <a:off x="4184395" y="506126"/>
          <a:ext cx="2077783" cy="2077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Өндірілген өнімнің артығын өз еркімен пайдалану құқығына ие болды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85824" y="607555"/>
        <a:ext cx="1874925" cy="1874925"/>
      </dsp:txXfrm>
    </dsp:sp>
    <dsp:sp modelId="{DBFE9702-BEEA-4D4C-9471-8A7A9D3EC0B1}">
      <dsp:nvSpPr>
        <dsp:cNvPr id="0" name=""/>
        <dsp:cNvSpPr/>
      </dsp:nvSpPr>
      <dsp:spPr>
        <a:xfrm>
          <a:off x="1946782" y="2743739"/>
          <a:ext cx="2077783" cy="2077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Өнімді сатуға немесе қажеттіліктерін қанағаттандыруға мүмкіндік туды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48211" y="2845168"/>
        <a:ext cx="1874925" cy="1874925"/>
      </dsp:txXfrm>
    </dsp:sp>
    <dsp:sp modelId="{10B631BD-5123-425E-8CD6-A74B5C84B896}">
      <dsp:nvSpPr>
        <dsp:cNvPr id="0" name=""/>
        <dsp:cNvSpPr/>
      </dsp:nvSpPr>
      <dsp:spPr>
        <a:xfrm>
          <a:off x="4184395" y="2743739"/>
          <a:ext cx="2077783" cy="207778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Кедей шаруалар салықтан түгел немесе жартылай босатылатын болды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85824" y="2845168"/>
        <a:ext cx="1874925" cy="1874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8208912" cy="1793167"/>
          </a:xfrm>
        </p:spPr>
        <p:txBody>
          <a:bodyPr/>
          <a:lstStyle/>
          <a:p>
            <a:pPr marL="182880" indent="0">
              <a:buNone/>
            </a:pP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Жаңа экономикалық саясат</a:t>
            </a:r>
            <a:b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92896"/>
            <a:ext cx="7776641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853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Өнеркәсіптегі өзгерістер: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764704"/>
            <a:ext cx="5184576" cy="518457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Кәсіпорындар сала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ірі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тресттерге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біріктірілді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Одақтық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бар»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тресттерге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біріктірілді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Екінші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дәрежелі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Өлкелік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трестерге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біріктірілді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Ұсақ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кәсіпорындар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шетелдіктерге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кооперативтерге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жалға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3.Өнеркәсіп,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темір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көлік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тасымалы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шаруашылық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есепке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Өнеркәсіптегі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өзгерістердің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Риддер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қорғасын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зауыты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1923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одақтағы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өндірілетін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қорғасынның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40% -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Доссор,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Мақат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кәсіпорындары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қосылды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Шымкент сантонин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зауыты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ашылды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1927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Қарсақбай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комбинаты мыс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" indent="0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20072" y="764704"/>
            <a:ext cx="3923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Кемшіліктер:</a:t>
            </a:r>
          </a:p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1.Қазақстан шикізаттық бағытта ғана дамыды. 2. пайдасы Ресейге кетті.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1552" y="3573016"/>
            <a:ext cx="40324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өнеркәсіпті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қалпына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келтіру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орталықпен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салыстырғанда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неғұрлым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баяу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қарқынмен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жүргізіліп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1927 – 1928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аяқталды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012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936104"/>
          </a:xfrm>
        </p:spPr>
        <p:txBody>
          <a:bodyPr/>
          <a:lstStyle/>
          <a:p>
            <a:pPr marL="0" indent="0" algn="l">
              <a:buNone/>
            </a:pP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Тауар айналымындағы өзгерістер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80728"/>
            <a:ext cx="8496944" cy="5544616"/>
          </a:xfrm>
        </p:spPr>
        <p:txBody>
          <a:bodyPr/>
          <a:lstStyle/>
          <a:p>
            <a:pPr marL="45720" indent="0">
              <a:buNone/>
            </a:pPr>
            <a:r>
              <a:rPr lang="ru-RU" dirty="0"/>
              <a:t>1921 </a:t>
            </a:r>
            <a:r>
              <a:rPr lang="ru-RU" dirty="0" err="1"/>
              <a:t>жылғы</a:t>
            </a:r>
            <a:r>
              <a:rPr lang="ru-RU" dirty="0"/>
              <a:t> </a:t>
            </a:r>
            <a:r>
              <a:rPr lang="ru-RU" dirty="0" err="1"/>
              <a:t>мамырдың</a:t>
            </a:r>
            <a:r>
              <a:rPr lang="ru-RU" dirty="0"/>
              <a:t> 24 – </a:t>
            </a:r>
            <a:r>
              <a:rPr lang="ru-RU" dirty="0" err="1"/>
              <a:t>індегі</a:t>
            </a:r>
            <a:r>
              <a:rPr lang="ru-RU" dirty="0"/>
              <a:t> «</a:t>
            </a:r>
            <a:r>
              <a:rPr lang="ru-RU" dirty="0" err="1"/>
              <a:t>Айырбас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» </a:t>
            </a:r>
            <a:r>
              <a:rPr lang="ru-RU" dirty="0" err="1"/>
              <a:t>декретінде</a:t>
            </a:r>
            <a:r>
              <a:rPr lang="ru-RU" dirty="0"/>
              <a:t> </a:t>
            </a:r>
            <a:r>
              <a:rPr lang="ru-RU" dirty="0" err="1"/>
              <a:t>кооперативтік</a:t>
            </a:r>
            <a:r>
              <a:rPr lang="ru-RU" dirty="0"/>
              <a:t> </a:t>
            </a:r>
            <a:r>
              <a:rPr lang="ru-RU" dirty="0" err="1"/>
              <a:t>ұйымдар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да, </a:t>
            </a:r>
            <a:r>
              <a:rPr lang="ru-RU" dirty="0" err="1"/>
              <a:t>рыноктар</a:t>
            </a:r>
            <a:r>
              <a:rPr lang="ru-RU" dirty="0"/>
              <a:t> мен </a:t>
            </a:r>
            <a:r>
              <a:rPr lang="ru-RU" dirty="0" err="1"/>
              <a:t>базарларда</a:t>
            </a:r>
            <a:r>
              <a:rPr lang="ru-RU" dirty="0"/>
              <a:t> да </a:t>
            </a:r>
            <a:r>
              <a:rPr lang="ru-RU" dirty="0" err="1"/>
              <a:t>айырбас</a:t>
            </a:r>
            <a:r>
              <a:rPr lang="ru-RU" dirty="0"/>
              <a:t> </a:t>
            </a:r>
            <a:r>
              <a:rPr lang="ru-RU" dirty="0" err="1"/>
              <a:t>жасауға</a:t>
            </a:r>
            <a:r>
              <a:rPr lang="ru-RU" dirty="0"/>
              <a:t> </a:t>
            </a:r>
            <a:r>
              <a:rPr lang="ru-RU" dirty="0" err="1"/>
              <a:t>жол</a:t>
            </a:r>
            <a:r>
              <a:rPr lang="ru-RU" dirty="0"/>
              <a:t> </a:t>
            </a:r>
            <a:r>
              <a:rPr lang="ru-RU" dirty="0" err="1"/>
              <a:t>берілетіні</a:t>
            </a:r>
            <a:r>
              <a:rPr lang="ru-RU" dirty="0"/>
              <a:t> </a:t>
            </a:r>
            <a:r>
              <a:rPr lang="ru-RU" dirty="0" err="1"/>
              <a:t>атап</a:t>
            </a:r>
            <a:r>
              <a:rPr lang="ru-RU" dirty="0"/>
              <a:t> </a:t>
            </a:r>
            <a:r>
              <a:rPr lang="ru-RU" dirty="0" err="1"/>
              <a:t>өтілді</a:t>
            </a:r>
            <a:r>
              <a:rPr lang="ru-RU" dirty="0"/>
              <a:t>.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саудаға</a:t>
            </a:r>
            <a:r>
              <a:rPr lang="ru-RU" dirty="0"/>
              <a:t> </a:t>
            </a:r>
            <a:r>
              <a:rPr lang="ru-RU" dirty="0" err="1"/>
              <a:t>рұқсат</a:t>
            </a:r>
            <a:r>
              <a:rPr lang="ru-RU" dirty="0"/>
              <a:t> </a:t>
            </a:r>
            <a:r>
              <a:rPr lang="ru-RU" dirty="0" err="1"/>
              <a:t>етілді</a:t>
            </a:r>
            <a:r>
              <a:rPr lang="ru-RU" dirty="0"/>
              <a:t>. </a:t>
            </a:r>
            <a:r>
              <a:rPr lang="ru-RU" dirty="0" err="1"/>
              <a:t>Жәрмеңке</a:t>
            </a:r>
            <a:r>
              <a:rPr lang="ru-RU" dirty="0"/>
              <a:t> </a:t>
            </a:r>
            <a:r>
              <a:rPr lang="ru-RU" dirty="0" err="1"/>
              <a:t>саудасы</a:t>
            </a:r>
            <a:r>
              <a:rPr lang="ru-RU" dirty="0"/>
              <a:t> </a:t>
            </a:r>
            <a:r>
              <a:rPr lang="ru-RU" dirty="0" err="1"/>
              <a:t>күшейтілді</a:t>
            </a:r>
            <a:r>
              <a:rPr lang="ru-RU" dirty="0"/>
              <a:t>. 1927 </a:t>
            </a:r>
            <a:r>
              <a:rPr lang="ru-RU" dirty="0" err="1"/>
              <a:t>жылы</a:t>
            </a:r>
            <a:r>
              <a:rPr lang="ru-RU" dirty="0"/>
              <a:t> 75 </a:t>
            </a:r>
            <a:r>
              <a:rPr lang="ru-RU" dirty="0" err="1"/>
              <a:t>жергілікті</a:t>
            </a:r>
            <a:r>
              <a:rPr lang="ru-RU" dirty="0"/>
              <a:t>, 13 </a:t>
            </a:r>
            <a:r>
              <a:rPr lang="ru-RU" dirty="0" err="1"/>
              <a:t>губерниялық</a:t>
            </a:r>
            <a:r>
              <a:rPr lang="ru-RU" dirty="0"/>
              <a:t>, 7 </a:t>
            </a:r>
            <a:r>
              <a:rPr lang="ru-RU" dirty="0" err="1"/>
              <a:t>өлкелік</a:t>
            </a:r>
            <a:r>
              <a:rPr lang="ru-RU" dirty="0"/>
              <a:t> </a:t>
            </a:r>
            <a:r>
              <a:rPr lang="ru-RU" dirty="0" err="1"/>
              <a:t>жәрмеңке</a:t>
            </a:r>
            <a:r>
              <a:rPr lang="ru-RU" dirty="0"/>
              <a:t> </a:t>
            </a:r>
            <a:r>
              <a:rPr lang="ru-RU" dirty="0" err="1"/>
              <a:t>жұмыс</a:t>
            </a:r>
            <a:r>
              <a:rPr lang="ru-RU" dirty="0"/>
              <a:t> </a:t>
            </a:r>
            <a:r>
              <a:rPr lang="ru-RU" dirty="0" err="1"/>
              <a:t>істеп</a:t>
            </a:r>
            <a:r>
              <a:rPr lang="ru-RU" dirty="0"/>
              <a:t>, </a:t>
            </a:r>
            <a:r>
              <a:rPr lang="ru-RU" dirty="0" err="1"/>
              <a:t>сауда</a:t>
            </a:r>
            <a:r>
              <a:rPr lang="ru-RU" dirty="0"/>
              <a:t> </a:t>
            </a:r>
            <a:r>
              <a:rPr lang="ru-RU" dirty="0" err="1"/>
              <a:t>айналымы</a:t>
            </a:r>
            <a:r>
              <a:rPr lang="ru-RU" dirty="0"/>
              <a:t> – 30 млн. </a:t>
            </a:r>
            <a:r>
              <a:rPr lang="ru-RU" dirty="0" err="1"/>
              <a:t>сомға</a:t>
            </a:r>
            <a:r>
              <a:rPr lang="ru-RU" dirty="0"/>
              <a:t> </a:t>
            </a:r>
            <a:r>
              <a:rPr lang="ru-RU" dirty="0" err="1"/>
              <a:t>жетті</a:t>
            </a:r>
            <a:r>
              <a:rPr lang="ru-RU" dirty="0"/>
              <a:t>.</a:t>
            </a:r>
          </a:p>
          <a:p>
            <a:pPr marL="45720" indent="0">
              <a:buNone/>
            </a:pPr>
            <a:r>
              <a:rPr lang="ru-RU" dirty="0" err="1"/>
              <a:t>Басты</a:t>
            </a:r>
            <a:r>
              <a:rPr lang="ru-RU" dirty="0"/>
              <a:t> </a:t>
            </a:r>
            <a:r>
              <a:rPr lang="ru-RU" dirty="0" err="1"/>
              <a:t>жәрмеңкелер</a:t>
            </a:r>
            <a:r>
              <a:rPr lang="ru-RU" dirty="0"/>
              <a:t>: </a:t>
            </a:r>
          </a:p>
          <a:p>
            <a:pPr marL="45720" indent="0">
              <a:buNone/>
            </a:pPr>
            <a:r>
              <a:rPr lang="ru-RU" dirty="0"/>
              <a:t>1) Семей </a:t>
            </a:r>
            <a:r>
              <a:rPr lang="ru-RU" dirty="0" err="1"/>
              <a:t>губерниясында</a:t>
            </a:r>
            <a:r>
              <a:rPr lang="ru-RU" dirty="0"/>
              <a:t> – </a:t>
            </a:r>
            <a:r>
              <a:rPr lang="ru-RU" dirty="0" err="1"/>
              <a:t>Қоянды</a:t>
            </a:r>
            <a:r>
              <a:rPr lang="ru-RU" dirty="0"/>
              <a:t>, </a:t>
            </a:r>
            <a:r>
              <a:rPr lang="ru-RU" dirty="0" err="1"/>
              <a:t>Баянауыл</a:t>
            </a:r>
            <a:r>
              <a:rPr lang="ru-RU" dirty="0"/>
              <a:t>. </a:t>
            </a:r>
          </a:p>
          <a:p>
            <a:pPr marL="45720" indent="0">
              <a:buNone/>
            </a:pPr>
            <a:r>
              <a:rPr lang="ru-RU" dirty="0"/>
              <a:t>2) </a:t>
            </a:r>
            <a:r>
              <a:rPr lang="ru-RU" dirty="0" err="1"/>
              <a:t>Ақмола</a:t>
            </a:r>
            <a:r>
              <a:rPr lang="ru-RU" dirty="0"/>
              <a:t> </a:t>
            </a:r>
            <a:r>
              <a:rPr lang="ru-RU" dirty="0" err="1"/>
              <a:t>губерниясында</a:t>
            </a:r>
            <a:r>
              <a:rPr lang="ru-RU" dirty="0"/>
              <a:t> – Атбасар. </a:t>
            </a:r>
          </a:p>
          <a:p>
            <a:pPr marL="45720" indent="0">
              <a:buNone/>
            </a:pPr>
            <a:r>
              <a:rPr lang="ru-RU" dirty="0"/>
              <a:t>3) </a:t>
            </a:r>
            <a:r>
              <a:rPr lang="ru-RU" dirty="0" err="1"/>
              <a:t>Ақтөбе</a:t>
            </a:r>
            <a:r>
              <a:rPr lang="ru-RU" dirty="0"/>
              <a:t> </a:t>
            </a:r>
            <a:r>
              <a:rPr lang="ru-RU" dirty="0" err="1"/>
              <a:t>уезінде</a:t>
            </a:r>
            <a:r>
              <a:rPr lang="ru-RU" dirty="0"/>
              <a:t> – </a:t>
            </a:r>
            <a:r>
              <a:rPr lang="ru-RU" dirty="0" err="1"/>
              <a:t>Ойыл</a:t>
            </a:r>
            <a:r>
              <a:rPr lang="ru-RU" dirty="0"/>
              <a:t>, </a:t>
            </a:r>
            <a:r>
              <a:rPr lang="ru-RU" dirty="0" err="1"/>
              <a:t>Темір</a:t>
            </a:r>
            <a:r>
              <a:rPr lang="ru-RU" dirty="0"/>
              <a:t>. </a:t>
            </a:r>
          </a:p>
          <a:p>
            <a:pPr marL="45720" indent="0">
              <a:buNone/>
            </a:pPr>
            <a:r>
              <a:rPr lang="ru-RU" dirty="0"/>
              <a:t>4) </a:t>
            </a:r>
            <a:r>
              <a:rPr lang="ru-RU" dirty="0" err="1"/>
              <a:t>Бөкей</a:t>
            </a:r>
            <a:r>
              <a:rPr lang="ru-RU" dirty="0"/>
              <a:t> </a:t>
            </a:r>
            <a:r>
              <a:rPr lang="ru-RU" dirty="0" err="1"/>
              <a:t>ордасында</a:t>
            </a:r>
            <a:r>
              <a:rPr lang="ru-RU" dirty="0"/>
              <a:t> – Орда.</a:t>
            </a:r>
          </a:p>
        </p:txBody>
      </p:sp>
    </p:spTree>
    <p:extLst>
      <p:ext uri="{BB962C8B-B14F-4D97-AF65-F5344CB8AC3E}">
        <p14:creationId xmlns:p14="http://schemas.microsoft.com/office/powerpoint/2010/main" val="1853475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kk-KZ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Ауыл шаруашылығындағы өзгерістер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764704"/>
            <a:ext cx="4896544" cy="590465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1.Әскери коммунизм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енгізілген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салғырт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жойылып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(1921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наурызда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2.Түтін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салығы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күш-көлік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салығының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орнына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бірыңғай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заттай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енгізілді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Салықтың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салғыртқа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қарағанда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2,5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3.1924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ақшалай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төленетін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4.Салық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үдемелі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болғандықтан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ауыртпалығы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байларға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кулактарға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5.Мал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өсіретін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қожалықтар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салықтан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босатылды.жалдамалы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еңбекті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6.Салықтан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түскен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қаражат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ағарту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ісіне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жұмсалды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7.Жерді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арендаға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беруге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рұқсат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берілді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8.Несие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берілетін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9. «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Қосшы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Одағы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10.1924-1925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елге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тракторлар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әкеліне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52120" y="1062140"/>
            <a:ext cx="34918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Нәтижесі: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1.Егіс көлемі ұлғайды,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2.Мал саны өсті және кедейлер азайып, орташалар саны көбейді. </a:t>
            </a:r>
          </a:p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3.Байлар, кулактар шектетілді, сайлау, сайлану құқығынан айырды.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3274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Жер-су реформасы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80728"/>
            <a:ext cx="8568952" cy="5976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1921-22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ЖЭС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міндеті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-1920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ҚАКСР-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территориясында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біріктіру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Барысы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1921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сәуірде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бұрынғы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Орал казак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әскерлеріне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декрет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Ертіс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өңірінен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десятина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қайтарылды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Оралдың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жағалауынан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208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десятина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1921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су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жүргізілді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қырғыз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ұйғыр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еңбекшілеріне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460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десятина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қайтарылды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Реформаны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асыруда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қателіктер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сілтеулер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кедейлер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жерден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айырылды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аударушылар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отаршыл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кулактар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жатқызылып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қоныстанушылар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араздығы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6229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404664"/>
            <a:ext cx="6768752" cy="612068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Жаңа экономикалық саясаттың тоқтатылу себебі:</a:t>
            </a:r>
            <a:b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-Экономикалық даму жүйесіне әкімшілік тұрғыдан араласу большевиктердің негізгі жұмыс әдісіне айналды.</a:t>
            </a:r>
            <a:b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-Таңдау мүмкіндігі, еркіндік, шаруашылық еріктілік туралы заңдар тек қағаз жүзінде қалып отырды. </a:t>
            </a:r>
            <a:b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-1925 жылдың аяғында өнеркәсіп өндірісін халық шаруашылығының жетекші саласы етіп  белгіледі және оның жоғары қарқынмен дамуын қамтамасыз етті, Бұл ЖЭС аясында қалыптасқан  көпукладты ұдайы өндірістік  жүйенің  қатар даму барысын шектеді.</a:t>
            </a:r>
          </a:p>
          <a:p>
            <a:pPr marL="45720" indent="0">
              <a:buNone/>
            </a:pP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kk-K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22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136904" cy="864096"/>
          </a:xfrm>
        </p:spPr>
        <p:txBody>
          <a:bodyPr/>
          <a:lstStyle/>
          <a:p>
            <a:pPr marL="0" indent="0" algn="l">
              <a:buNone/>
            </a:pPr>
            <a:r>
              <a:rPr lang="kk-K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Қорытынды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496944" cy="5472608"/>
          </a:xfrm>
        </p:spPr>
        <p:txBody>
          <a:bodyPr/>
          <a:lstStyle/>
          <a:p>
            <a:pPr marL="4572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ЖЭС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шаруашылығында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өзгерістер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дағдарыстан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шыққанын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үрдістің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жайғанын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жүйесі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экономика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біртіндеп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Өлкенің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көпукладты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сүру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Меншіктің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әртүрлі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бәсекелестік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ұдайы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өндірістегі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бірін-бір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толықтыруы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шаруашылығының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38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339752" y="476672"/>
            <a:ext cx="4104456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 20-жылдың бас кезінде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1547664" y="2924944"/>
            <a:ext cx="136815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3528" y="414908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Егіс көлемі 20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кеміді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3848" y="433374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Ауыл шаруашылық саймандарының тозуы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228817" y="3140968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580112" y="2924944"/>
            <a:ext cx="1224136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804248" y="4333746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Өнім 3 есеге азайды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1979712" y="2924944"/>
            <a:ext cx="1512168" cy="2520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99592" y="580526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Егінші шаруалардың 20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сайман мүлдем болмады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88124" y="5943763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 басы 35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кеміді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5004048" y="3068960"/>
            <a:ext cx="1440160" cy="2592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093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1143000"/>
          </a:xfrm>
        </p:spPr>
        <p:txBody>
          <a:bodyPr/>
          <a:lstStyle/>
          <a:p>
            <a:pPr marL="0" indent="0" algn="l">
              <a:buNone/>
            </a:pPr>
            <a:r>
              <a:rPr lang="kk-KZ" sz="3200" dirty="0"/>
              <a:t>1921-1922 жылдар аралығындағы аштық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484784"/>
            <a:ext cx="4860032" cy="5184576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1921 жылы жазда Еділ өзені бойының, Қазақстанның халықтары күшті қуаңшылық болуына байланысты аштыққа ұшырады. Орал, Орынбор, Ақтөбе, Бөкей және Қостанай губернияларында егістің көбі күйіп кетті. Малға азық болмай, 80 %-і қырылды. Елде аштық басталды. Ашығушылар республика халқының 1/3 бөлігін қамтыды. 1921 жылғы қарашада 1 млн. 508 мың адам ашыққан болса, 1922 жылы наурызда олардың саны 2 млн. 303200 адамға жетті. Маусым айына қарай Семей және Ақмола губернияларының шаруаларынан азық – түлік салығы бойынша 4 млн. пұттан астам астық және 24,5 мың пұт май жинап алынды. Бұл жинап алынған өнімдер ең алдымен елдің пролетарлық орталықтары – Москваға, Петроградқа, Самараға, Казаньға, Саратовқа жіберілді. Соның нәтижесінде «аман–сау» аудандардың халқы ашыға бастады.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60032" y="1179776"/>
            <a:ext cx="420339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Қолданған шаралары</a:t>
            </a: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Бүкілроссиялық Орталық Атқару Комитетінің декретімен республиканың егін шықпаған аудандардың халқы азық – түлік салығынан босатылды. 1922 жылғы егіс көлемінің 80 % жуығына Кеңес үкіметі берген дән себілді. 1921 жылы 14 маусымда «Нақты ет салығы туралы» декрет шығып, қазақтар ет салығынан босатылды.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1922 жылы 4 тамызда Еңбек және Қорғаныс Кеңесінің қаулысына сәйкес Қазақ АКСР – іне ауылшаруашылық машиналар мен құралдарын сатып алу үшін 25 млн. сом бөлінді.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Кеңес үкіметі Қазақстанға егін шықпауынан зардап шеккен шаруалардың мал сатып алуы үшін 21131 мың сом бөлді. 575 балалар үйлері, 9 балалар баспанасы ұйымдастырылып, 18,5 мың баланы РКФСР – ге әкетті.Ашыққандарға Кеңестік Түркістан туысқандық көмек көрсетті.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09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145016" cy="1008112"/>
          </a:xfrm>
        </p:spPr>
        <p:txBody>
          <a:bodyPr/>
          <a:lstStyle/>
          <a:p>
            <a:pPr marL="0" indent="0" algn="l">
              <a:buNone/>
            </a:pPr>
            <a:r>
              <a:rPr lang="kk-KZ" sz="3200" dirty="0"/>
              <a:t>1921-1922 жылдардағы аштықтың салдары: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8568952" cy="5202912"/>
          </a:xfrm>
        </p:spPr>
        <p:txBody>
          <a:bodyPr/>
          <a:lstStyle/>
          <a:p>
            <a:pPr marL="4572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Демографиялық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нашарлап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Орынбор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Қостанай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Ақтөбе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Орал,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Торғай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губернияларында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1/3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азайды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700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мыңнан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республикадан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жерлерге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көшіп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кетті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9040"/>
            <a:ext cx="3168352" cy="2410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789040"/>
            <a:ext cx="3312368" cy="2304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4682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2376264" cy="2737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59832" y="404664"/>
            <a:ext cx="53285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Лениннің пікірінше ЖЭС-тің негізгі мәні –елдің экономикалық жағынан артта қалу проблемасын шеше алатын жұмысшылар мен шаруалардың одағын жасау,өнеркәсіп пен ауыл шаруашылығының бір-біріне көмектесуі мен бір мезгілде қатар дамуы мына жүйе бойынша іске асуы керек болды: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915816" y="2634940"/>
            <a:ext cx="2592288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Ауыл шаруашылығын  өндіріс құрал-жабдықтармен  қамтамасыз етуге бейімделген ауыр өнеркәсіпті қалпына келтіру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364088" y="375106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6300192" y="2572164"/>
            <a:ext cx="2448272" cy="23907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Ауыл шаруашылық техникасын шикізатпен айырбастау жолымен сырттан алу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51520" y="4365104"/>
            <a:ext cx="2808312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Селолық ұсақ тауар өндірушілерді көтермелеу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2555776" y="4221088"/>
            <a:ext cx="504056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229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07804" y="2132856"/>
            <a:ext cx="2808312" cy="15121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ЖЭС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4211960" y="1257253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491880" y="332656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Азық-түлік салығының еңгізілуі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5616116" y="2942631"/>
            <a:ext cx="11161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76256" y="2641460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Сауда еркіндігі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4319972" y="3645024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91880" y="479715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Жерді жалға беру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1979712" y="2990855"/>
            <a:ext cx="10441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0" y="2636912"/>
            <a:ext cx="1835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Кәсіпорындарды шаруашылық есепке көшіру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5616116" y="1581467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444208" y="1257253"/>
            <a:ext cx="2699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Еңбек міндеткерлігін жойды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5616116" y="3645024"/>
            <a:ext cx="8280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030162" y="4581128"/>
            <a:ext cx="1763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Жалдамалы еңбекті колданды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H="1">
            <a:off x="1835696" y="3645024"/>
            <a:ext cx="97210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07504" y="4941168"/>
            <a:ext cx="2700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Ұсақ кәсіпорындарды жалға беру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Прямая со стрелкой 28"/>
          <p:cNvCxnSpPr/>
          <p:nvPr/>
        </p:nvCxnSpPr>
        <p:spPr>
          <a:xfrm flipH="1" flipV="1">
            <a:off x="1835696" y="1484784"/>
            <a:ext cx="972108" cy="6007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7504" y="840487"/>
            <a:ext cx="17619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Несие,тұтыну кооперациясын дамыту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39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1143000"/>
          </a:xfrm>
        </p:spPr>
        <p:txBody>
          <a:bodyPr/>
          <a:lstStyle/>
          <a:p>
            <a:pPr marL="0" indent="0" algn="l">
              <a:buNone/>
            </a:pPr>
            <a:r>
              <a:rPr lang="kk-KZ" sz="4400" dirty="0"/>
              <a:t>Азық-түлік салығы:</a:t>
            </a:r>
            <a:endParaRPr lang="ru-RU" sz="4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396467260"/>
              </p:ext>
            </p:extLst>
          </p:nvPr>
        </p:nvGraphicFramePr>
        <p:xfrm>
          <a:off x="395288" y="1196975"/>
          <a:ext cx="8208962" cy="5327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7871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78839853"/>
              </p:ext>
            </p:extLst>
          </p:nvPr>
        </p:nvGraphicFramePr>
        <p:xfrm>
          <a:off x="107504" y="-16443"/>
          <a:ext cx="9036496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7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89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01">
                <a:tc>
                  <a:txBody>
                    <a:bodyPr/>
                    <a:lstStyle/>
                    <a:p>
                      <a:r>
                        <a:rPr lang="kk-KZ" dirty="0"/>
                        <a:t>Жаңа</a:t>
                      </a:r>
                      <a:r>
                        <a:rPr lang="kk-KZ" baseline="0" dirty="0"/>
                        <a:t> экономикалық саясат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Әскери коммунизм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3278">
                <a:tc>
                  <a:txBody>
                    <a:bodyPr/>
                    <a:lstStyle/>
                    <a:p>
                      <a:r>
                        <a:rPr lang="ru-RU" dirty="0" err="1"/>
                        <a:t>Еңбекке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деген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міндеткерлік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және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еңбек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армиялары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жойылды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Азық-түлік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салғырты</a:t>
                      </a:r>
                      <a:r>
                        <a:rPr lang="ru-RU" dirty="0"/>
                        <a:t> (</a:t>
                      </a:r>
                      <a:r>
                        <a:rPr lang="ru-RU" dirty="0" err="1"/>
                        <a:t>барлық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артық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өнімдер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тартып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алынды</a:t>
                      </a:r>
                      <a:r>
                        <a:rPr lang="ru-RU" dirty="0"/>
                        <a:t>) </a:t>
                      </a:r>
                      <a:r>
                        <a:rPr lang="ru-RU" dirty="0" err="1"/>
                        <a:t>енгізілді</a:t>
                      </a:r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4803">
                <a:tc>
                  <a:txBody>
                    <a:bodyPr/>
                    <a:lstStyle/>
                    <a:p>
                      <a:r>
                        <a:rPr lang="ru-RU" dirty="0"/>
                        <a:t>Жеке </a:t>
                      </a:r>
                      <a:r>
                        <a:rPr lang="ru-RU" dirty="0" err="1"/>
                        <a:t>ауыл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шаруашылық</a:t>
                      </a:r>
                      <a:r>
                        <a:rPr lang="ru-RU" dirty="0"/>
                        <a:t>  </a:t>
                      </a:r>
                      <a:r>
                        <a:rPr lang="ru-RU" dirty="0" err="1"/>
                        <a:t>қожалықтарына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жеке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меншіктегі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кішігірім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кәсіпорын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иелеріне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жалдамалы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еңбекті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пайдалануға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рұқсат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беріледі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Өнімдей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айырбас-бөлу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жүйесі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жүзеге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асырылды</a:t>
                      </a:r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278">
                <a:tc>
                  <a:txBody>
                    <a:bodyPr/>
                    <a:lstStyle/>
                    <a:p>
                      <a:r>
                        <a:rPr lang="ru-RU" dirty="0" err="1"/>
                        <a:t>Елдегі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ақша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жүйесін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нығайту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ақысыз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қызмет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көрсетуді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жою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еңбекке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ақшалай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жалақы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төлеу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міндеттелді</a:t>
                      </a:r>
                      <a:r>
                        <a:rPr lang="ru-RU" dirty="0"/>
                        <a:t>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Жалпыға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бірдей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еңбек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міндеткерлігі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енгізілді</a:t>
                      </a:r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3278">
                <a:tc>
                  <a:txBody>
                    <a:bodyPr/>
                    <a:lstStyle/>
                    <a:p>
                      <a:r>
                        <a:rPr lang="ru-RU" dirty="0" err="1"/>
                        <a:t>Мемлекеттік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және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кооперативтік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сауда</a:t>
                      </a:r>
                      <a:r>
                        <a:rPr lang="ru-RU" dirty="0"/>
                        <a:t>  да </a:t>
                      </a:r>
                      <a:r>
                        <a:rPr lang="ru-RU" dirty="0" err="1"/>
                        <a:t>дамуы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тиіс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болды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Ақшалай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жалақы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орнына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карточкалық</a:t>
                      </a:r>
                      <a:r>
                        <a:rPr lang="ru-RU" dirty="0"/>
                        <a:t> «паек» </a:t>
                      </a:r>
                      <a:r>
                        <a:rPr lang="ru-RU" dirty="0" err="1"/>
                        <a:t>берілді</a:t>
                      </a:r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56329">
                <a:tc>
                  <a:txBody>
                    <a:bodyPr/>
                    <a:lstStyle/>
                    <a:p>
                      <a:r>
                        <a:rPr lang="ru-RU" dirty="0" err="1"/>
                        <a:t>Мемлекеттің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бақылауымен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жеке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саудаға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рұқсат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беріледі</a:t>
                      </a:r>
                      <a:r>
                        <a:rPr lang="ru-RU" dirty="0"/>
                        <a:t>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Жекеше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кәсіпорындар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мемлекет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қарамағына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алынды</a:t>
                      </a:r>
                      <a:r>
                        <a:rPr lang="ru-RU" dirty="0"/>
                        <a:t>. </a:t>
                      </a:r>
                      <a:r>
                        <a:rPr lang="ru-RU" dirty="0" err="1"/>
                        <a:t>Өндірістік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тауарлар</a:t>
                      </a:r>
                      <a:r>
                        <a:rPr lang="ru-RU" dirty="0"/>
                        <a:t> мен </a:t>
                      </a:r>
                      <a:r>
                        <a:rPr lang="ru-RU" dirty="0" err="1"/>
                        <a:t>астық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саудасына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мемлекеттік</a:t>
                      </a:r>
                      <a:r>
                        <a:rPr lang="ru-RU" dirty="0"/>
                        <a:t> монополия </a:t>
                      </a:r>
                      <a:r>
                        <a:rPr lang="ru-RU" dirty="0" err="1"/>
                        <a:t>орнатылды</a:t>
                      </a:r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0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143000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/>
              <a:t>«</a:t>
            </a:r>
            <a:r>
              <a:rPr lang="ru-RU" sz="3200" dirty="0" err="1"/>
              <a:t>Әскери</a:t>
            </a:r>
            <a:r>
              <a:rPr lang="ru-RU" sz="3200" dirty="0"/>
              <a:t> коммунизм» </a:t>
            </a:r>
            <a:r>
              <a:rPr lang="ru-RU" sz="3200" dirty="0" err="1"/>
              <a:t>саясатының</a:t>
            </a:r>
            <a:r>
              <a:rPr lang="ru-RU" sz="3200" dirty="0"/>
              <a:t> </a:t>
            </a:r>
            <a:r>
              <a:rPr lang="ru-RU" sz="3200" dirty="0" err="1"/>
              <a:t>салдары</a:t>
            </a:r>
            <a:r>
              <a:rPr lang="ru-RU" sz="3200" dirty="0"/>
              <a:t> мен </a:t>
            </a:r>
            <a:r>
              <a:rPr lang="ru-RU" sz="3200" dirty="0" err="1"/>
              <a:t>жэс-тің</a:t>
            </a:r>
            <a:r>
              <a:rPr lang="ru-RU" sz="3200" dirty="0"/>
              <a:t> </a:t>
            </a:r>
            <a:r>
              <a:rPr lang="ru-RU" sz="3200" dirty="0" err="1"/>
              <a:t>табыстары</a:t>
            </a:r>
            <a:br>
              <a:rPr lang="ru-RU" sz="3200" dirty="0"/>
            </a:b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74926188"/>
              </p:ext>
            </p:extLst>
          </p:nvPr>
        </p:nvGraphicFramePr>
        <p:xfrm>
          <a:off x="1" y="1268761"/>
          <a:ext cx="9036495" cy="66157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182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18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0855">
                <a:tc>
                  <a:txBody>
                    <a:bodyPr/>
                    <a:lstStyle/>
                    <a:p>
                      <a:r>
                        <a:rPr lang="kk-KZ" dirty="0"/>
                        <a:t>Әскери коммунизм саясатының салдары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/>
                        <a:t>ЖЭС-тің табыстары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8730">
                <a:tc>
                  <a:txBody>
                    <a:bodyPr/>
                    <a:lstStyle/>
                    <a:p>
                      <a:r>
                        <a:rPr lang="ru-RU" dirty="0" err="1"/>
                        <a:t>Басқарудың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шамадан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тыс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орталық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тандырылуы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бюрократизмге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жол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ашты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төтенше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шаралар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қолданды</a:t>
                      </a:r>
                      <a:r>
                        <a:rPr lang="ru-RU" dirty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Елді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дағдарыстан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аштық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жағдайынан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алып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шықты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9793">
                <a:tc>
                  <a:txBody>
                    <a:bodyPr/>
                    <a:lstStyle/>
                    <a:p>
                      <a:r>
                        <a:rPr lang="ru-RU" dirty="0" err="1"/>
                        <a:t>Ауыл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шаруашылығының</a:t>
                      </a:r>
                      <a:r>
                        <a:rPr lang="ru-RU" dirty="0"/>
                        <a:t> аса </a:t>
                      </a:r>
                      <a:r>
                        <a:rPr lang="ru-RU" dirty="0" err="1"/>
                        <a:t>ауыр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жағдайы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егістік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жер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көлемі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азайды</a:t>
                      </a:r>
                      <a:r>
                        <a:rPr lang="ru-RU" dirty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Нарықтық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қатынастарға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көшу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ақша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айналысын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ретке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келтіру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басталды</a:t>
                      </a:r>
                      <a:r>
                        <a:rPr lang="ru-RU" dirty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9793">
                <a:tc>
                  <a:txBody>
                    <a:bodyPr/>
                    <a:lstStyle/>
                    <a:p>
                      <a:r>
                        <a:rPr lang="ru-RU" dirty="0"/>
                        <a:t>Мал басы </a:t>
                      </a:r>
                      <a:r>
                        <a:rPr lang="ru-RU" dirty="0" err="1"/>
                        <a:t>кеңіді</a:t>
                      </a:r>
                      <a:r>
                        <a:rPr lang="ru-RU" dirty="0"/>
                        <a:t> (</a:t>
                      </a:r>
                      <a:r>
                        <a:rPr lang="ru-RU" dirty="0" err="1"/>
                        <a:t>малдың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барлық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түрлерінің</a:t>
                      </a:r>
                      <a:r>
                        <a:rPr lang="ru-RU" dirty="0"/>
                        <a:t> саны 10,5млн-ға </a:t>
                      </a:r>
                      <a:r>
                        <a:rPr lang="ru-RU" dirty="0" err="1"/>
                        <a:t>кеміді</a:t>
                      </a:r>
                      <a:r>
                        <a:rPr lang="ru-RU" dirty="0"/>
                        <a:t>)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1922-1924 </a:t>
                      </a:r>
                      <a:r>
                        <a:rPr lang="ru-RU" dirty="0" err="1"/>
                        <a:t>жж</a:t>
                      </a:r>
                      <a:r>
                        <a:rPr lang="ru-RU" dirty="0"/>
                        <a:t>. </a:t>
                      </a:r>
                      <a:r>
                        <a:rPr lang="ru-RU" dirty="0" err="1"/>
                        <a:t>ақша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реформасы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жүргізілді</a:t>
                      </a:r>
                      <a:r>
                        <a:rPr lang="ru-RU" dirty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4993">
                <a:tc>
                  <a:txBody>
                    <a:bodyPr/>
                    <a:lstStyle/>
                    <a:p>
                      <a:r>
                        <a:rPr lang="ru-RU" dirty="0" err="1"/>
                        <a:t>Аштықтың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етек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алуы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халықтың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жаппай</a:t>
                      </a:r>
                      <a:r>
                        <a:rPr lang="ru-RU" dirty="0"/>
                        <a:t> пана </a:t>
                      </a:r>
                      <a:r>
                        <a:rPr lang="ru-RU" dirty="0" err="1"/>
                        <a:t>іздеп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кетуі</a:t>
                      </a:r>
                      <a:r>
                        <a:rPr lang="ru-RU" dirty="0"/>
                        <a:t>. 1млн </a:t>
                      </a:r>
                      <a:r>
                        <a:rPr lang="ru-RU" dirty="0" err="1"/>
                        <a:t>адам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аштықтан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суықтан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өлді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1925ж 92 млн </a:t>
                      </a:r>
                      <a:r>
                        <a:rPr lang="ru-RU" dirty="0" err="1"/>
                        <a:t>пұт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астық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жиналды</a:t>
                      </a:r>
                      <a:r>
                        <a:rPr lang="ru-RU" dirty="0"/>
                        <a:t>.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9793">
                <a:tc>
                  <a:txBody>
                    <a:bodyPr/>
                    <a:lstStyle/>
                    <a:p>
                      <a:r>
                        <a:rPr lang="ru-RU" dirty="0" err="1"/>
                        <a:t>Жер-жерде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бүліктер</a:t>
                      </a:r>
                      <a:r>
                        <a:rPr lang="ru-RU" dirty="0"/>
                        <a:t> мен </a:t>
                      </a:r>
                      <a:r>
                        <a:rPr lang="ru-RU" dirty="0" err="1"/>
                        <a:t>көтерілістердің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шығуы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Өнеркәсіп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орындарының</a:t>
                      </a:r>
                      <a:r>
                        <a:rPr lang="ru-RU" dirty="0"/>
                        <a:t> 60 % </a:t>
                      </a:r>
                      <a:r>
                        <a:rPr lang="ru-RU" dirty="0" err="1"/>
                        <a:t>іске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қосылды</a:t>
                      </a:r>
                      <a:r>
                        <a:rPr lang="ru-RU" dirty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78730">
                <a:tc>
                  <a:txBody>
                    <a:bodyPr/>
                    <a:lstStyle/>
                    <a:p>
                      <a:r>
                        <a:rPr lang="ru-RU" dirty="0" err="1"/>
                        <a:t>Өнеркәсіпті</a:t>
                      </a:r>
                      <a:r>
                        <a:rPr lang="ru-RU" dirty="0"/>
                        <a:t> анархия </a:t>
                      </a:r>
                      <a:r>
                        <a:rPr lang="ru-RU" dirty="0" err="1"/>
                        <a:t>жайлады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Сауда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кең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құлаш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жайды</a:t>
                      </a:r>
                      <a:r>
                        <a:rPr lang="ru-RU" dirty="0"/>
                        <a:t>, 200-ге </a:t>
                      </a:r>
                      <a:r>
                        <a:rPr lang="ru-RU" dirty="0" err="1"/>
                        <a:t>жуық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жәрмеңке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жұмыс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жасады</a:t>
                      </a:r>
                      <a:r>
                        <a:rPr lang="ru-RU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5140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195</TotalTime>
  <Words>995</Words>
  <Application>Microsoft Office PowerPoint</Application>
  <PresentationFormat>Экран (4:3)</PresentationFormat>
  <Paragraphs>92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Georgia</vt:lpstr>
      <vt:lpstr>Times New Roman</vt:lpstr>
      <vt:lpstr>Trebuchet MS</vt:lpstr>
      <vt:lpstr>Wingdings</vt:lpstr>
      <vt:lpstr>Воздушный поток</vt:lpstr>
      <vt:lpstr>Жаңа экономикалық саясат  </vt:lpstr>
      <vt:lpstr>Презентация PowerPoint</vt:lpstr>
      <vt:lpstr>1921-1922 жылдар аралығындағы аштық</vt:lpstr>
      <vt:lpstr>1921-1922 жылдардағы аштықтың салдары:</vt:lpstr>
      <vt:lpstr>Презентация PowerPoint</vt:lpstr>
      <vt:lpstr>Презентация PowerPoint</vt:lpstr>
      <vt:lpstr>Азық-түлік салығы:</vt:lpstr>
      <vt:lpstr>Презентация PowerPoint</vt:lpstr>
      <vt:lpstr>«Әскери коммунизм» саясатының салдары мен жэс-тің табыстары  </vt:lpstr>
      <vt:lpstr>Өнеркәсіптегі өзгерістер:</vt:lpstr>
      <vt:lpstr>Тауар айналымындағы өзгерістер</vt:lpstr>
      <vt:lpstr>Ауыл шаруашылығындағы өзгерістер</vt:lpstr>
      <vt:lpstr>Жер-су реформасы</vt:lpstr>
      <vt:lpstr>Презентация PowerPoint</vt:lpstr>
      <vt:lpstr>Қорытынды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Жаңа экономикалық саясат</dc:title>
  <dc:creator>francuz Kaliev</dc:creator>
  <cp:lastModifiedBy>office Techno</cp:lastModifiedBy>
  <cp:revision>21</cp:revision>
  <dcterms:created xsi:type="dcterms:W3CDTF">2019-02-11T13:31:06Z</dcterms:created>
  <dcterms:modified xsi:type="dcterms:W3CDTF">2019-11-05T02:57:04Z</dcterms:modified>
</cp:coreProperties>
</file>