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4/2/2021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mektep.org/schedule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VІ </a:t>
            </a:r>
            <a:r>
              <a:rPr lang="ru-RU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тарау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Проценттер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6.1. </a:t>
            </a:r>
            <a:r>
              <a:rPr lang="ru-RU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Проценттер</a:t>
            </a:r>
            <a:endParaRPr lang="ru-RU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4328162"/>
            <a:ext cx="7766936" cy="1096899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ru-RU" sz="4200" b="1" i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kk-KZ" sz="4200" b="1" i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қу мақсаты:</a:t>
            </a:r>
            <a:endParaRPr lang="ru-RU" sz="4200" b="1" i="1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4200" b="1" i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5.1.1.16</a:t>
            </a:r>
            <a:r>
              <a:rPr lang="ru-RU" sz="42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200" b="1" i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Пайыз</a:t>
            </a:r>
            <a:r>
              <a:rPr lang="ru-RU" sz="42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200" b="1" i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ұғымымен</a:t>
            </a:r>
            <a:r>
              <a:rPr lang="ru-RU" sz="42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200" b="1" i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таныстыру</a:t>
            </a:r>
            <a:r>
              <a:rPr lang="ru-RU" sz="42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l"/>
            <a:r>
              <a:rPr lang="ru-RU" sz="42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5.1.2.33 </a:t>
            </a:r>
            <a:r>
              <a:rPr lang="ru-RU" sz="4200" b="1" i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Бөлшекті</a:t>
            </a:r>
            <a:r>
              <a:rPr lang="ru-RU" sz="42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200" b="1" i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пайызға</a:t>
            </a:r>
            <a:r>
              <a:rPr lang="ru-RU" sz="42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200" b="1" i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42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200" b="1" i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пайызды</a:t>
            </a:r>
            <a:r>
              <a:rPr lang="ru-RU" sz="42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200" b="1" i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бөлшекке</a:t>
            </a:r>
            <a:r>
              <a:rPr lang="ru-RU" sz="42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200" b="1" i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айналдыруды</a:t>
            </a:r>
            <a:r>
              <a:rPr lang="ru-RU" sz="42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200" b="1" i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үйрету</a:t>
            </a:r>
            <a:r>
              <a:rPr lang="ru-RU" sz="42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endParaRPr lang="ru-RU" b="1" i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1845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875763" y="148150"/>
                <a:ext cx="8500057" cy="67098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«</a:t>
                </a:r>
                <a:r>
                  <a:rPr lang="ru-RU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Пайыз</a:t>
                </a:r>
                <a:r>
                  <a:rPr lang="ru-RU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»,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яғни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«Процент»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латынның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«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 centum»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деген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сөзінен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алынған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және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«</a:t>
                </a:r>
                <a:r>
                  <a:rPr lang="ru-RU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жүзден</a:t>
                </a:r>
                <a:r>
                  <a:rPr lang="ru-RU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»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немесе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«</a:t>
                </a:r>
                <a:r>
                  <a:rPr lang="ru-RU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жүзге</a:t>
                </a:r>
                <a:r>
                  <a:rPr lang="ru-RU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»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деген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мағынаны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білдіреді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Кез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келген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шаманың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санның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жүзден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бір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бөлігін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бір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пайыз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kk-KZ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100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0,01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=1</m:t>
                    </m:r>
                  </m:oMath>
                </a14:m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%</a:t>
                </a:r>
                <a:r>
                  <a:rPr lang="kk-KZ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деп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атау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қабылданған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</a:p>
              <a:p>
                <a:pPr algn="just"/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Пайызды</a:t>
                </a:r>
                <a:r>
                  <a:rPr lang="kk-KZ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ң белгіленуі - 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%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indent="-342900" algn="just">
                  <a:buFont typeface="+mj-lt"/>
                  <a:buAutoNum type="arabicParenR"/>
                </a:pP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пайыз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(3%) −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жүзден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бөлік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342900" indent="-342900" algn="just">
                  <a:buFont typeface="+mj-lt"/>
                  <a:buAutoNum type="arabicParenR"/>
                </a:pP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пайыз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(10%) –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жүзден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бөлік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342900" indent="-342900" algn="just">
                  <a:buFont typeface="+mj-lt"/>
                  <a:buAutoNum type="arabicParenR"/>
                </a:pP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25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пайыз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(25%) –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жүзден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25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бөлік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algn="just"/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</a:p>
              <a:p>
                <a:pPr algn="just"/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Бөлшекті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пайызбен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беру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үшін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оны 100-ге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көбейтіп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пайыз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белгісін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жазу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керек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algn="just"/>
                <a:r>
                  <a:rPr lang="ru-RU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Мысалы</a:t>
                </a:r>
                <a:r>
                  <a:rPr lang="ru-RU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</a:p>
              <a:p>
                <a:pPr marL="342900" indent="-342900" algn="just">
                  <a:buFont typeface="+mj-lt"/>
                  <a:buAutoNum type="arabicParenR"/>
                </a:pP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0,4 = (0,4 ⋅ 100)% = 40%;</a:t>
                </a:r>
              </a:p>
              <a:p>
                <a:pPr marL="342900" indent="-342900" algn="just">
                  <a:buFont typeface="+mj-lt"/>
                  <a:buAutoNum type="arabicParenR"/>
                </a:pP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1,3 = (1,3 ⋅ 100)% = 130%;</a:t>
                </a:r>
              </a:p>
              <a:p>
                <a:pPr marL="342900" indent="-342900" algn="just">
                  <a:buFont typeface="+mj-lt"/>
                  <a:buAutoNum type="arabi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num>
                      <m:den>
                        <m:r>
                          <a:rPr lang="ru-RU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i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num>
                      <m:den>
                        <m:r>
                          <a:rPr lang="ru-RU" i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⋅ 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100)% = 80%;</a:t>
                </a:r>
              </a:p>
              <a:p>
                <a:pPr marL="342900" indent="-342900" algn="just">
                  <a:buFont typeface="+mj-lt"/>
                  <a:buAutoNum type="arabicParenR"/>
                </a:pP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ru-RU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ru-RU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⋅ 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100)% = 312,5%.</a:t>
                </a:r>
              </a:p>
              <a:p>
                <a:pPr algn="just"/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</a:p>
              <a:p>
                <a:pPr algn="just"/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Пайызды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бөлшекпен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жазу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үшін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пайыз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белгісін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алып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алдындағы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санды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100-ге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бөлу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керек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algn="just"/>
                <a:r>
                  <a:rPr lang="ru-RU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Мысалы</a:t>
                </a:r>
                <a:r>
                  <a:rPr lang="ru-RU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</a:p>
              <a:p>
                <a:pPr marL="342900" indent="-342900" algn="just">
                  <a:buFont typeface="+mj-lt"/>
                  <a:buAutoNum type="arabicParenR"/>
                </a:pP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5% = 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 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100 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20</m:t>
                        </m:r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немесе 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5% = 5 : 100 =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0,05;</a:t>
                </a:r>
              </a:p>
              <a:p>
                <a:pPr marL="342900" indent="-342900" algn="just">
                  <a:buFont typeface="+mj-lt"/>
                  <a:buAutoNum type="arabicParenR"/>
                </a:pP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15%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15</m:t>
                        </m:r>
                      </m:num>
                      <m:den>
                        <m:r>
                          <a:rPr lang="en-US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kk-KZ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немесе 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15%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15</m:t>
                        </m:r>
                      </m:num>
                      <m:den>
                        <m:r>
                          <a:rPr lang="en-US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0,15;</a:t>
                </a:r>
              </a:p>
              <a:p>
                <a:pPr marL="342900" indent="-342900" algn="just">
                  <a:buFont typeface="+mj-lt"/>
                  <a:buAutoNum type="arabicParenR"/>
                </a:pP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75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%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7</m:t>
                        </m:r>
                        <m:r>
                          <a:rPr lang="kk-KZ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100</m:t>
                        </m:r>
                        <m:r>
                          <a:rPr lang="kk-KZ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den>
                    </m:f>
                    <m:r>
                      <a:rPr lang="kk-KZ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0,75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763" y="148150"/>
                <a:ext cx="8500057" cy="6709850"/>
              </a:xfrm>
              <a:prstGeom prst="rect">
                <a:avLst/>
              </a:prstGeom>
              <a:blipFill rotWithShape="0">
                <a:blip r:embed="rId2"/>
                <a:stretch>
                  <a:fillRect l="-646" t="-454" r="-5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090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10\Desktop\faf3e25d-69cd-4334-940e-b9cea9345391.jpg"/>
          <p:cNvPicPr/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348" t="1878" r="27455" b="1670"/>
          <a:stretch/>
        </p:blipFill>
        <p:spPr bwMode="auto">
          <a:xfrm rot="16200000">
            <a:off x="4168164" y="777324"/>
            <a:ext cx="1696318" cy="632352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77026" y="1241566"/>
            <a:ext cx="875333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№1085 (113 бет)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6.2,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а,ә,б-суреттегі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фигура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ауданының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неше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боялған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105695" y="4787247"/>
            <a:ext cx="6096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6.2-сурет</a:t>
            </a:r>
          </a:p>
        </p:txBody>
      </p:sp>
    </p:spTree>
    <p:extLst>
      <p:ext uri="{BB962C8B-B14F-4D97-AF65-F5344CB8AC3E}">
        <p14:creationId xmlns:p14="http://schemas.microsoft.com/office/powerpoint/2010/main" val="1202402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884348" y="294864"/>
                <a:ext cx="8555865" cy="68481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№1087 (113 бет)</a:t>
                </a:r>
              </a:p>
              <a:p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1)	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Процентті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ондық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бөлшекпен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жазыңдар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1%, 6%, 10%, 25%, 50%, 75%,120%, 170%</a:t>
                </a:r>
              </a:p>
              <a:p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2)	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Процентті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жай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бөлшекпен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жазыңдар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2%, 5%, 20%, 60%, 80 %, 140%, 180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%</a:t>
                </a:r>
              </a:p>
              <a:p>
                <a:endParaRPr lang="kk-KZ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Үлгі:</a:t>
                </a:r>
              </a:p>
              <a:p>
                <a:r>
                  <a:rPr lang="kk-KZ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1) 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%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=0,01</a:t>
                </a:r>
              </a:p>
              <a:p>
                <a:r>
                  <a:rPr lang="kk-K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170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% 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r>
                      <a:rPr lang="kk-KZ" sz="28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170</m:t>
                        </m:r>
                      </m:num>
                      <m:den>
                        <m:r>
                          <a:rPr lang="en-US" sz="28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70</m:t>
                        </m:r>
                      </m:num>
                      <m:den>
                        <m:r>
                          <a:rPr lang="en-US" sz="28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=1,70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1,7</a:t>
                </a:r>
              </a:p>
              <a:p>
                <a:r>
                  <a:rPr lang="kk-KZ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2) 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2%=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2:2</m:t>
                        </m:r>
                      </m:num>
                      <m:den>
                        <m:r>
                          <a:rPr lang="en-US" sz="28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100</m:t>
                        </m:r>
                        <m:r>
                          <a:rPr lang="kk-KZ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:2</m:t>
                        </m:r>
                      </m:den>
                    </m:f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kk-KZ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  <m:r>
                          <a:rPr lang="en-US" sz="28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den>
                    </m:f>
                  </m:oMath>
                </a14:m>
                <a:endParaRPr lang="kk-KZ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180%=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180</m:t>
                        </m:r>
                        <m:r>
                          <a:rPr lang="kk-KZ" sz="28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:2</m:t>
                        </m:r>
                        <m:r>
                          <a:rPr lang="kk-KZ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num>
                      <m:den>
                        <m:r>
                          <a:rPr lang="en-US" sz="28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100</m:t>
                        </m:r>
                        <m:r>
                          <a:rPr lang="kk-KZ" sz="28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:2</m:t>
                        </m:r>
                        <m:r>
                          <a:rPr lang="kk-KZ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r>
                      <a:rPr lang="kk-KZ" sz="28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9</m:t>
                        </m:r>
                      </m:num>
                      <m:den>
                        <m:r>
                          <a:rPr lang="kk-KZ" sz="28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num>
                      <m:den>
                        <m:r>
                          <a:rPr lang="kk-KZ" sz="28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348" y="294864"/>
                <a:ext cx="8555865" cy="6848157"/>
              </a:xfrm>
              <a:prstGeom prst="rect">
                <a:avLst/>
              </a:prstGeom>
              <a:blipFill rotWithShape="0">
                <a:blip r:embed="rId2"/>
                <a:stretch>
                  <a:fillRect l="-1425" t="-8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6216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1541173" y="240291"/>
                <a:ext cx="7255098" cy="685251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№1088 (113 бет</a:t>
                </a:r>
                <a:r>
                  <a:rPr lang="ru-RU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endParaRPr lang="ru-RU" sz="2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Бөлшектерді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пайызбен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жазыңдар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514350" indent="-514350">
                  <a:buFont typeface="+mj-lt"/>
                  <a:buAutoNum type="arabicParenR"/>
                </a:pP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28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  <m:r>
                          <a:rPr lang="kk-KZ" sz="28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93</m:t>
                        </m:r>
                      </m:num>
                      <m:den>
                        <m:r>
                          <a:rPr lang="en-US" sz="28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kk-KZ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28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den>
                    </m:f>
                  </m:oMath>
                </a14:m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14350" indent="-514350">
                  <a:buFont typeface="+mj-lt"/>
                  <a:buAutoNum type="arabicParenR"/>
                </a:pP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kk-KZ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25</m:t>
                        </m:r>
                      </m:den>
                    </m:f>
                  </m:oMath>
                </a14:m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kk-KZ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8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kk-KZ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kk-KZ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  <m:r>
                          <a:rPr lang="en-US" sz="28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den>
                    </m:f>
                  </m:oMath>
                </a14:m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14350" indent="-514350">
                  <a:buFont typeface="+mj-lt"/>
                  <a:buAutoNum type="arabicParenR"/>
                </a:pP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0,1; 0,01; 0,08; 0,8; 1,6</a:t>
                </a:r>
              </a:p>
              <a:p>
                <a:pPr marL="514350" indent="-514350">
                  <a:buFont typeface="+mj-lt"/>
                  <a:buAutoNum type="arabicParenR"/>
                </a:pP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0,91; 1,5; 2; 2,7; 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3,2</a:t>
                </a:r>
              </a:p>
              <a:p>
                <a:pPr marL="514350" indent="-514350">
                  <a:buFont typeface="+mj-lt"/>
                  <a:buAutoNum type="arabicParenR"/>
                </a:pPr>
                <a:endParaRPr lang="kk-KZ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Үлгі:</a:t>
                </a:r>
              </a:p>
              <a:p>
                <a:pPr marL="514350" indent="-514350">
                  <a:buFontTx/>
                  <a:buAutoNum type="arabicParenR"/>
                </a:pPr>
                <a:r>
                  <a:rPr lang="ru-RU" sz="2800" dirty="0" smtClean="0"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kk-KZ" sz="28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28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*100)%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100</m:t>
                        </m:r>
                      </m:num>
                      <m:den>
                        <m:r>
                          <a:rPr lang="kk-KZ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28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% = 5%</a:t>
                </a: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14350" indent="-514350">
                  <a:buFontTx/>
                  <a:buAutoNum type="arabicParenR"/>
                </a:pPr>
                <a:r>
                  <a:rPr lang="ru-RU" sz="2800" dirty="0" smtClean="0"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kk-KZ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*100)% 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300</m:t>
                        </m:r>
                      </m:num>
                      <m:den>
                        <m:r>
                          <a:rPr lang="kk-KZ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  <m:r>
                      <m:rPr>
                        <m:nor/>
                      </m:rPr>
                      <a: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%</m:t>
                    </m:r>
                  </m:oMath>
                </a14:m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75%</a:t>
                </a:r>
              </a:p>
              <a:p>
                <a:pPr marL="514350" indent="-514350">
                  <a:buFontTx/>
                  <a:buAutoNum type="arabicParenR"/>
                </a:pP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(1,6*100)% = 160%            </a:t>
                </a:r>
              </a:p>
              <a:p>
                <a:pPr marL="514350" indent="-514350">
                  <a:buFontTx/>
                  <a:buAutoNum type="arabicParenR"/>
                </a:pP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(2,7*100)% = 270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% </a:t>
                </a:r>
              </a:p>
              <a:p>
                <a:pPr marL="514350" indent="-514350">
                  <a:buAutoNum type="arabicParenR"/>
                </a:pPr>
                <a:endParaRPr lang="ru-RU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1173" y="240291"/>
                <a:ext cx="7255098" cy="6852517"/>
              </a:xfrm>
              <a:prstGeom prst="rect">
                <a:avLst/>
              </a:prstGeom>
              <a:blipFill rotWithShape="0">
                <a:blip r:embed="rId2"/>
                <a:stretch>
                  <a:fillRect l="-1765" t="-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1032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Таблица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20413735"/>
                  </p:ext>
                </p:extLst>
              </p:nvPr>
            </p:nvGraphicFramePr>
            <p:xfrm>
              <a:off x="2235635" y="1814345"/>
              <a:ext cx="6212906" cy="332741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2019469"/>
                    <a:gridCol w="2175065"/>
                    <a:gridCol w="2018372"/>
                  </a:tblGrid>
                  <a:tr h="329184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2400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Жай бөлшек</a:t>
                          </a:r>
                          <a:endParaRPr lang="ru-RU" sz="3200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2400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Ондық бөлшек</a:t>
                          </a:r>
                          <a:endParaRPr lang="ru-RU" sz="3200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2400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Пайыз</a:t>
                          </a:r>
                          <a:endParaRPr lang="ru-RU" sz="3200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625040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000" i="1" smtClean="0">
                                        <a:solidFill>
                                          <a:schemeClr val="bg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kk-KZ" sz="2000">
                                        <a:solidFill>
                                          <a:schemeClr val="bg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15</m:t>
                                    </m:r>
                                  </m:num>
                                  <m:den>
                                    <m:r>
                                      <a:rPr lang="kk-KZ" sz="2000">
                                        <a:solidFill>
                                          <a:schemeClr val="bg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800" dirty="0"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2000" dirty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0,15</a:t>
                          </a:r>
                          <a:endParaRPr lang="ru-RU" sz="2800" dirty="0"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2000" dirty="0" smtClean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?</a:t>
                          </a:r>
                          <a:r>
                            <a:rPr lang="kk-KZ" sz="2000" dirty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ru-RU" sz="2800" dirty="0"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</a:tr>
                  <a:tr h="618456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000" i="1" smtClean="0">
                                        <a:solidFill>
                                          <a:schemeClr val="bg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kk-KZ" sz="2000">
                                        <a:solidFill>
                                          <a:schemeClr val="bg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73</m:t>
                                    </m:r>
                                  </m:num>
                                  <m:den>
                                    <m:r>
                                      <a:rPr lang="kk-KZ" sz="2000">
                                        <a:solidFill>
                                          <a:schemeClr val="bg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800" dirty="0"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2000" dirty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r>
                            <a:rPr lang="kk-KZ" sz="2000" dirty="0" smtClean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?</a:t>
                          </a:r>
                          <a:endParaRPr lang="ru-RU" sz="2800" dirty="0"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2000" dirty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73</a:t>
                          </a:r>
                          <a:r>
                            <a:rPr lang="ru-RU" sz="2000" dirty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%</a:t>
                          </a:r>
                          <a:endParaRPr lang="ru-RU" sz="2800" dirty="0"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</a:tr>
                  <a:tr h="405994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2000" dirty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r>
                            <a:rPr lang="kk-KZ" sz="2000" dirty="0" smtClean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?</a:t>
                          </a:r>
                          <a:endParaRPr lang="ru-RU" sz="2800" dirty="0"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2000" dirty="0" smtClean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?</a:t>
                          </a:r>
                          <a:r>
                            <a:rPr lang="kk-KZ" sz="2000" dirty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ru-RU" sz="2800" dirty="0"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2000" dirty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30%</a:t>
                          </a:r>
                          <a:endParaRPr lang="ru-RU" sz="2800" dirty="0"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</a:tr>
                  <a:tr h="617221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000" i="1" smtClean="0">
                                        <a:solidFill>
                                          <a:schemeClr val="bg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kk-KZ" sz="2000">
                                        <a:solidFill>
                                          <a:schemeClr val="bg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kk-KZ" sz="2000">
                                        <a:solidFill>
                                          <a:schemeClr val="bg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800" dirty="0"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2000" dirty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r>
                            <a:rPr lang="kk-KZ" sz="2000" dirty="0" smtClean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?</a:t>
                          </a:r>
                          <a:endParaRPr lang="ru-RU" sz="2800" dirty="0"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2000" dirty="0" smtClean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?</a:t>
                          </a:r>
                          <a:r>
                            <a:rPr lang="kk-KZ" sz="2000" dirty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ru-RU" sz="2800" dirty="0"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</a:tr>
                  <a:tr h="329184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2000" dirty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r>
                            <a:rPr lang="kk-KZ" sz="2000" dirty="0" smtClean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?</a:t>
                          </a:r>
                          <a:endParaRPr lang="ru-RU" sz="2800" dirty="0"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2000" dirty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0,06</a:t>
                          </a:r>
                          <a:endParaRPr lang="ru-RU" sz="2800" dirty="0"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2000" dirty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r>
                            <a:rPr lang="kk-KZ" sz="2000" dirty="0" smtClean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?</a:t>
                          </a:r>
                          <a:endParaRPr lang="ru-RU" sz="2800" dirty="0"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Таблица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20413735"/>
                  </p:ext>
                </p:extLst>
              </p:nvPr>
            </p:nvGraphicFramePr>
            <p:xfrm>
              <a:off x="2235635" y="1814345"/>
              <a:ext cx="6212906" cy="332741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2019469"/>
                    <a:gridCol w="2175065"/>
                    <a:gridCol w="2018372"/>
                  </a:tblGrid>
                  <a:tr h="731520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2400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Жай бөлшек</a:t>
                          </a:r>
                          <a:endParaRPr lang="ru-RU" sz="3200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2400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Ондық бөлшек</a:t>
                          </a:r>
                          <a:endParaRPr lang="ru-RU" sz="3200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2400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Пайыз</a:t>
                          </a:r>
                          <a:endParaRPr lang="ru-RU" sz="3200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62504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301" t="-131068" r="-207831" b="-334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2000" dirty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0,15</a:t>
                          </a:r>
                          <a:endParaRPr lang="ru-RU" sz="2800" dirty="0"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2000" dirty="0" smtClean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?</a:t>
                          </a:r>
                          <a:r>
                            <a:rPr lang="kk-KZ" sz="2000" dirty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ru-RU" sz="2800" dirty="0"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</a:tr>
                  <a:tr h="61845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301" t="-233333" r="-207831" b="-2382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2000" dirty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r>
                            <a:rPr lang="kk-KZ" sz="2000" dirty="0" smtClean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?</a:t>
                          </a:r>
                          <a:endParaRPr lang="ru-RU" sz="2800" dirty="0"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2000" dirty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73</a:t>
                          </a:r>
                          <a:r>
                            <a:rPr lang="ru-RU" sz="2000" dirty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%</a:t>
                          </a:r>
                          <a:endParaRPr lang="ru-RU" sz="2800" dirty="0"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</a:tr>
                  <a:tr h="405994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2000" dirty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r>
                            <a:rPr lang="kk-KZ" sz="2000" dirty="0" smtClean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?</a:t>
                          </a:r>
                          <a:endParaRPr lang="ru-RU" sz="2800" dirty="0"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2000" dirty="0" smtClean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?</a:t>
                          </a:r>
                          <a:r>
                            <a:rPr lang="kk-KZ" sz="2000" dirty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ru-RU" sz="2800" dirty="0"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2000" dirty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30%</a:t>
                          </a:r>
                          <a:endParaRPr lang="ru-RU" sz="2800" dirty="0"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</a:tr>
                  <a:tr h="617221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301" t="-398039" r="-207831" b="-735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2000" dirty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r>
                            <a:rPr lang="kk-KZ" sz="2000" dirty="0" smtClean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?</a:t>
                          </a:r>
                          <a:endParaRPr lang="ru-RU" sz="2800" dirty="0"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2000" dirty="0" smtClean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?</a:t>
                          </a:r>
                          <a:r>
                            <a:rPr lang="kk-KZ" sz="2000" dirty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ru-RU" sz="2800" dirty="0"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</a:tr>
                  <a:tr h="329184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2000" dirty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r>
                            <a:rPr lang="kk-KZ" sz="2000" dirty="0" smtClean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?</a:t>
                          </a:r>
                          <a:endParaRPr lang="ru-RU" sz="2800" dirty="0"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2000" dirty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0,06</a:t>
                          </a:r>
                          <a:endParaRPr lang="ru-RU" sz="2800" dirty="0"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2000" dirty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r>
                            <a:rPr lang="kk-KZ" sz="2000" dirty="0" smtClean="0"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?</a:t>
                          </a:r>
                          <a:endParaRPr lang="ru-RU" sz="2800" dirty="0"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3" name="Прямоугольник 2"/>
          <p:cNvSpPr/>
          <p:nvPr/>
        </p:nvSpPr>
        <p:spPr>
          <a:xfrm>
            <a:off x="2821788" y="887500"/>
            <a:ext cx="46169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1-тапсырма.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Кестені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толтыр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9348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13904" y="2809621"/>
            <a:ext cx="832404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dirty="0" err="1" smtClean="0">
                <a:ln w="0">
                  <a:solidFill>
                    <a:schemeClr val="accent1">
                      <a:lumMod val="50000"/>
                    </a:schemeClr>
                  </a:solidFill>
                </a:ln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</a:t>
            </a:r>
            <a:r>
              <a:rPr lang="ru-RU" sz="4000" dirty="0" smtClean="0">
                <a:ln w="0">
                  <a:solidFill>
                    <a:schemeClr val="accent1">
                      <a:lumMod val="50000"/>
                    </a:schemeClr>
                  </a:solidFill>
                </a:ln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РАХМЕТ!!!</a:t>
            </a:r>
            <a:endParaRPr lang="ru-RU" sz="4000" dirty="0">
              <a:ln w="0">
                <a:solidFill>
                  <a:schemeClr val="accent1">
                    <a:lumMod val="50000"/>
                  </a:schemeClr>
                </a:solidFill>
              </a:ln>
              <a:solidFill>
                <a:sysClr val="windowText" lastClr="00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80573" y="697486"/>
            <a:ext cx="447326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Үй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жұмысы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onlinemektep.org/schedule</a:t>
            </a:r>
            <a:r>
              <a:rPr lang="kk-KZ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тапсырмаларын орындау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4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515</TotalTime>
  <Words>130</Words>
  <Application>Microsoft Office PowerPoint</Application>
  <PresentationFormat>Широкоэкранный</PresentationFormat>
  <Paragraphs>73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VІ тарау. Проценттер 6.1. Проценттер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10</dc:creator>
  <cp:lastModifiedBy>10</cp:lastModifiedBy>
  <cp:revision>20</cp:revision>
  <dcterms:created xsi:type="dcterms:W3CDTF">2021-03-31T06:18:30Z</dcterms:created>
  <dcterms:modified xsi:type="dcterms:W3CDTF">2021-04-02T03:04:01Z</dcterms:modified>
</cp:coreProperties>
</file>