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A6268-3A41-49DF-850E-F5D90A838EC7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E1F21-110D-4651-BC39-A7E51FC4F84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A6268-3A41-49DF-850E-F5D90A838EC7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E1F21-110D-4651-BC39-A7E51FC4F8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A6268-3A41-49DF-850E-F5D90A838EC7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E1F21-110D-4651-BC39-A7E51FC4F8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A6268-3A41-49DF-850E-F5D90A838EC7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E1F21-110D-4651-BC39-A7E51FC4F8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A6268-3A41-49DF-850E-F5D90A838EC7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E1F21-110D-4651-BC39-A7E51FC4F84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A6268-3A41-49DF-850E-F5D90A838EC7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E1F21-110D-4651-BC39-A7E51FC4F8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A6268-3A41-49DF-850E-F5D90A838EC7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E1F21-110D-4651-BC39-A7E51FC4F8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A6268-3A41-49DF-850E-F5D90A838EC7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8E1F21-110D-4651-BC39-A7E51FC4F84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A6268-3A41-49DF-850E-F5D90A838EC7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E1F21-110D-4651-BC39-A7E51FC4F8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A6268-3A41-49DF-850E-F5D90A838EC7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168E1F21-110D-4651-BC39-A7E51FC4F8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CBEA6268-3A41-49DF-850E-F5D90A838EC7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E1F21-110D-4651-BC39-A7E51FC4F8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BEA6268-3A41-49DF-850E-F5D90A838EC7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68E1F21-110D-4651-BC39-A7E51FC4F848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928934"/>
            <a:ext cx="6480048" cy="230124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First Conditional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115328" cy="621510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sz="3600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ru-RU" sz="3600" b="1" u="sng" dirty="0" err="1" smtClean="0">
                <a:latin typeface="Calibri" pitchFamily="34" charset="0"/>
                <a:cs typeface="Calibri" pitchFamily="34" charset="0"/>
              </a:rPr>
              <a:t>Шартты</a:t>
            </a:r>
            <a:r>
              <a:rPr lang="ru-RU" sz="3600" b="1" u="sng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3600" b="1" u="sng" dirty="0" err="1" smtClean="0">
                <a:latin typeface="Calibri" pitchFamily="34" charset="0"/>
                <a:cs typeface="Calibri" pitchFamily="34" charset="0"/>
              </a:rPr>
              <a:t>сөйлемдердің бірінші</a:t>
            </a:r>
            <a:r>
              <a:rPr lang="ru-RU" sz="3600" b="1" u="sng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3600" b="1" u="sng" dirty="0" err="1" smtClean="0">
                <a:latin typeface="Calibri" pitchFamily="34" charset="0"/>
                <a:cs typeface="Calibri" pitchFamily="34" charset="0"/>
              </a:rPr>
              <a:t>түрі </a:t>
            </a:r>
            <a:r>
              <a:rPr lang="ru-RU" sz="3600" u="sng" dirty="0" smtClean="0">
                <a:latin typeface="Calibri" pitchFamily="34" charset="0"/>
                <a:cs typeface="Calibri" pitchFamily="34" charset="0"/>
              </a:rPr>
              <a:t>- </a:t>
            </a:r>
            <a:r>
              <a:rPr lang="en-US" sz="3600" b="1" u="sng" dirty="0" smtClean="0">
                <a:latin typeface="Calibri" pitchFamily="34" charset="0"/>
                <a:cs typeface="Calibri" pitchFamily="34" charset="0"/>
              </a:rPr>
              <a:t>First</a:t>
            </a:r>
            <a:r>
              <a:rPr lang="kk-KZ" sz="3600" b="1" u="sng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b="1" u="sng" dirty="0" smtClean="0">
                <a:latin typeface="Calibri" pitchFamily="34" charset="0"/>
                <a:cs typeface="Calibri" pitchFamily="34" charset="0"/>
              </a:rPr>
              <a:t>conditional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 </a:t>
            </a:r>
            <a:r>
              <a:rPr lang="ru-RU" sz="3600" dirty="0" err="1" smtClean="0">
                <a:latin typeface="Calibri" pitchFamily="34" charset="0"/>
                <a:cs typeface="Calibri" pitchFamily="34" charset="0"/>
              </a:rPr>
              <a:t>шындықты, </a:t>
            </a:r>
            <a:r>
              <a:rPr lang="ru-RU" sz="3600" dirty="0" err="1" smtClean="0">
                <a:latin typeface="Calibri" pitchFamily="34" charset="0"/>
                <a:cs typeface="Calibri" pitchFamily="34" charset="0"/>
              </a:rPr>
              <a:t>нақты </a:t>
            </a:r>
            <a:r>
              <a:rPr lang="ru-RU" sz="3600" dirty="0" err="1" smtClean="0">
                <a:latin typeface="Calibri" pitchFamily="34" charset="0"/>
                <a:cs typeface="Calibri" pitchFamily="34" charset="0"/>
              </a:rPr>
              <a:t>болжамды</a:t>
            </a:r>
            <a:r>
              <a:rPr lang="ru-RU" sz="36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ru-RU" sz="3600" dirty="0" err="1" smtClean="0">
                <a:latin typeface="Calibri" pitchFamily="34" charset="0"/>
                <a:cs typeface="Calibri" pitchFamily="34" charset="0"/>
              </a:rPr>
              <a:t>болашақта болатын</a:t>
            </a:r>
            <a:r>
              <a:rPr lang="ru-RU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3600" dirty="0" err="1" smtClean="0">
                <a:latin typeface="Calibri" pitchFamily="34" charset="0"/>
                <a:cs typeface="Calibri" pitchFamily="34" charset="0"/>
              </a:rPr>
              <a:t>іс-қимылды білдіреді</a:t>
            </a:r>
            <a:r>
              <a:rPr lang="ru-RU" sz="36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>
              <a:buNone/>
            </a:pPr>
            <a:r>
              <a:rPr lang="ru-RU" sz="3600" b="1" dirty="0" err="1" smtClean="0">
                <a:latin typeface="Calibri" pitchFamily="34" charset="0"/>
                <a:cs typeface="Calibri" pitchFamily="34" charset="0"/>
              </a:rPr>
              <a:t>Мысалы</a:t>
            </a:r>
            <a:r>
              <a:rPr lang="en-US" sz="3600" b="1" dirty="0" smtClean="0">
                <a:latin typeface="Calibri" pitchFamily="34" charset="0"/>
                <a:cs typeface="Calibri" pitchFamily="34" charset="0"/>
              </a:rPr>
              <a:t>:</a:t>
            </a:r>
            <a:r>
              <a:rPr lang="ru-RU" sz="36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If it rains , we will not go to the picnic.</a:t>
            </a:r>
          </a:p>
          <a:p>
            <a:pPr>
              <a:buNone/>
            </a:pPr>
            <a:r>
              <a:rPr lang="ru-RU" sz="3600" dirty="0" err="1" smtClean="0">
                <a:latin typeface="Calibri" pitchFamily="34" charset="0"/>
                <a:cs typeface="Calibri" pitchFamily="34" charset="0"/>
              </a:rPr>
              <a:t>Егер</a:t>
            </a:r>
            <a:r>
              <a:rPr lang="ru-RU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3600" dirty="0" err="1" smtClean="0">
                <a:latin typeface="Calibri" pitchFamily="34" charset="0"/>
                <a:cs typeface="Calibri" pitchFamily="34" charset="0"/>
              </a:rPr>
              <a:t>күн жауса</a:t>
            </a:r>
            <a:r>
              <a:rPr lang="ru-RU" sz="3600" dirty="0" smtClean="0">
                <a:latin typeface="Calibri" pitchFamily="34" charset="0"/>
                <a:cs typeface="Calibri" pitchFamily="34" charset="0"/>
              </a:rPr>
              <a:t> ,</a:t>
            </a:r>
            <a:r>
              <a:rPr lang="ru-RU" sz="3600" dirty="0" err="1" smtClean="0">
                <a:latin typeface="Calibri" pitchFamily="34" charset="0"/>
                <a:cs typeface="Calibri" pitchFamily="34" charset="0"/>
              </a:rPr>
              <a:t>біз</a:t>
            </a:r>
            <a:r>
              <a:rPr lang="ru-RU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3600" dirty="0" err="1" smtClean="0">
                <a:latin typeface="Calibri" pitchFamily="34" charset="0"/>
                <a:cs typeface="Calibri" pitchFamily="34" charset="0"/>
              </a:rPr>
              <a:t>көкке шықпаймыз.</a:t>
            </a:r>
            <a:endParaRPr lang="ru-RU" sz="3600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ru-RU" sz="3600" u="sng" dirty="0" err="1" smtClean="0">
                <a:latin typeface="Calibri" pitchFamily="34" charset="0"/>
                <a:cs typeface="Calibri" pitchFamily="34" charset="0"/>
              </a:rPr>
              <a:t>Шартты</a:t>
            </a:r>
            <a:r>
              <a:rPr lang="ru-RU" sz="3600" u="sng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3600" u="sng" dirty="0" err="1" smtClean="0">
                <a:latin typeface="Calibri" pitchFamily="34" charset="0"/>
                <a:cs typeface="Calibri" pitchFamily="34" charset="0"/>
              </a:rPr>
              <a:t>райдың бірінші</a:t>
            </a:r>
            <a:r>
              <a:rPr lang="ru-RU" sz="3600" u="sng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3600" u="sng" dirty="0" err="1" smtClean="0">
                <a:latin typeface="Calibri" pitchFamily="34" charset="0"/>
                <a:cs typeface="Calibri" pitchFamily="34" charset="0"/>
              </a:rPr>
              <a:t>түрінде</a:t>
            </a:r>
            <a:r>
              <a:rPr lang="ru-RU" sz="3600" b="1" u="sng" dirty="0" smtClean="0">
                <a:latin typeface="Calibri" pitchFamily="34" charset="0"/>
                <a:cs typeface="Calibri" pitchFamily="34" charset="0"/>
              </a:rPr>
              <a:t> </a:t>
            </a:r>
            <a:r>
              <a:rPr lang="en-US" sz="3600" b="1" u="sng" dirty="0" smtClean="0">
                <a:latin typeface="Calibri" pitchFamily="34" charset="0"/>
                <a:cs typeface="Calibri" pitchFamily="34" charset="0"/>
              </a:rPr>
              <a:t>if</a:t>
            </a:r>
            <a:r>
              <a:rPr lang="en-US" sz="3600" u="sng" dirty="0" smtClean="0">
                <a:latin typeface="Calibri" pitchFamily="34" charset="0"/>
                <a:cs typeface="Calibri" pitchFamily="34" charset="0"/>
              </a:rPr>
              <a:t> </a:t>
            </a:r>
            <a:r>
              <a:rPr lang="ru-RU" sz="3600" u="sng" dirty="0" err="1" smtClean="0">
                <a:latin typeface="Calibri" pitchFamily="34" charset="0"/>
                <a:cs typeface="Calibri" pitchFamily="34" charset="0"/>
              </a:rPr>
              <a:t>жалғаулығынан кейін</a:t>
            </a:r>
            <a:r>
              <a:rPr lang="ru-RU" sz="3600" u="sng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3600" u="sng" dirty="0" err="1" smtClean="0">
                <a:latin typeface="Calibri" pitchFamily="34" charset="0"/>
                <a:cs typeface="Calibri" pitchFamily="34" charset="0"/>
              </a:rPr>
              <a:t>жай</a:t>
            </a:r>
            <a:r>
              <a:rPr lang="ru-RU" sz="3600" u="sng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3600" u="sng" dirty="0" err="1" smtClean="0">
                <a:latin typeface="Calibri" pitchFamily="34" charset="0"/>
                <a:cs typeface="Calibri" pitchFamily="34" charset="0"/>
              </a:rPr>
              <a:t>шақ яғни</a:t>
            </a:r>
            <a:r>
              <a:rPr lang="ru-RU" sz="3600" u="sng" dirty="0" smtClean="0">
                <a:latin typeface="Calibri" pitchFamily="34" charset="0"/>
                <a:cs typeface="Calibri" pitchFamily="34" charset="0"/>
              </a:rPr>
              <a:t> </a:t>
            </a:r>
            <a:r>
              <a:rPr lang="en-US" sz="3600" b="1" u="sng" dirty="0" smtClean="0">
                <a:latin typeface="Calibri" pitchFamily="34" charset="0"/>
                <a:cs typeface="Calibri" pitchFamily="34" charset="0"/>
              </a:rPr>
              <a:t>Present Simple</a:t>
            </a:r>
            <a:r>
              <a:rPr lang="en-US" sz="3600" u="sng" dirty="0" smtClean="0">
                <a:latin typeface="Calibri" pitchFamily="34" charset="0"/>
                <a:cs typeface="Calibri" pitchFamily="34" charset="0"/>
              </a:rPr>
              <a:t> </a:t>
            </a:r>
            <a:r>
              <a:rPr lang="ru-RU" sz="3600" u="sng" dirty="0" err="1" smtClean="0">
                <a:latin typeface="Calibri" pitchFamily="34" charset="0"/>
                <a:cs typeface="Calibri" pitchFamily="34" charset="0"/>
              </a:rPr>
              <a:t>екінші</a:t>
            </a:r>
            <a:r>
              <a:rPr lang="ru-RU" sz="3600" u="sng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3600" u="sng" dirty="0" err="1" smtClean="0">
                <a:latin typeface="Calibri" pitchFamily="34" charset="0"/>
                <a:cs typeface="Calibri" pitchFamily="34" charset="0"/>
              </a:rPr>
              <a:t>сөйлемде жай</a:t>
            </a:r>
            <a:r>
              <a:rPr lang="ru-RU" sz="3600" u="sng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3600" u="sng" dirty="0" err="1" smtClean="0">
                <a:latin typeface="Calibri" pitchFamily="34" charset="0"/>
                <a:cs typeface="Calibri" pitchFamily="34" charset="0"/>
              </a:rPr>
              <a:t>келер</a:t>
            </a:r>
            <a:r>
              <a:rPr lang="ru-RU" sz="3600" u="sng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3600" u="sng" dirty="0" err="1" smtClean="0">
                <a:latin typeface="Calibri" pitchFamily="34" charset="0"/>
                <a:cs typeface="Calibri" pitchFamily="34" charset="0"/>
              </a:rPr>
              <a:t>шақ формасымен</a:t>
            </a:r>
            <a:r>
              <a:rPr lang="ru-RU" sz="3600" u="sng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3600" u="sng" dirty="0" err="1" smtClean="0">
                <a:latin typeface="Calibri" pitchFamily="34" charset="0"/>
                <a:cs typeface="Calibri" pitchFamily="34" charset="0"/>
              </a:rPr>
              <a:t>жасалады</a:t>
            </a:r>
            <a:r>
              <a:rPr lang="ru-RU" sz="3600" u="sng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>
              <a:buNone/>
            </a:pPr>
            <a:r>
              <a:rPr lang="en-US" sz="36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If+ Present simple, will + Simple form.</a:t>
            </a:r>
            <a:endParaRPr lang="en-US" sz="3600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Simple – TO BE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dirty="0" smtClean="0">
                <a:solidFill>
                  <a:srgbClr val="FFC000"/>
                </a:solidFill>
              </a:rPr>
              <a:t>Жекеше түрі</a:t>
            </a:r>
            <a:r>
              <a:rPr lang="en-US" dirty="0" smtClean="0">
                <a:solidFill>
                  <a:srgbClr val="FFC000"/>
                </a:solidFill>
              </a:rPr>
              <a:t>:</a:t>
            </a:r>
          </a:p>
          <a:p>
            <a:pPr marL="550926" indent="-514350">
              <a:buFont typeface="+mj-lt"/>
              <a:buAutoNum type="arabicPeriod"/>
            </a:pPr>
            <a:r>
              <a:rPr lang="en-US" dirty="0" smtClean="0"/>
              <a:t>I – </a:t>
            </a:r>
            <a:r>
              <a:rPr lang="en-US" b="1" dirty="0" smtClean="0">
                <a:solidFill>
                  <a:srgbClr val="FF0000"/>
                </a:solidFill>
              </a:rPr>
              <a:t>am</a:t>
            </a:r>
          </a:p>
          <a:p>
            <a:pPr marL="550926" indent="-514350">
              <a:buFont typeface="+mj-lt"/>
              <a:buAutoNum type="arabicPeriod"/>
            </a:pPr>
            <a:r>
              <a:rPr lang="en-US" dirty="0" smtClean="0"/>
              <a:t>You – </a:t>
            </a:r>
            <a:r>
              <a:rPr lang="en-US" b="1" dirty="0" smtClean="0">
                <a:solidFill>
                  <a:srgbClr val="FF0000"/>
                </a:solidFill>
              </a:rPr>
              <a:t>are</a:t>
            </a:r>
          </a:p>
          <a:p>
            <a:pPr marL="550926" indent="-514350">
              <a:buFont typeface="+mj-lt"/>
              <a:buAutoNum type="arabicPeriod"/>
            </a:pPr>
            <a:r>
              <a:rPr lang="en-US" dirty="0" err="1" smtClean="0"/>
              <a:t>He/She</a:t>
            </a:r>
            <a:r>
              <a:rPr lang="en-US" dirty="0" smtClean="0"/>
              <a:t>/It – </a:t>
            </a:r>
            <a:r>
              <a:rPr lang="en-US" b="1" dirty="0" smtClean="0">
                <a:solidFill>
                  <a:srgbClr val="FF0000"/>
                </a:solidFill>
              </a:rPr>
              <a:t>is</a:t>
            </a:r>
          </a:p>
          <a:p>
            <a:pPr marL="550926" indent="-514350"/>
            <a:r>
              <a:rPr lang="kk-KZ" dirty="0" smtClean="0">
                <a:solidFill>
                  <a:srgbClr val="FFC000"/>
                </a:solidFill>
              </a:rPr>
              <a:t>Көпше түрі</a:t>
            </a:r>
            <a:r>
              <a:rPr lang="en-US" dirty="0" smtClean="0">
                <a:solidFill>
                  <a:srgbClr val="FFC000"/>
                </a:solidFill>
              </a:rPr>
              <a:t>:</a:t>
            </a:r>
          </a:p>
          <a:p>
            <a:pPr marL="550926" indent="-514350">
              <a:buFont typeface="+mj-lt"/>
              <a:buAutoNum type="arabicPeriod"/>
            </a:pPr>
            <a:r>
              <a:rPr lang="en-US" dirty="0" smtClean="0"/>
              <a:t>We – </a:t>
            </a:r>
            <a:r>
              <a:rPr lang="en-US" b="1" dirty="0" smtClean="0">
                <a:solidFill>
                  <a:srgbClr val="FF0000"/>
                </a:solidFill>
              </a:rPr>
              <a:t>are</a:t>
            </a:r>
          </a:p>
          <a:p>
            <a:pPr marL="550926" indent="-514350">
              <a:buFont typeface="+mj-lt"/>
              <a:buAutoNum type="arabicPeriod"/>
            </a:pPr>
            <a:r>
              <a:rPr lang="en-US" dirty="0" smtClean="0"/>
              <a:t>You – </a:t>
            </a:r>
            <a:r>
              <a:rPr lang="en-US" b="1" dirty="0" smtClean="0">
                <a:solidFill>
                  <a:srgbClr val="FF0000"/>
                </a:solidFill>
              </a:rPr>
              <a:t>are</a:t>
            </a:r>
          </a:p>
          <a:p>
            <a:pPr marL="550926" indent="-514350">
              <a:buFont typeface="+mj-lt"/>
              <a:buAutoNum type="arabicPeriod"/>
            </a:pPr>
            <a:r>
              <a:rPr lang="en-US" dirty="0" smtClean="0"/>
              <a:t>They - </a:t>
            </a:r>
            <a:r>
              <a:rPr lang="en-US" b="1" dirty="0" smtClean="0">
                <a:solidFill>
                  <a:srgbClr val="FF0000"/>
                </a:solidFill>
              </a:rPr>
              <a:t>are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7467600" cy="5554683"/>
          </a:xfrm>
        </p:spPr>
        <p:txBody>
          <a:bodyPr/>
          <a:lstStyle/>
          <a:p>
            <a:endParaRPr lang="en-US" b="1" dirty="0" smtClean="0">
              <a:solidFill>
                <a:srgbClr val="FF0000"/>
              </a:solidFill>
            </a:endParaRP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-</a:t>
            </a:r>
            <a:r>
              <a:rPr lang="en-US" b="1" dirty="0" err="1" smtClean="0">
                <a:solidFill>
                  <a:srgbClr val="FF0000"/>
                </a:solidFill>
              </a:rPr>
              <a:t>ss</a:t>
            </a:r>
            <a:r>
              <a:rPr lang="en-US" b="1" dirty="0" smtClean="0">
                <a:solidFill>
                  <a:srgbClr val="FF0000"/>
                </a:solidFill>
              </a:rPr>
              <a:t>, -</a:t>
            </a:r>
            <a:r>
              <a:rPr lang="en-US" b="1" dirty="0" err="1" smtClean="0">
                <a:solidFill>
                  <a:srgbClr val="FF0000"/>
                </a:solidFill>
              </a:rPr>
              <a:t>zz</a:t>
            </a:r>
            <a:r>
              <a:rPr lang="en-US" b="1" dirty="0" smtClean="0">
                <a:solidFill>
                  <a:srgbClr val="FF0000"/>
                </a:solidFill>
              </a:rPr>
              <a:t>, -x, -</a:t>
            </a:r>
            <a:r>
              <a:rPr lang="en-US" b="1" dirty="0" err="1" smtClean="0">
                <a:solidFill>
                  <a:srgbClr val="FF0000"/>
                </a:solidFill>
              </a:rPr>
              <a:t>sh</a:t>
            </a:r>
            <a:r>
              <a:rPr lang="en-US" b="1" dirty="0" smtClean="0">
                <a:solidFill>
                  <a:srgbClr val="FF0000"/>
                </a:solidFill>
              </a:rPr>
              <a:t>, -</a:t>
            </a:r>
            <a:r>
              <a:rPr lang="en-US" b="1" dirty="0" err="1" smtClean="0">
                <a:solidFill>
                  <a:srgbClr val="FF0000"/>
                </a:solidFill>
              </a:rPr>
              <a:t>ch</a:t>
            </a:r>
            <a:r>
              <a:rPr lang="en-US" b="1" dirty="0" smtClean="0">
                <a:solidFill>
                  <a:srgbClr val="FF0000"/>
                </a:solidFill>
              </a:rPr>
              <a:t>, - </a:t>
            </a:r>
            <a:r>
              <a:rPr lang="en-US" b="1" dirty="0" err="1" smtClean="0">
                <a:solidFill>
                  <a:srgbClr val="FF0000"/>
                </a:solidFill>
              </a:rPr>
              <a:t>tch</a:t>
            </a:r>
            <a:r>
              <a:rPr lang="en-US" b="1" dirty="0" smtClean="0">
                <a:solidFill>
                  <a:srgbClr val="FF0000"/>
                </a:solidFill>
              </a:rPr>
              <a:t>, -o </a:t>
            </a:r>
            <a:r>
              <a:rPr lang="ru-RU" dirty="0" err="1" smtClean="0"/>
              <a:t>жалғауларына аяқталған етістіктерге</a:t>
            </a:r>
            <a:r>
              <a:rPr lang="ru-RU" dirty="0" smtClean="0"/>
              <a:t> -</a:t>
            </a:r>
            <a:r>
              <a:rPr lang="en-US" b="1" dirty="0" err="1" smtClean="0">
                <a:solidFill>
                  <a:srgbClr val="FFC000"/>
                </a:solidFill>
              </a:rPr>
              <a:t>es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/>
              <a:t>жалғаймыз</a:t>
            </a:r>
            <a:endParaRPr lang="en-US" dirty="0" smtClean="0"/>
          </a:p>
          <a:p>
            <a:pPr>
              <a:buNone/>
            </a:pPr>
            <a:r>
              <a:rPr lang="kk-KZ" dirty="0" smtClean="0"/>
              <a:t>Мысалы</a:t>
            </a:r>
            <a:r>
              <a:rPr lang="en-US" dirty="0" smtClean="0"/>
              <a:t>: to pass – he passes, to fix – he fixes, to wash – he washes, to teach – she teaches, to buzz – it buzzes, to catch – it catches, to go – he goes.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7972452" cy="621510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r>
              <a:rPr lang="ru-RU" sz="2400" dirty="0" err="1" smtClean="0">
                <a:latin typeface="Calibri" pitchFamily="34" charset="0"/>
                <a:cs typeface="Calibri" pitchFamily="34" charset="0"/>
              </a:rPr>
              <a:t>Көптік </a:t>
            </a:r>
            <a:r>
              <a:rPr lang="ru-RU" sz="2400" dirty="0" err="1" smtClean="0">
                <a:latin typeface="Calibri" pitchFamily="34" charset="0"/>
                <a:cs typeface="Calibri" pitchFamily="34" charset="0"/>
              </a:rPr>
              <a:t>жалғауы қазақ тіліндегідей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400" dirty="0" err="1" smtClean="0">
                <a:latin typeface="Calibri" pitchFamily="34" charset="0"/>
                <a:cs typeface="Calibri" pitchFamily="34" charset="0"/>
              </a:rPr>
              <a:t>көп </a:t>
            </a:r>
            <a:r>
              <a:rPr lang="ru-RU" sz="2400" dirty="0" err="1" smtClean="0">
                <a:latin typeface="Calibri" pitchFamily="34" charset="0"/>
                <a:cs typeface="Calibri" pitchFamily="34" charset="0"/>
              </a:rPr>
              <a:t>емес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. </a:t>
            </a:r>
            <a:r>
              <a:rPr lang="ru-RU" sz="2400" dirty="0" err="1" smtClean="0">
                <a:latin typeface="Calibri" pitchFamily="34" charset="0"/>
                <a:cs typeface="Calibri" pitchFamily="34" charset="0"/>
              </a:rPr>
              <a:t>Басты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400" dirty="0" err="1" smtClean="0">
                <a:latin typeface="Calibri" pitchFamily="34" charset="0"/>
                <a:cs typeface="Calibri" pitchFamily="34" charset="0"/>
              </a:rPr>
              <a:t>ережесі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400" dirty="0" err="1" smtClean="0">
                <a:latin typeface="Calibri" pitchFamily="34" charset="0"/>
                <a:cs typeface="Calibri" pitchFamily="34" charset="0"/>
              </a:rPr>
              <a:t>зат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400" dirty="0" err="1" smtClean="0">
                <a:latin typeface="Calibri" pitchFamily="34" charset="0"/>
                <a:cs typeface="Calibri" pitchFamily="34" charset="0"/>
              </a:rPr>
              <a:t>есімге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400" b="1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"</a:t>
            </a:r>
            <a:r>
              <a:rPr lang="en-US" sz="2400" b="1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s" </a:t>
            </a:r>
            <a:r>
              <a:rPr lang="ru-RU" sz="2400" dirty="0" err="1" smtClean="0">
                <a:latin typeface="Calibri" pitchFamily="34" charset="0"/>
                <a:cs typeface="Calibri" pitchFamily="34" charset="0"/>
              </a:rPr>
              <a:t>жалғауын жалғау арқылы көптік есім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400" dirty="0" err="1" smtClean="0">
                <a:latin typeface="Calibri" pitchFamily="34" charset="0"/>
                <a:cs typeface="Calibri" pitchFamily="34" charset="0"/>
              </a:rPr>
              <a:t>тудыру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: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a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dog — dogs, a cat — cats, an insect —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insects</a:t>
            </a:r>
            <a:endParaRPr lang="kk-KZ" sz="24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• </a:t>
            </a:r>
            <a:r>
              <a:rPr lang="ru-RU" sz="2400" dirty="0" err="1" smtClean="0">
                <a:latin typeface="Calibri" pitchFamily="34" charset="0"/>
                <a:cs typeface="Calibri" pitchFamily="34" charset="0"/>
              </a:rPr>
              <a:t>Сөз ызың дауыссыз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400" dirty="0" err="1" smtClean="0">
                <a:latin typeface="Calibri" pitchFamily="34" charset="0"/>
                <a:cs typeface="Calibri" pitchFamily="34" charset="0"/>
              </a:rPr>
              <a:t>дыбыстарға 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не</a:t>
            </a:r>
            <a:r>
              <a:rPr lang="ru-RU" sz="2400" b="1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 "о" </a:t>
            </a:r>
            <a:r>
              <a:rPr lang="ru-RU" sz="2400" dirty="0" err="1" smtClean="0">
                <a:latin typeface="Calibri" pitchFamily="34" charset="0"/>
                <a:cs typeface="Calibri" pitchFamily="34" charset="0"/>
              </a:rPr>
              <a:t>әрпіне аяқталған жағдайда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ru-RU" sz="2400" b="1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"</a:t>
            </a:r>
            <a:r>
              <a:rPr lang="en-US" sz="2400" b="1" dirty="0" err="1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es</a:t>
            </a:r>
            <a:r>
              <a:rPr lang="en-US" sz="2400" b="1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" </a:t>
            </a:r>
            <a:r>
              <a:rPr lang="ru-RU" sz="2400" dirty="0" err="1" smtClean="0">
                <a:latin typeface="Calibri" pitchFamily="34" charset="0"/>
                <a:cs typeface="Calibri" pitchFamily="34" charset="0"/>
              </a:rPr>
              <a:t>жалғауы жалғанады</a:t>
            </a:r>
            <a:r>
              <a:rPr lang="ru-RU" sz="2400" dirty="0" err="1" smtClean="0">
                <a:latin typeface="Calibri" pitchFamily="34" charset="0"/>
                <a:cs typeface="Calibri" pitchFamily="34" charset="0"/>
              </a:rPr>
              <a:t>: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bus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— buses, glass — glasses, bush — bushes, box — boxes, branch — branches, potato –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potatoes</a:t>
            </a:r>
            <a:endParaRPr lang="kk-KZ" sz="24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• 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Ал </a:t>
            </a:r>
            <a:r>
              <a:rPr lang="ru-RU" sz="2400" dirty="0" err="1" smtClean="0">
                <a:latin typeface="Calibri" pitchFamily="34" charset="0"/>
                <a:cs typeface="Calibri" pitchFamily="34" charset="0"/>
              </a:rPr>
              <a:t>сөз</a:t>
            </a:r>
            <a:r>
              <a:rPr lang="ru-RU" sz="2400" b="1" dirty="0" err="1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400" b="1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"</a:t>
            </a:r>
            <a:r>
              <a:rPr lang="en-US" sz="2400" b="1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y" </a:t>
            </a:r>
            <a:r>
              <a:rPr lang="ru-RU" sz="2400" dirty="0" err="1" smtClean="0">
                <a:latin typeface="Calibri" pitchFamily="34" charset="0"/>
                <a:cs typeface="Calibri" pitchFamily="34" charset="0"/>
              </a:rPr>
              <a:t>дыбысына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400" dirty="0" err="1" smtClean="0">
                <a:latin typeface="Calibri" pitchFamily="34" charset="0"/>
                <a:cs typeface="Calibri" pitchFamily="34" charset="0"/>
              </a:rPr>
              <a:t>аяқталып, оның алдында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400" dirty="0" err="1" smtClean="0">
                <a:latin typeface="Calibri" pitchFamily="34" charset="0"/>
                <a:cs typeface="Calibri" pitchFamily="34" charset="0"/>
              </a:rPr>
              <a:t>дауыссыз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400" dirty="0" err="1" smtClean="0">
                <a:latin typeface="Calibri" pitchFamily="34" charset="0"/>
                <a:cs typeface="Calibri" pitchFamily="34" charset="0"/>
              </a:rPr>
              <a:t>дыбыс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400" dirty="0" err="1" smtClean="0">
                <a:latin typeface="Calibri" pitchFamily="34" charset="0"/>
                <a:cs typeface="Calibri" pitchFamily="34" charset="0"/>
              </a:rPr>
              <a:t>тұрса, көптік жалғауы </a:t>
            </a:r>
            <a:r>
              <a:rPr lang="ru-RU" sz="2400" b="1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"</a:t>
            </a:r>
            <a:r>
              <a:rPr lang="en-US" sz="2400" b="1" dirty="0" err="1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ies</a:t>
            </a:r>
            <a:r>
              <a:rPr lang="en-US" sz="2400" b="1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" </a:t>
            </a:r>
            <a:r>
              <a:rPr lang="ru-RU" sz="2400" dirty="0" err="1" smtClean="0">
                <a:latin typeface="Calibri" pitchFamily="34" charset="0"/>
                <a:cs typeface="Calibri" pitchFamily="34" charset="0"/>
              </a:rPr>
              <a:t>деп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400" dirty="0" err="1" smtClean="0">
                <a:latin typeface="Calibri" pitchFamily="34" charset="0"/>
                <a:cs typeface="Calibri" pitchFamily="34" charset="0"/>
              </a:rPr>
              <a:t>өзгереді</a:t>
            </a:r>
            <a:r>
              <a:rPr lang="ru-RU" sz="2400" dirty="0" err="1" smtClean="0">
                <a:latin typeface="Calibri" pitchFamily="34" charset="0"/>
                <a:cs typeface="Calibri" pitchFamily="34" charset="0"/>
              </a:rPr>
              <a:t>: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baby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— babies, city — cities, lady —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ladies</a:t>
            </a:r>
            <a:r>
              <a:rPr lang="kk-KZ" sz="2400" dirty="0" smtClean="0">
                <a:latin typeface="Calibri" pitchFamily="34" charset="0"/>
                <a:cs typeface="Calibri" pitchFamily="34" charset="0"/>
              </a:rPr>
              <a:t>. </a:t>
            </a:r>
            <a:r>
              <a:rPr lang="ru-RU" sz="2400" dirty="0" err="1" smtClean="0">
                <a:latin typeface="Calibri" pitchFamily="34" charset="0"/>
                <a:cs typeface="Calibri" pitchFamily="34" charset="0"/>
              </a:rPr>
              <a:t>Бірақ</a:t>
            </a:r>
            <a:r>
              <a:rPr lang="ru-RU" sz="2400" dirty="0" err="1" smtClean="0">
                <a:latin typeface="Calibri" pitchFamily="34" charset="0"/>
                <a:cs typeface="Calibri" pitchFamily="34" charset="0"/>
              </a:rPr>
              <a:t>, мына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400" dirty="0" err="1" smtClean="0">
                <a:latin typeface="Calibri" pitchFamily="34" charset="0"/>
                <a:cs typeface="Calibri" pitchFamily="34" charset="0"/>
              </a:rPr>
              <a:t>сөздер өзгеріссіз қалады: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boy — boys, toy — toys, play —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plays</a:t>
            </a:r>
            <a:endParaRPr lang="kk-KZ" sz="24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• </a:t>
            </a:r>
            <a:r>
              <a:rPr lang="ru-RU" sz="2400" dirty="0" err="1" smtClean="0">
                <a:latin typeface="Calibri" pitchFamily="34" charset="0"/>
                <a:cs typeface="Calibri" pitchFamily="34" charset="0"/>
              </a:rPr>
              <a:t>Сөз соңы</a:t>
            </a:r>
            <a:r>
              <a:rPr lang="ru-RU" sz="2400" b="1" dirty="0" err="1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400" b="1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"</a:t>
            </a:r>
            <a:r>
              <a:rPr lang="en-US" sz="2400" b="1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f" 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не </a:t>
            </a:r>
            <a:r>
              <a:rPr lang="ru-RU" sz="2400" b="1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"</a:t>
            </a:r>
            <a:r>
              <a:rPr lang="en-US" sz="2400" b="1" dirty="0" err="1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fe</a:t>
            </a:r>
            <a:r>
              <a:rPr lang="en-US" sz="2400" b="1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"-</a:t>
            </a:r>
            <a:r>
              <a:rPr lang="ru-RU" sz="2400" dirty="0" err="1" smtClean="0">
                <a:latin typeface="Calibri" pitchFamily="34" charset="0"/>
                <a:cs typeface="Calibri" pitchFamily="34" charset="0"/>
              </a:rPr>
              <a:t>ге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400" dirty="0" err="1" smtClean="0">
                <a:latin typeface="Calibri" pitchFamily="34" charset="0"/>
                <a:cs typeface="Calibri" pitchFamily="34" charset="0"/>
              </a:rPr>
              <a:t>аяқталса, </a:t>
            </a:r>
            <a:r>
              <a:rPr lang="ru-RU" sz="2400" b="1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"</a:t>
            </a:r>
            <a:r>
              <a:rPr lang="en-US" sz="2400" b="1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s" </a:t>
            </a:r>
            <a:r>
              <a:rPr lang="ru-RU" sz="2400" dirty="0" err="1" smtClean="0">
                <a:latin typeface="Calibri" pitchFamily="34" charset="0"/>
                <a:cs typeface="Calibri" pitchFamily="34" charset="0"/>
              </a:rPr>
              <a:t>жалғауы жалған кезде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400" b="1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"</a:t>
            </a:r>
            <a:r>
              <a:rPr lang="en-US" sz="2400" b="1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f" </a:t>
            </a:r>
            <a:r>
              <a:rPr lang="ru-RU" sz="2400" dirty="0" err="1" smtClean="0">
                <a:latin typeface="Calibri" pitchFamily="34" charset="0"/>
                <a:cs typeface="Calibri" pitchFamily="34" charset="0"/>
              </a:rPr>
              <a:t>әрпі </a:t>
            </a:r>
            <a:r>
              <a:rPr lang="ru-RU" sz="2400" b="1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"</a:t>
            </a:r>
            <a:r>
              <a:rPr lang="en-US" sz="2400" b="1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v"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-</a:t>
            </a:r>
            <a:r>
              <a:rPr lang="ru-RU" sz="2400" dirty="0" err="1" smtClean="0">
                <a:latin typeface="Calibri" pitchFamily="34" charset="0"/>
                <a:cs typeface="Calibri" pitchFamily="34" charset="0"/>
              </a:rPr>
              <a:t>ға </a:t>
            </a:r>
            <a:r>
              <a:rPr lang="ru-RU" sz="2400" dirty="0" err="1" smtClean="0">
                <a:latin typeface="Calibri" pitchFamily="34" charset="0"/>
                <a:cs typeface="Calibri" pitchFamily="34" charset="0"/>
              </a:rPr>
              <a:t>өзгереді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: leaf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— leaves, wife —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wives. </a:t>
            </a:r>
            <a:r>
              <a:rPr lang="ru-RU" sz="2400" dirty="0" err="1" smtClean="0">
                <a:latin typeface="Calibri" pitchFamily="34" charset="0"/>
                <a:cs typeface="Calibri" pitchFamily="34" charset="0"/>
              </a:rPr>
              <a:t>Бұл </a:t>
            </a:r>
            <a:r>
              <a:rPr lang="ru-RU" sz="2400" dirty="0" err="1" smtClean="0">
                <a:latin typeface="Calibri" pitchFamily="34" charset="0"/>
                <a:cs typeface="Calibri" pitchFamily="34" charset="0"/>
              </a:rPr>
              <a:t>көптік жалғаулы есімдіктерді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400" dirty="0" err="1" smtClean="0">
                <a:latin typeface="Calibri" pitchFamily="34" charset="0"/>
                <a:cs typeface="Calibri" pitchFamily="34" charset="0"/>
              </a:rPr>
              <a:t>жасаудың ережелері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. </a:t>
            </a:r>
            <a:r>
              <a:rPr lang="ru-RU" sz="2400" dirty="0" err="1" smtClean="0">
                <a:latin typeface="Calibri" pitchFamily="34" charset="0"/>
                <a:cs typeface="Calibri" pitchFamily="34" charset="0"/>
              </a:rPr>
              <a:t>Бірақ, заңдылыққа бағынбайтын сөздер барын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 да </a:t>
            </a:r>
            <a:r>
              <a:rPr lang="ru-RU" sz="2400" dirty="0" err="1" smtClean="0">
                <a:latin typeface="Calibri" pitchFamily="34" charset="0"/>
                <a:cs typeface="Calibri" pitchFamily="34" charset="0"/>
              </a:rPr>
              <a:t>естен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400" dirty="0" err="1" smtClean="0">
                <a:latin typeface="Calibri" pitchFamily="34" charset="0"/>
                <a:cs typeface="Calibri" pitchFamily="34" charset="0"/>
              </a:rPr>
              <a:t>шығармаған жөн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: 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child — children, man — men, mouse —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mice, foot – feet, </a:t>
            </a:r>
            <a:endParaRPr lang="ru-RU" sz="24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80</TotalTime>
  <Words>291</Words>
  <Application>Microsoft Office PowerPoint</Application>
  <PresentationFormat>Экран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Техническая</vt:lpstr>
      <vt:lpstr>First Conditional</vt:lpstr>
      <vt:lpstr>Слайд 2</vt:lpstr>
      <vt:lpstr>Present Simple – TO BE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 Conditional</dc:title>
  <dc:creator>Пользователь Windows</dc:creator>
  <cp:lastModifiedBy>Пользователь Windows</cp:lastModifiedBy>
  <cp:revision>8</cp:revision>
  <dcterms:created xsi:type="dcterms:W3CDTF">2020-11-03T07:31:20Z</dcterms:created>
  <dcterms:modified xsi:type="dcterms:W3CDTF">2020-11-03T08:51:43Z</dcterms:modified>
</cp:coreProperties>
</file>