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A6268-3A41-49DF-850E-F5D90A838EC7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E1F21-110D-4651-BC39-A7E51FC4F848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A6268-3A41-49DF-850E-F5D90A838EC7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E1F21-110D-4651-BC39-A7E51FC4F84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A6268-3A41-49DF-850E-F5D90A838EC7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E1F21-110D-4651-BC39-A7E51FC4F84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A6268-3A41-49DF-850E-F5D90A838EC7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E1F21-110D-4651-BC39-A7E51FC4F84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A6268-3A41-49DF-850E-F5D90A838EC7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E1F21-110D-4651-BC39-A7E51FC4F848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A6268-3A41-49DF-850E-F5D90A838EC7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E1F21-110D-4651-BC39-A7E51FC4F84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A6268-3A41-49DF-850E-F5D90A838EC7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E1F21-110D-4651-BC39-A7E51FC4F84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A6268-3A41-49DF-850E-F5D90A838EC7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68E1F21-110D-4651-BC39-A7E51FC4F848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A6268-3A41-49DF-850E-F5D90A838EC7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E1F21-110D-4651-BC39-A7E51FC4F84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A6268-3A41-49DF-850E-F5D90A838EC7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168E1F21-110D-4651-BC39-A7E51FC4F84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CBEA6268-3A41-49DF-850E-F5D90A838EC7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E1F21-110D-4651-BC39-A7E51FC4F84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CBEA6268-3A41-49DF-850E-F5D90A838EC7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168E1F21-110D-4651-BC39-A7E51FC4F848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596" y="2928934"/>
            <a:ext cx="6480048" cy="2301240"/>
          </a:xfrm>
        </p:spPr>
        <p:txBody>
          <a:bodyPr/>
          <a:lstStyle/>
          <a:p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First Conditional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115328" cy="6215106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endParaRPr lang="en-US" sz="3600" dirty="0" smtClean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r>
              <a:rPr lang="ru-RU" sz="3600" b="1" u="sng" dirty="0" err="1" smtClean="0">
                <a:latin typeface="Calibri" pitchFamily="34" charset="0"/>
                <a:cs typeface="Calibri" pitchFamily="34" charset="0"/>
              </a:rPr>
              <a:t>Шартты</a:t>
            </a:r>
            <a:r>
              <a:rPr lang="ru-RU" sz="3600" b="1" u="sng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ru-RU" sz="3600" b="1" u="sng" dirty="0" err="1" smtClean="0">
                <a:latin typeface="Calibri" pitchFamily="34" charset="0"/>
                <a:cs typeface="Calibri" pitchFamily="34" charset="0"/>
              </a:rPr>
              <a:t>сөйлемдердің бірінші</a:t>
            </a:r>
            <a:r>
              <a:rPr lang="ru-RU" sz="3600" b="1" u="sng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ru-RU" sz="3600" b="1" u="sng" dirty="0" err="1" smtClean="0">
                <a:latin typeface="Calibri" pitchFamily="34" charset="0"/>
                <a:cs typeface="Calibri" pitchFamily="34" charset="0"/>
              </a:rPr>
              <a:t>түрі </a:t>
            </a:r>
            <a:r>
              <a:rPr lang="ru-RU" sz="3600" u="sng" dirty="0" smtClean="0">
                <a:latin typeface="Calibri" pitchFamily="34" charset="0"/>
                <a:cs typeface="Calibri" pitchFamily="34" charset="0"/>
              </a:rPr>
              <a:t>- </a:t>
            </a:r>
            <a:r>
              <a:rPr lang="en-US" sz="3600" b="1" u="sng" dirty="0" smtClean="0">
                <a:latin typeface="Calibri" pitchFamily="34" charset="0"/>
                <a:cs typeface="Calibri" pitchFamily="34" charset="0"/>
              </a:rPr>
              <a:t>First</a:t>
            </a:r>
            <a:r>
              <a:rPr lang="kk-KZ" sz="3600" b="1" u="sng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600" b="1" u="sng" dirty="0" smtClean="0">
                <a:latin typeface="Calibri" pitchFamily="34" charset="0"/>
                <a:cs typeface="Calibri" pitchFamily="34" charset="0"/>
              </a:rPr>
              <a:t>conditional</a:t>
            </a:r>
            <a:r>
              <a:rPr lang="en-US" sz="3600" dirty="0" smtClean="0">
                <a:latin typeface="Calibri" pitchFamily="34" charset="0"/>
                <a:cs typeface="Calibri" pitchFamily="34" charset="0"/>
              </a:rPr>
              <a:t> </a:t>
            </a:r>
            <a:r>
              <a:rPr lang="ru-RU" sz="3600" dirty="0" err="1" smtClean="0">
                <a:latin typeface="Calibri" pitchFamily="34" charset="0"/>
                <a:cs typeface="Calibri" pitchFamily="34" charset="0"/>
              </a:rPr>
              <a:t>шындықты, </a:t>
            </a:r>
            <a:r>
              <a:rPr lang="ru-RU" sz="3600" dirty="0" err="1" smtClean="0">
                <a:latin typeface="Calibri" pitchFamily="34" charset="0"/>
                <a:cs typeface="Calibri" pitchFamily="34" charset="0"/>
              </a:rPr>
              <a:t>нақты </a:t>
            </a:r>
            <a:r>
              <a:rPr lang="ru-RU" sz="3600" dirty="0" err="1" smtClean="0">
                <a:latin typeface="Calibri" pitchFamily="34" charset="0"/>
                <a:cs typeface="Calibri" pitchFamily="34" charset="0"/>
              </a:rPr>
              <a:t>болжамды</a:t>
            </a:r>
            <a:r>
              <a:rPr lang="ru-RU" sz="3600" dirty="0" smtClean="0">
                <a:latin typeface="Calibri" pitchFamily="34" charset="0"/>
                <a:cs typeface="Calibri" pitchFamily="34" charset="0"/>
              </a:rPr>
              <a:t>, </a:t>
            </a:r>
            <a:r>
              <a:rPr lang="ru-RU" sz="3600" dirty="0" err="1" smtClean="0">
                <a:latin typeface="Calibri" pitchFamily="34" charset="0"/>
                <a:cs typeface="Calibri" pitchFamily="34" charset="0"/>
              </a:rPr>
              <a:t>болашақта болатын</a:t>
            </a:r>
            <a:r>
              <a:rPr lang="ru-RU" sz="36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ru-RU" sz="3600" dirty="0" err="1" smtClean="0">
                <a:latin typeface="Calibri" pitchFamily="34" charset="0"/>
                <a:cs typeface="Calibri" pitchFamily="34" charset="0"/>
              </a:rPr>
              <a:t>іс-қимылды білдіреді</a:t>
            </a:r>
            <a:r>
              <a:rPr lang="ru-RU" sz="3600" dirty="0" smtClean="0">
                <a:latin typeface="Calibri" pitchFamily="34" charset="0"/>
                <a:cs typeface="Calibri" pitchFamily="34" charset="0"/>
              </a:rPr>
              <a:t>.</a:t>
            </a:r>
          </a:p>
          <a:p>
            <a:pPr>
              <a:buNone/>
            </a:pPr>
            <a:r>
              <a:rPr lang="ru-RU" sz="3600" b="1" dirty="0" err="1" smtClean="0">
                <a:latin typeface="Calibri" pitchFamily="34" charset="0"/>
                <a:cs typeface="Calibri" pitchFamily="34" charset="0"/>
              </a:rPr>
              <a:t>Мысалы</a:t>
            </a:r>
            <a:r>
              <a:rPr lang="en-US" sz="3600" b="1" dirty="0" smtClean="0">
                <a:latin typeface="Calibri" pitchFamily="34" charset="0"/>
                <a:cs typeface="Calibri" pitchFamily="34" charset="0"/>
              </a:rPr>
              <a:t>:</a:t>
            </a:r>
            <a:r>
              <a:rPr lang="ru-RU" sz="36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600" dirty="0" smtClean="0">
                <a:latin typeface="Calibri" pitchFamily="34" charset="0"/>
                <a:cs typeface="Calibri" pitchFamily="34" charset="0"/>
              </a:rPr>
              <a:t>If it rains , we will not go to the picnic.</a:t>
            </a:r>
          </a:p>
          <a:p>
            <a:pPr>
              <a:buNone/>
            </a:pPr>
            <a:r>
              <a:rPr lang="ru-RU" sz="3600" dirty="0" err="1" smtClean="0">
                <a:latin typeface="Calibri" pitchFamily="34" charset="0"/>
                <a:cs typeface="Calibri" pitchFamily="34" charset="0"/>
              </a:rPr>
              <a:t>Егер</a:t>
            </a:r>
            <a:r>
              <a:rPr lang="ru-RU" sz="36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ru-RU" sz="3600" dirty="0" err="1" smtClean="0">
                <a:latin typeface="Calibri" pitchFamily="34" charset="0"/>
                <a:cs typeface="Calibri" pitchFamily="34" charset="0"/>
              </a:rPr>
              <a:t>күн жауса</a:t>
            </a:r>
            <a:r>
              <a:rPr lang="ru-RU" sz="3600" dirty="0" smtClean="0">
                <a:latin typeface="Calibri" pitchFamily="34" charset="0"/>
                <a:cs typeface="Calibri" pitchFamily="34" charset="0"/>
              </a:rPr>
              <a:t> ,</a:t>
            </a:r>
            <a:r>
              <a:rPr lang="ru-RU" sz="3600" dirty="0" err="1" smtClean="0">
                <a:latin typeface="Calibri" pitchFamily="34" charset="0"/>
                <a:cs typeface="Calibri" pitchFamily="34" charset="0"/>
              </a:rPr>
              <a:t>біз</a:t>
            </a:r>
            <a:r>
              <a:rPr lang="ru-RU" sz="36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ru-RU" sz="3600" dirty="0" err="1" smtClean="0">
                <a:latin typeface="Calibri" pitchFamily="34" charset="0"/>
                <a:cs typeface="Calibri" pitchFamily="34" charset="0"/>
              </a:rPr>
              <a:t>көкке шықпаймыз.</a:t>
            </a:r>
            <a:endParaRPr lang="ru-RU" sz="3600" dirty="0" smtClean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r>
              <a:rPr lang="ru-RU" sz="3600" u="sng" dirty="0" err="1" smtClean="0">
                <a:latin typeface="Calibri" pitchFamily="34" charset="0"/>
                <a:cs typeface="Calibri" pitchFamily="34" charset="0"/>
              </a:rPr>
              <a:t>Шартты</a:t>
            </a:r>
            <a:r>
              <a:rPr lang="ru-RU" sz="3600" u="sng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ru-RU" sz="3600" u="sng" dirty="0" err="1" smtClean="0">
                <a:latin typeface="Calibri" pitchFamily="34" charset="0"/>
                <a:cs typeface="Calibri" pitchFamily="34" charset="0"/>
              </a:rPr>
              <a:t>райдың бірінші</a:t>
            </a:r>
            <a:r>
              <a:rPr lang="ru-RU" sz="3600" u="sng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ru-RU" sz="3600" u="sng" dirty="0" err="1" smtClean="0">
                <a:latin typeface="Calibri" pitchFamily="34" charset="0"/>
                <a:cs typeface="Calibri" pitchFamily="34" charset="0"/>
              </a:rPr>
              <a:t>түрінде</a:t>
            </a:r>
            <a:r>
              <a:rPr lang="ru-RU" sz="3600" b="1" u="sng" dirty="0" smtClean="0">
                <a:latin typeface="Calibri" pitchFamily="34" charset="0"/>
                <a:cs typeface="Calibri" pitchFamily="34" charset="0"/>
              </a:rPr>
              <a:t> </a:t>
            </a:r>
            <a:r>
              <a:rPr lang="en-US" sz="3600" b="1" u="sng" dirty="0" smtClean="0">
                <a:latin typeface="Calibri" pitchFamily="34" charset="0"/>
                <a:cs typeface="Calibri" pitchFamily="34" charset="0"/>
              </a:rPr>
              <a:t>if</a:t>
            </a:r>
            <a:r>
              <a:rPr lang="en-US" sz="3600" u="sng" dirty="0" smtClean="0">
                <a:latin typeface="Calibri" pitchFamily="34" charset="0"/>
                <a:cs typeface="Calibri" pitchFamily="34" charset="0"/>
              </a:rPr>
              <a:t> </a:t>
            </a:r>
            <a:r>
              <a:rPr lang="ru-RU" sz="3600" u="sng" dirty="0" err="1" smtClean="0">
                <a:latin typeface="Calibri" pitchFamily="34" charset="0"/>
                <a:cs typeface="Calibri" pitchFamily="34" charset="0"/>
              </a:rPr>
              <a:t>жалғаулығынан кейін</a:t>
            </a:r>
            <a:r>
              <a:rPr lang="ru-RU" sz="3600" u="sng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ru-RU" sz="3600" u="sng" dirty="0" err="1" smtClean="0">
                <a:latin typeface="Calibri" pitchFamily="34" charset="0"/>
                <a:cs typeface="Calibri" pitchFamily="34" charset="0"/>
              </a:rPr>
              <a:t>жай</a:t>
            </a:r>
            <a:r>
              <a:rPr lang="ru-RU" sz="3600" u="sng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ru-RU" sz="3600" u="sng" dirty="0" err="1" smtClean="0">
                <a:latin typeface="Calibri" pitchFamily="34" charset="0"/>
                <a:cs typeface="Calibri" pitchFamily="34" charset="0"/>
              </a:rPr>
              <a:t>шақ яғни</a:t>
            </a:r>
            <a:r>
              <a:rPr lang="ru-RU" sz="3600" u="sng" dirty="0" smtClean="0">
                <a:latin typeface="Calibri" pitchFamily="34" charset="0"/>
                <a:cs typeface="Calibri" pitchFamily="34" charset="0"/>
              </a:rPr>
              <a:t> </a:t>
            </a:r>
            <a:r>
              <a:rPr lang="en-US" sz="3600" b="1" u="sng" dirty="0" smtClean="0">
                <a:latin typeface="Calibri" pitchFamily="34" charset="0"/>
                <a:cs typeface="Calibri" pitchFamily="34" charset="0"/>
              </a:rPr>
              <a:t>Present Simple</a:t>
            </a:r>
            <a:r>
              <a:rPr lang="en-US" sz="3600" u="sng" dirty="0" smtClean="0">
                <a:latin typeface="Calibri" pitchFamily="34" charset="0"/>
                <a:cs typeface="Calibri" pitchFamily="34" charset="0"/>
              </a:rPr>
              <a:t> </a:t>
            </a:r>
            <a:r>
              <a:rPr lang="ru-RU" sz="3600" u="sng" dirty="0" err="1" smtClean="0">
                <a:latin typeface="Calibri" pitchFamily="34" charset="0"/>
                <a:cs typeface="Calibri" pitchFamily="34" charset="0"/>
              </a:rPr>
              <a:t>екінші</a:t>
            </a:r>
            <a:r>
              <a:rPr lang="ru-RU" sz="3600" u="sng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ru-RU" sz="3600" u="sng" dirty="0" err="1" smtClean="0">
                <a:latin typeface="Calibri" pitchFamily="34" charset="0"/>
                <a:cs typeface="Calibri" pitchFamily="34" charset="0"/>
              </a:rPr>
              <a:t>сөйлемде жай</a:t>
            </a:r>
            <a:r>
              <a:rPr lang="ru-RU" sz="3600" u="sng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ru-RU" sz="3600" u="sng" dirty="0" err="1" smtClean="0">
                <a:latin typeface="Calibri" pitchFamily="34" charset="0"/>
                <a:cs typeface="Calibri" pitchFamily="34" charset="0"/>
              </a:rPr>
              <a:t>келер</a:t>
            </a:r>
            <a:r>
              <a:rPr lang="ru-RU" sz="3600" u="sng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ru-RU" sz="3600" u="sng" dirty="0" err="1" smtClean="0">
                <a:latin typeface="Calibri" pitchFamily="34" charset="0"/>
                <a:cs typeface="Calibri" pitchFamily="34" charset="0"/>
              </a:rPr>
              <a:t>шақ формасымен</a:t>
            </a:r>
            <a:r>
              <a:rPr lang="ru-RU" sz="3600" u="sng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ru-RU" sz="3600" u="sng" dirty="0" err="1" smtClean="0">
                <a:latin typeface="Calibri" pitchFamily="34" charset="0"/>
                <a:cs typeface="Calibri" pitchFamily="34" charset="0"/>
              </a:rPr>
              <a:t>жасалады</a:t>
            </a:r>
            <a:r>
              <a:rPr lang="ru-RU" sz="3600" u="sng" dirty="0" smtClean="0">
                <a:latin typeface="Calibri" pitchFamily="34" charset="0"/>
                <a:cs typeface="Calibri" pitchFamily="34" charset="0"/>
              </a:rPr>
              <a:t>.</a:t>
            </a:r>
          </a:p>
          <a:p>
            <a:pPr>
              <a:buNone/>
            </a:pPr>
            <a:r>
              <a:rPr lang="en-US" sz="36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If+ Present simple, will + Simple form.</a:t>
            </a:r>
            <a:endParaRPr lang="en-US" sz="3600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Present Simple – TO BE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dirty="0" smtClean="0">
                <a:solidFill>
                  <a:srgbClr val="FFC000"/>
                </a:solidFill>
              </a:rPr>
              <a:t>Жекеше түрі</a:t>
            </a:r>
            <a:r>
              <a:rPr lang="en-US" dirty="0" smtClean="0">
                <a:solidFill>
                  <a:srgbClr val="FFC000"/>
                </a:solidFill>
              </a:rPr>
              <a:t>:</a:t>
            </a:r>
          </a:p>
          <a:p>
            <a:pPr marL="550926" indent="-514350">
              <a:buFont typeface="+mj-lt"/>
              <a:buAutoNum type="arabicPeriod"/>
            </a:pPr>
            <a:r>
              <a:rPr lang="en-US" dirty="0" smtClean="0"/>
              <a:t>I – </a:t>
            </a:r>
            <a:r>
              <a:rPr lang="en-US" b="1" dirty="0" smtClean="0">
                <a:solidFill>
                  <a:srgbClr val="FF0000"/>
                </a:solidFill>
              </a:rPr>
              <a:t>am</a:t>
            </a:r>
          </a:p>
          <a:p>
            <a:pPr marL="550926" indent="-514350">
              <a:buFont typeface="+mj-lt"/>
              <a:buAutoNum type="arabicPeriod"/>
            </a:pPr>
            <a:r>
              <a:rPr lang="en-US" dirty="0" smtClean="0"/>
              <a:t>You – </a:t>
            </a:r>
            <a:r>
              <a:rPr lang="en-US" b="1" dirty="0" smtClean="0">
                <a:solidFill>
                  <a:srgbClr val="FF0000"/>
                </a:solidFill>
              </a:rPr>
              <a:t>are</a:t>
            </a:r>
          </a:p>
          <a:p>
            <a:pPr marL="550926" indent="-514350">
              <a:buFont typeface="+mj-lt"/>
              <a:buAutoNum type="arabicPeriod"/>
            </a:pPr>
            <a:r>
              <a:rPr lang="en-US" dirty="0" err="1" smtClean="0"/>
              <a:t>He/She</a:t>
            </a:r>
            <a:r>
              <a:rPr lang="en-US" dirty="0" smtClean="0"/>
              <a:t>/It – </a:t>
            </a:r>
            <a:r>
              <a:rPr lang="en-US" b="1" dirty="0" smtClean="0">
                <a:solidFill>
                  <a:srgbClr val="FF0000"/>
                </a:solidFill>
              </a:rPr>
              <a:t>is</a:t>
            </a:r>
          </a:p>
          <a:p>
            <a:pPr marL="550926" indent="-514350"/>
            <a:r>
              <a:rPr lang="kk-KZ" dirty="0" smtClean="0">
                <a:solidFill>
                  <a:srgbClr val="FFC000"/>
                </a:solidFill>
              </a:rPr>
              <a:t>Көпше түрі</a:t>
            </a:r>
            <a:r>
              <a:rPr lang="en-US" dirty="0" smtClean="0">
                <a:solidFill>
                  <a:srgbClr val="FFC000"/>
                </a:solidFill>
              </a:rPr>
              <a:t>:</a:t>
            </a:r>
          </a:p>
          <a:p>
            <a:pPr marL="550926" indent="-514350">
              <a:buFont typeface="+mj-lt"/>
              <a:buAutoNum type="arabicPeriod"/>
            </a:pPr>
            <a:r>
              <a:rPr lang="en-US" dirty="0" smtClean="0"/>
              <a:t>We – </a:t>
            </a:r>
            <a:r>
              <a:rPr lang="en-US" b="1" dirty="0" smtClean="0">
                <a:solidFill>
                  <a:srgbClr val="FF0000"/>
                </a:solidFill>
              </a:rPr>
              <a:t>are</a:t>
            </a:r>
          </a:p>
          <a:p>
            <a:pPr marL="550926" indent="-514350">
              <a:buFont typeface="+mj-lt"/>
              <a:buAutoNum type="arabicPeriod"/>
            </a:pPr>
            <a:r>
              <a:rPr lang="en-US" dirty="0" smtClean="0"/>
              <a:t>You – </a:t>
            </a:r>
            <a:r>
              <a:rPr lang="en-US" b="1" dirty="0" smtClean="0">
                <a:solidFill>
                  <a:srgbClr val="FF0000"/>
                </a:solidFill>
              </a:rPr>
              <a:t>are</a:t>
            </a:r>
          </a:p>
          <a:p>
            <a:pPr marL="550926" indent="-514350">
              <a:buFont typeface="+mj-lt"/>
              <a:buAutoNum type="arabicPeriod"/>
            </a:pPr>
            <a:r>
              <a:rPr lang="en-US" dirty="0" smtClean="0"/>
              <a:t>They - </a:t>
            </a:r>
            <a:r>
              <a:rPr lang="en-US" b="1" dirty="0" smtClean="0">
                <a:solidFill>
                  <a:srgbClr val="FF0000"/>
                </a:solidFill>
              </a:rPr>
              <a:t>are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71480"/>
            <a:ext cx="7467600" cy="5554683"/>
          </a:xfrm>
        </p:spPr>
        <p:txBody>
          <a:bodyPr/>
          <a:lstStyle/>
          <a:p>
            <a:endParaRPr lang="en-US" b="1" dirty="0" smtClean="0">
              <a:solidFill>
                <a:srgbClr val="FF0000"/>
              </a:solidFill>
            </a:endParaRPr>
          </a:p>
          <a:p>
            <a:endParaRPr lang="en-US" b="1" dirty="0" smtClean="0">
              <a:solidFill>
                <a:srgbClr val="FF0000"/>
              </a:solidFill>
            </a:endParaRPr>
          </a:p>
          <a:p>
            <a:r>
              <a:rPr lang="en-US" b="1" dirty="0" smtClean="0">
                <a:solidFill>
                  <a:srgbClr val="FF0000"/>
                </a:solidFill>
              </a:rPr>
              <a:t>-</a:t>
            </a:r>
            <a:r>
              <a:rPr lang="en-US" b="1" dirty="0" err="1" smtClean="0">
                <a:solidFill>
                  <a:srgbClr val="FF0000"/>
                </a:solidFill>
              </a:rPr>
              <a:t>ss</a:t>
            </a:r>
            <a:r>
              <a:rPr lang="en-US" b="1" dirty="0" smtClean="0">
                <a:solidFill>
                  <a:srgbClr val="FF0000"/>
                </a:solidFill>
              </a:rPr>
              <a:t>, -</a:t>
            </a:r>
            <a:r>
              <a:rPr lang="en-US" b="1" dirty="0" err="1" smtClean="0">
                <a:solidFill>
                  <a:srgbClr val="FF0000"/>
                </a:solidFill>
              </a:rPr>
              <a:t>zz</a:t>
            </a:r>
            <a:r>
              <a:rPr lang="en-US" b="1" dirty="0" smtClean="0">
                <a:solidFill>
                  <a:srgbClr val="FF0000"/>
                </a:solidFill>
              </a:rPr>
              <a:t>, -x, -</a:t>
            </a:r>
            <a:r>
              <a:rPr lang="en-US" b="1" dirty="0" err="1" smtClean="0">
                <a:solidFill>
                  <a:srgbClr val="FF0000"/>
                </a:solidFill>
              </a:rPr>
              <a:t>sh</a:t>
            </a:r>
            <a:r>
              <a:rPr lang="en-US" b="1" dirty="0" smtClean="0">
                <a:solidFill>
                  <a:srgbClr val="FF0000"/>
                </a:solidFill>
              </a:rPr>
              <a:t>, -</a:t>
            </a:r>
            <a:r>
              <a:rPr lang="en-US" b="1" dirty="0" err="1" smtClean="0">
                <a:solidFill>
                  <a:srgbClr val="FF0000"/>
                </a:solidFill>
              </a:rPr>
              <a:t>ch</a:t>
            </a:r>
            <a:r>
              <a:rPr lang="en-US" b="1" dirty="0" smtClean="0">
                <a:solidFill>
                  <a:srgbClr val="FF0000"/>
                </a:solidFill>
              </a:rPr>
              <a:t>, - </a:t>
            </a:r>
            <a:r>
              <a:rPr lang="en-US" b="1" dirty="0" err="1" smtClean="0">
                <a:solidFill>
                  <a:srgbClr val="FF0000"/>
                </a:solidFill>
              </a:rPr>
              <a:t>tch</a:t>
            </a:r>
            <a:r>
              <a:rPr lang="en-US" b="1" dirty="0" smtClean="0">
                <a:solidFill>
                  <a:srgbClr val="FF0000"/>
                </a:solidFill>
              </a:rPr>
              <a:t>, -o </a:t>
            </a:r>
            <a:r>
              <a:rPr lang="ru-RU" dirty="0" err="1" smtClean="0"/>
              <a:t>жалғауларына аяқталған етістіктерге</a:t>
            </a:r>
            <a:r>
              <a:rPr lang="ru-RU" dirty="0" smtClean="0"/>
              <a:t> -</a:t>
            </a:r>
            <a:r>
              <a:rPr lang="en-US" b="1" dirty="0" err="1" smtClean="0">
                <a:solidFill>
                  <a:srgbClr val="FFC000"/>
                </a:solidFill>
              </a:rPr>
              <a:t>es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/>
              <a:t>жалғаймыз</a:t>
            </a:r>
            <a:endParaRPr lang="en-US" dirty="0" smtClean="0"/>
          </a:p>
          <a:p>
            <a:pPr>
              <a:buNone/>
            </a:pPr>
            <a:r>
              <a:rPr lang="kk-KZ" dirty="0" smtClean="0"/>
              <a:t>Мысалы</a:t>
            </a:r>
            <a:r>
              <a:rPr lang="en-US" dirty="0" smtClean="0"/>
              <a:t>: to pass – he passes, to fix – he fixes, to wash – he washes, to teach – she teaches, to buzz – it buzzes, to catch – it catches, to go – he goes.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7972452" cy="6215106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endParaRPr lang="en-US" sz="2000" dirty="0" smtClean="0">
              <a:latin typeface="Calibri" pitchFamily="34" charset="0"/>
              <a:cs typeface="Calibri" pitchFamily="34" charset="0"/>
            </a:endParaRPr>
          </a:p>
          <a:p>
            <a:r>
              <a:rPr lang="ru-RU" sz="2400" dirty="0" err="1" smtClean="0">
                <a:latin typeface="Calibri" pitchFamily="34" charset="0"/>
                <a:cs typeface="Calibri" pitchFamily="34" charset="0"/>
              </a:rPr>
              <a:t>Көптік </a:t>
            </a:r>
            <a:r>
              <a:rPr lang="ru-RU" sz="2400" dirty="0" err="1" smtClean="0">
                <a:latin typeface="Calibri" pitchFamily="34" charset="0"/>
                <a:cs typeface="Calibri" pitchFamily="34" charset="0"/>
              </a:rPr>
              <a:t>жалғауы қазақ тіліндегідей</a:t>
            </a:r>
            <a:r>
              <a:rPr lang="ru-RU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ru-RU" sz="2400" dirty="0" err="1" smtClean="0">
                <a:latin typeface="Calibri" pitchFamily="34" charset="0"/>
                <a:cs typeface="Calibri" pitchFamily="34" charset="0"/>
              </a:rPr>
              <a:t>көп </a:t>
            </a:r>
            <a:r>
              <a:rPr lang="ru-RU" sz="2400" dirty="0" err="1" smtClean="0">
                <a:latin typeface="Calibri" pitchFamily="34" charset="0"/>
                <a:cs typeface="Calibri" pitchFamily="34" charset="0"/>
              </a:rPr>
              <a:t>емес</a:t>
            </a:r>
            <a:r>
              <a:rPr lang="ru-RU" sz="2400" dirty="0" smtClean="0">
                <a:latin typeface="Calibri" pitchFamily="34" charset="0"/>
                <a:cs typeface="Calibri" pitchFamily="34" charset="0"/>
              </a:rPr>
              <a:t>. </a:t>
            </a:r>
            <a:r>
              <a:rPr lang="ru-RU" sz="2400" dirty="0" err="1" smtClean="0">
                <a:latin typeface="Calibri" pitchFamily="34" charset="0"/>
                <a:cs typeface="Calibri" pitchFamily="34" charset="0"/>
              </a:rPr>
              <a:t>Басты</a:t>
            </a:r>
            <a:r>
              <a:rPr lang="ru-RU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ru-RU" sz="2400" dirty="0" err="1" smtClean="0">
                <a:latin typeface="Calibri" pitchFamily="34" charset="0"/>
                <a:cs typeface="Calibri" pitchFamily="34" charset="0"/>
              </a:rPr>
              <a:t>ережесі</a:t>
            </a:r>
            <a:r>
              <a:rPr lang="ru-RU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ru-RU" sz="2400" dirty="0" err="1" smtClean="0">
                <a:latin typeface="Calibri" pitchFamily="34" charset="0"/>
                <a:cs typeface="Calibri" pitchFamily="34" charset="0"/>
              </a:rPr>
              <a:t>зат</a:t>
            </a:r>
            <a:r>
              <a:rPr lang="ru-RU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ru-RU" sz="2400" dirty="0" err="1" smtClean="0">
                <a:latin typeface="Calibri" pitchFamily="34" charset="0"/>
                <a:cs typeface="Calibri" pitchFamily="34" charset="0"/>
              </a:rPr>
              <a:t>есімге</a:t>
            </a:r>
            <a:r>
              <a:rPr lang="ru-RU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ru-RU" sz="2400" b="1" dirty="0" smtClean="0">
                <a:solidFill>
                  <a:srgbClr val="FFC000"/>
                </a:solidFill>
                <a:latin typeface="Calibri" pitchFamily="34" charset="0"/>
                <a:cs typeface="Calibri" pitchFamily="34" charset="0"/>
              </a:rPr>
              <a:t>"</a:t>
            </a:r>
            <a:r>
              <a:rPr lang="en-US" sz="2400" b="1" dirty="0" smtClean="0">
                <a:solidFill>
                  <a:srgbClr val="FFC000"/>
                </a:solidFill>
                <a:latin typeface="Calibri" pitchFamily="34" charset="0"/>
                <a:cs typeface="Calibri" pitchFamily="34" charset="0"/>
              </a:rPr>
              <a:t>s" </a:t>
            </a:r>
            <a:r>
              <a:rPr lang="ru-RU" sz="2400" dirty="0" err="1" smtClean="0">
                <a:latin typeface="Calibri" pitchFamily="34" charset="0"/>
                <a:cs typeface="Calibri" pitchFamily="34" charset="0"/>
              </a:rPr>
              <a:t>жалғауын жалғау арқылы көптік есім</a:t>
            </a:r>
            <a:r>
              <a:rPr lang="ru-RU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ru-RU" sz="2400" dirty="0" err="1" smtClean="0">
                <a:latin typeface="Calibri" pitchFamily="34" charset="0"/>
                <a:cs typeface="Calibri" pitchFamily="34" charset="0"/>
              </a:rPr>
              <a:t>тудыру</a:t>
            </a:r>
            <a:r>
              <a:rPr lang="ru-RU" sz="2400" dirty="0" smtClean="0">
                <a:latin typeface="Calibri" pitchFamily="34" charset="0"/>
                <a:cs typeface="Calibri" pitchFamily="34" charset="0"/>
              </a:rPr>
              <a:t>: 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a 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dog — dogs, a cat — cats, an insect — 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insects</a:t>
            </a:r>
            <a:endParaRPr lang="kk-KZ" sz="2400" dirty="0" smtClean="0">
              <a:latin typeface="Calibri" pitchFamily="34" charset="0"/>
              <a:cs typeface="Calibri" pitchFamily="34" charset="0"/>
            </a:endParaRPr>
          </a:p>
          <a:p>
            <a:r>
              <a:rPr lang="en-US" sz="2400" dirty="0" smtClean="0">
                <a:latin typeface="Calibri" pitchFamily="34" charset="0"/>
                <a:cs typeface="Calibri" pitchFamily="34" charset="0"/>
              </a:rPr>
              <a:t>• </a:t>
            </a:r>
            <a:r>
              <a:rPr lang="ru-RU" sz="2400" dirty="0" err="1" smtClean="0">
                <a:latin typeface="Calibri" pitchFamily="34" charset="0"/>
                <a:cs typeface="Calibri" pitchFamily="34" charset="0"/>
              </a:rPr>
              <a:t>Сөз ызың дауыссыз</a:t>
            </a:r>
            <a:r>
              <a:rPr lang="ru-RU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ru-RU" sz="2400" dirty="0" err="1" smtClean="0">
                <a:latin typeface="Calibri" pitchFamily="34" charset="0"/>
                <a:cs typeface="Calibri" pitchFamily="34" charset="0"/>
              </a:rPr>
              <a:t>дыбыстарға </a:t>
            </a:r>
            <a:r>
              <a:rPr lang="ru-RU" sz="2400" dirty="0" smtClean="0">
                <a:latin typeface="Calibri" pitchFamily="34" charset="0"/>
                <a:cs typeface="Calibri" pitchFamily="34" charset="0"/>
              </a:rPr>
              <a:t>не</a:t>
            </a:r>
            <a:r>
              <a:rPr lang="ru-RU" sz="2400" b="1" dirty="0" smtClean="0">
                <a:solidFill>
                  <a:srgbClr val="FFC000"/>
                </a:solidFill>
                <a:latin typeface="Calibri" pitchFamily="34" charset="0"/>
                <a:cs typeface="Calibri" pitchFamily="34" charset="0"/>
              </a:rPr>
              <a:t> "о" </a:t>
            </a:r>
            <a:r>
              <a:rPr lang="ru-RU" sz="2400" dirty="0" err="1" smtClean="0">
                <a:latin typeface="Calibri" pitchFamily="34" charset="0"/>
                <a:cs typeface="Calibri" pitchFamily="34" charset="0"/>
              </a:rPr>
              <a:t>әрпіне аяқталған жағдайда</a:t>
            </a:r>
            <a:r>
              <a:rPr lang="ru-RU" sz="2400" dirty="0" smtClean="0">
                <a:latin typeface="Calibri" pitchFamily="34" charset="0"/>
                <a:cs typeface="Calibri" pitchFamily="34" charset="0"/>
              </a:rPr>
              <a:t>, </a:t>
            </a:r>
            <a:r>
              <a:rPr lang="ru-RU" sz="2400" b="1" dirty="0" smtClean="0">
                <a:solidFill>
                  <a:srgbClr val="FFC000"/>
                </a:solidFill>
                <a:latin typeface="Calibri" pitchFamily="34" charset="0"/>
                <a:cs typeface="Calibri" pitchFamily="34" charset="0"/>
              </a:rPr>
              <a:t>"</a:t>
            </a:r>
            <a:r>
              <a:rPr lang="en-US" sz="2400" b="1" dirty="0" err="1" smtClean="0">
                <a:solidFill>
                  <a:srgbClr val="FFC000"/>
                </a:solidFill>
                <a:latin typeface="Calibri" pitchFamily="34" charset="0"/>
                <a:cs typeface="Calibri" pitchFamily="34" charset="0"/>
              </a:rPr>
              <a:t>es</a:t>
            </a:r>
            <a:r>
              <a:rPr lang="en-US" sz="2400" b="1" dirty="0" smtClean="0">
                <a:solidFill>
                  <a:srgbClr val="FFC000"/>
                </a:solidFill>
                <a:latin typeface="Calibri" pitchFamily="34" charset="0"/>
                <a:cs typeface="Calibri" pitchFamily="34" charset="0"/>
              </a:rPr>
              <a:t>" </a:t>
            </a:r>
            <a:r>
              <a:rPr lang="ru-RU" sz="2400" dirty="0" err="1" smtClean="0">
                <a:latin typeface="Calibri" pitchFamily="34" charset="0"/>
                <a:cs typeface="Calibri" pitchFamily="34" charset="0"/>
              </a:rPr>
              <a:t>жалғауы жалғанады</a:t>
            </a:r>
            <a:r>
              <a:rPr lang="ru-RU" sz="2400" dirty="0" err="1" smtClean="0">
                <a:latin typeface="Calibri" pitchFamily="34" charset="0"/>
                <a:cs typeface="Calibri" pitchFamily="34" charset="0"/>
              </a:rPr>
              <a:t>:</a:t>
            </a:r>
            <a:r>
              <a:rPr lang="ru-RU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bus 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— buses, glass — glasses, bush — bushes, box — boxes, branch — branches, potato –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potatoes</a:t>
            </a:r>
            <a:endParaRPr lang="kk-KZ" sz="2400" dirty="0" smtClean="0">
              <a:latin typeface="Calibri" pitchFamily="34" charset="0"/>
              <a:cs typeface="Calibri" pitchFamily="34" charset="0"/>
            </a:endParaRPr>
          </a:p>
          <a:p>
            <a:r>
              <a:rPr lang="en-US" sz="2400" dirty="0" smtClean="0">
                <a:latin typeface="Calibri" pitchFamily="34" charset="0"/>
                <a:cs typeface="Calibri" pitchFamily="34" charset="0"/>
              </a:rPr>
              <a:t>• </a:t>
            </a:r>
            <a:r>
              <a:rPr lang="ru-RU" sz="2400" dirty="0" smtClean="0">
                <a:latin typeface="Calibri" pitchFamily="34" charset="0"/>
                <a:cs typeface="Calibri" pitchFamily="34" charset="0"/>
              </a:rPr>
              <a:t>Ал </a:t>
            </a:r>
            <a:r>
              <a:rPr lang="ru-RU" sz="2400" dirty="0" err="1" smtClean="0">
                <a:latin typeface="Calibri" pitchFamily="34" charset="0"/>
                <a:cs typeface="Calibri" pitchFamily="34" charset="0"/>
              </a:rPr>
              <a:t>сөз</a:t>
            </a:r>
            <a:r>
              <a:rPr lang="ru-RU" sz="2400" b="1" dirty="0" err="1" smtClean="0">
                <a:solidFill>
                  <a:srgbClr val="FFC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2400" b="1" dirty="0" smtClean="0">
                <a:solidFill>
                  <a:srgbClr val="FFC000"/>
                </a:solidFill>
                <a:latin typeface="Calibri" pitchFamily="34" charset="0"/>
                <a:cs typeface="Calibri" pitchFamily="34" charset="0"/>
              </a:rPr>
              <a:t>"</a:t>
            </a:r>
            <a:r>
              <a:rPr lang="en-US" sz="2400" b="1" dirty="0" smtClean="0">
                <a:solidFill>
                  <a:srgbClr val="FFC000"/>
                </a:solidFill>
                <a:latin typeface="Calibri" pitchFamily="34" charset="0"/>
                <a:cs typeface="Calibri" pitchFamily="34" charset="0"/>
              </a:rPr>
              <a:t>y" </a:t>
            </a:r>
            <a:r>
              <a:rPr lang="ru-RU" sz="2400" dirty="0" err="1" smtClean="0">
                <a:latin typeface="Calibri" pitchFamily="34" charset="0"/>
                <a:cs typeface="Calibri" pitchFamily="34" charset="0"/>
              </a:rPr>
              <a:t>дыбысына</a:t>
            </a:r>
            <a:r>
              <a:rPr lang="ru-RU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ru-RU" sz="2400" dirty="0" err="1" smtClean="0">
                <a:latin typeface="Calibri" pitchFamily="34" charset="0"/>
                <a:cs typeface="Calibri" pitchFamily="34" charset="0"/>
              </a:rPr>
              <a:t>аяқталып, оның алдында</a:t>
            </a:r>
            <a:r>
              <a:rPr lang="ru-RU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ru-RU" sz="2400" dirty="0" err="1" smtClean="0">
                <a:latin typeface="Calibri" pitchFamily="34" charset="0"/>
                <a:cs typeface="Calibri" pitchFamily="34" charset="0"/>
              </a:rPr>
              <a:t>дауыссыз</a:t>
            </a:r>
            <a:r>
              <a:rPr lang="ru-RU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ru-RU" sz="2400" dirty="0" err="1" smtClean="0">
                <a:latin typeface="Calibri" pitchFamily="34" charset="0"/>
                <a:cs typeface="Calibri" pitchFamily="34" charset="0"/>
              </a:rPr>
              <a:t>дыбыс</a:t>
            </a:r>
            <a:r>
              <a:rPr lang="ru-RU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ru-RU" sz="2400" dirty="0" err="1" smtClean="0">
                <a:latin typeface="Calibri" pitchFamily="34" charset="0"/>
                <a:cs typeface="Calibri" pitchFamily="34" charset="0"/>
              </a:rPr>
              <a:t>тұрса, көптік жалғауы </a:t>
            </a:r>
            <a:r>
              <a:rPr lang="ru-RU" sz="2400" b="1" dirty="0" smtClean="0">
                <a:solidFill>
                  <a:srgbClr val="FFC000"/>
                </a:solidFill>
                <a:latin typeface="Calibri" pitchFamily="34" charset="0"/>
                <a:cs typeface="Calibri" pitchFamily="34" charset="0"/>
              </a:rPr>
              <a:t>"</a:t>
            </a:r>
            <a:r>
              <a:rPr lang="en-US" sz="2400" b="1" dirty="0" err="1" smtClean="0">
                <a:solidFill>
                  <a:srgbClr val="FFC000"/>
                </a:solidFill>
                <a:latin typeface="Calibri" pitchFamily="34" charset="0"/>
                <a:cs typeface="Calibri" pitchFamily="34" charset="0"/>
              </a:rPr>
              <a:t>ies</a:t>
            </a:r>
            <a:r>
              <a:rPr lang="en-US" sz="2400" b="1" dirty="0" smtClean="0">
                <a:solidFill>
                  <a:srgbClr val="FFC000"/>
                </a:solidFill>
                <a:latin typeface="Calibri" pitchFamily="34" charset="0"/>
                <a:cs typeface="Calibri" pitchFamily="34" charset="0"/>
              </a:rPr>
              <a:t>" </a:t>
            </a:r>
            <a:r>
              <a:rPr lang="ru-RU" sz="2400" dirty="0" err="1" smtClean="0">
                <a:latin typeface="Calibri" pitchFamily="34" charset="0"/>
                <a:cs typeface="Calibri" pitchFamily="34" charset="0"/>
              </a:rPr>
              <a:t>деп</a:t>
            </a:r>
            <a:r>
              <a:rPr lang="ru-RU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ru-RU" sz="2400" dirty="0" err="1" smtClean="0">
                <a:latin typeface="Calibri" pitchFamily="34" charset="0"/>
                <a:cs typeface="Calibri" pitchFamily="34" charset="0"/>
              </a:rPr>
              <a:t>өзгереді</a:t>
            </a:r>
            <a:r>
              <a:rPr lang="ru-RU" sz="2400" dirty="0" err="1" smtClean="0">
                <a:latin typeface="Calibri" pitchFamily="34" charset="0"/>
                <a:cs typeface="Calibri" pitchFamily="34" charset="0"/>
              </a:rPr>
              <a:t>:</a:t>
            </a:r>
            <a:r>
              <a:rPr lang="ru-RU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baby 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— babies, city — cities, lady — 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ladies</a:t>
            </a:r>
            <a:r>
              <a:rPr lang="kk-KZ" sz="2400" dirty="0" smtClean="0">
                <a:latin typeface="Calibri" pitchFamily="34" charset="0"/>
                <a:cs typeface="Calibri" pitchFamily="34" charset="0"/>
              </a:rPr>
              <a:t>. </a:t>
            </a:r>
            <a:r>
              <a:rPr lang="ru-RU" sz="2400" dirty="0" err="1" smtClean="0">
                <a:latin typeface="Calibri" pitchFamily="34" charset="0"/>
                <a:cs typeface="Calibri" pitchFamily="34" charset="0"/>
              </a:rPr>
              <a:t>Бірақ</a:t>
            </a:r>
            <a:r>
              <a:rPr lang="ru-RU" sz="2400" dirty="0" err="1" smtClean="0">
                <a:latin typeface="Calibri" pitchFamily="34" charset="0"/>
                <a:cs typeface="Calibri" pitchFamily="34" charset="0"/>
              </a:rPr>
              <a:t>, мына</a:t>
            </a:r>
            <a:r>
              <a:rPr lang="ru-RU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ru-RU" sz="2400" dirty="0" err="1" smtClean="0">
                <a:latin typeface="Calibri" pitchFamily="34" charset="0"/>
                <a:cs typeface="Calibri" pitchFamily="34" charset="0"/>
              </a:rPr>
              <a:t>сөздер өзгеріссіз қалады:</a:t>
            </a:r>
            <a:r>
              <a:rPr lang="ru-RU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boy — boys, toy — toys, play — 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plays</a:t>
            </a:r>
            <a:endParaRPr lang="kk-KZ" sz="2400" dirty="0" smtClean="0">
              <a:latin typeface="Calibri" pitchFamily="34" charset="0"/>
              <a:cs typeface="Calibri" pitchFamily="34" charset="0"/>
            </a:endParaRPr>
          </a:p>
          <a:p>
            <a:r>
              <a:rPr lang="en-US" sz="2400" dirty="0" smtClean="0">
                <a:latin typeface="Calibri" pitchFamily="34" charset="0"/>
                <a:cs typeface="Calibri" pitchFamily="34" charset="0"/>
              </a:rPr>
              <a:t>• </a:t>
            </a:r>
            <a:r>
              <a:rPr lang="ru-RU" sz="2400" dirty="0" err="1" smtClean="0">
                <a:latin typeface="Calibri" pitchFamily="34" charset="0"/>
                <a:cs typeface="Calibri" pitchFamily="34" charset="0"/>
              </a:rPr>
              <a:t>Сөз соңы</a:t>
            </a:r>
            <a:r>
              <a:rPr lang="ru-RU" sz="2400" b="1" dirty="0" err="1" smtClean="0">
                <a:solidFill>
                  <a:srgbClr val="FFC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2400" b="1" dirty="0" smtClean="0">
                <a:solidFill>
                  <a:srgbClr val="FFC000"/>
                </a:solidFill>
                <a:latin typeface="Calibri" pitchFamily="34" charset="0"/>
                <a:cs typeface="Calibri" pitchFamily="34" charset="0"/>
              </a:rPr>
              <a:t>"</a:t>
            </a:r>
            <a:r>
              <a:rPr lang="en-US" sz="2400" b="1" dirty="0" smtClean="0">
                <a:solidFill>
                  <a:srgbClr val="FFC000"/>
                </a:solidFill>
                <a:latin typeface="Calibri" pitchFamily="34" charset="0"/>
                <a:cs typeface="Calibri" pitchFamily="34" charset="0"/>
              </a:rPr>
              <a:t>f" </a:t>
            </a:r>
            <a:r>
              <a:rPr lang="ru-RU" sz="2400" dirty="0" smtClean="0">
                <a:latin typeface="Calibri" pitchFamily="34" charset="0"/>
                <a:cs typeface="Calibri" pitchFamily="34" charset="0"/>
              </a:rPr>
              <a:t>не </a:t>
            </a:r>
            <a:r>
              <a:rPr lang="ru-RU" sz="2400" b="1" dirty="0" smtClean="0">
                <a:solidFill>
                  <a:srgbClr val="FFC000"/>
                </a:solidFill>
                <a:latin typeface="Calibri" pitchFamily="34" charset="0"/>
                <a:cs typeface="Calibri" pitchFamily="34" charset="0"/>
              </a:rPr>
              <a:t>"</a:t>
            </a:r>
            <a:r>
              <a:rPr lang="en-US" sz="2400" b="1" dirty="0" err="1" smtClean="0">
                <a:solidFill>
                  <a:srgbClr val="FFC000"/>
                </a:solidFill>
                <a:latin typeface="Calibri" pitchFamily="34" charset="0"/>
                <a:cs typeface="Calibri" pitchFamily="34" charset="0"/>
              </a:rPr>
              <a:t>fe</a:t>
            </a:r>
            <a:r>
              <a:rPr lang="en-US" sz="2400" b="1" dirty="0" smtClean="0">
                <a:solidFill>
                  <a:srgbClr val="FFC000"/>
                </a:solidFill>
                <a:latin typeface="Calibri" pitchFamily="34" charset="0"/>
                <a:cs typeface="Calibri" pitchFamily="34" charset="0"/>
              </a:rPr>
              <a:t>"-</a:t>
            </a:r>
            <a:r>
              <a:rPr lang="ru-RU" sz="2400" dirty="0" err="1" smtClean="0">
                <a:latin typeface="Calibri" pitchFamily="34" charset="0"/>
                <a:cs typeface="Calibri" pitchFamily="34" charset="0"/>
              </a:rPr>
              <a:t>ге</a:t>
            </a:r>
            <a:r>
              <a:rPr lang="ru-RU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ru-RU" sz="2400" dirty="0" err="1" smtClean="0">
                <a:latin typeface="Calibri" pitchFamily="34" charset="0"/>
                <a:cs typeface="Calibri" pitchFamily="34" charset="0"/>
              </a:rPr>
              <a:t>аяқталса, </a:t>
            </a:r>
            <a:r>
              <a:rPr lang="ru-RU" sz="2400" b="1" dirty="0" smtClean="0">
                <a:solidFill>
                  <a:srgbClr val="FFC000"/>
                </a:solidFill>
                <a:latin typeface="Calibri" pitchFamily="34" charset="0"/>
                <a:cs typeface="Calibri" pitchFamily="34" charset="0"/>
              </a:rPr>
              <a:t>"</a:t>
            </a:r>
            <a:r>
              <a:rPr lang="en-US" sz="2400" b="1" dirty="0" smtClean="0">
                <a:solidFill>
                  <a:srgbClr val="FFC000"/>
                </a:solidFill>
                <a:latin typeface="Calibri" pitchFamily="34" charset="0"/>
                <a:cs typeface="Calibri" pitchFamily="34" charset="0"/>
              </a:rPr>
              <a:t>s" </a:t>
            </a:r>
            <a:r>
              <a:rPr lang="ru-RU" sz="2400" dirty="0" err="1" smtClean="0">
                <a:latin typeface="Calibri" pitchFamily="34" charset="0"/>
                <a:cs typeface="Calibri" pitchFamily="34" charset="0"/>
              </a:rPr>
              <a:t>жалғауы жалған кезде</a:t>
            </a:r>
            <a:r>
              <a:rPr lang="ru-RU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ru-RU" sz="2400" b="1" dirty="0" smtClean="0">
                <a:solidFill>
                  <a:srgbClr val="FFC000"/>
                </a:solidFill>
                <a:latin typeface="Calibri" pitchFamily="34" charset="0"/>
                <a:cs typeface="Calibri" pitchFamily="34" charset="0"/>
              </a:rPr>
              <a:t>"</a:t>
            </a:r>
            <a:r>
              <a:rPr lang="en-US" sz="2400" b="1" dirty="0" smtClean="0">
                <a:solidFill>
                  <a:srgbClr val="FFC000"/>
                </a:solidFill>
                <a:latin typeface="Calibri" pitchFamily="34" charset="0"/>
                <a:cs typeface="Calibri" pitchFamily="34" charset="0"/>
              </a:rPr>
              <a:t>f" </a:t>
            </a:r>
            <a:r>
              <a:rPr lang="ru-RU" sz="2400" dirty="0" err="1" smtClean="0">
                <a:latin typeface="Calibri" pitchFamily="34" charset="0"/>
                <a:cs typeface="Calibri" pitchFamily="34" charset="0"/>
              </a:rPr>
              <a:t>әрпі </a:t>
            </a:r>
            <a:r>
              <a:rPr lang="ru-RU" sz="2400" b="1" dirty="0" smtClean="0">
                <a:solidFill>
                  <a:srgbClr val="FFC000"/>
                </a:solidFill>
                <a:latin typeface="Calibri" pitchFamily="34" charset="0"/>
                <a:cs typeface="Calibri" pitchFamily="34" charset="0"/>
              </a:rPr>
              <a:t>"</a:t>
            </a:r>
            <a:r>
              <a:rPr lang="en-US" sz="2400" b="1" dirty="0" smtClean="0">
                <a:solidFill>
                  <a:srgbClr val="FFC000"/>
                </a:solidFill>
                <a:latin typeface="Calibri" pitchFamily="34" charset="0"/>
                <a:cs typeface="Calibri" pitchFamily="34" charset="0"/>
              </a:rPr>
              <a:t>v"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-</a:t>
            </a:r>
            <a:r>
              <a:rPr lang="ru-RU" sz="2400" dirty="0" err="1" smtClean="0">
                <a:latin typeface="Calibri" pitchFamily="34" charset="0"/>
                <a:cs typeface="Calibri" pitchFamily="34" charset="0"/>
              </a:rPr>
              <a:t>ға </a:t>
            </a:r>
            <a:r>
              <a:rPr lang="ru-RU" sz="2400" dirty="0" err="1" smtClean="0">
                <a:latin typeface="Calibri" pitchFamily="34" charset="0"/>
                <a:cs typeface="Calibri" pitchFamily="34" charset="0"/>
              </a:rPr>
              <a:t>өзгереді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: leaf 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— leaves, wife — 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wives. </a:t>
            </a:r>
            <a:r>
              <a:rPr lang="ru-RU" sz="2400" dirty="0" err="1" smtClean="0">
                <a:latin typeface="Calibri" pitchFamily="34" charset="0"/>
                <a:cs typeface="Calibri" pitchFamily="34" charset="0"/>
              </a:rPr>
              <a:t>Бұл </a:t>
            </a:r>
            <a:r>
              <a:rPr lang="ru-RU" sz="2400" dirty="0" err="1" smtClean="0">
                <a:latin typeface="Calibri" pitchFamily="34" charset="0"/>
                <a:cs typeface="Calibri" pitchFamily="34" charset="0"/>
              </a:rPr>
              <a:t>көптік жалғаулы есімдіктерді</a:t>
            </a:r>
            <a:r>
              <a:rPr lang="ru-RU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ru-RU" sz="2400" dirty="0" err="1" smtClean="0">
                <a:latin typeface="Calibri" pitchFamily="34" charset="0"/>
                <a:cs typeface="Calibri" pitchFamily="34" charset="0"/>
              </a:rPr>
              <a:t>жасаудың ережелері</a:t>
            </a:r>
            <a:r>
              <a:rPr lang="ru-RU" sz="2400" dirty="0" smtClean="0">
                <a:latin typeface="Calibri" pitchFamily="34" charset="0"/>
                <a:cs typeface="Calibri" pitchFamily="34" charset="0"/>
              </a:rPr>
              <a:t>. </a:t>
            </a:r>
            <a:r>
              <a:rPr lang="ru-RU" sz="2400" dirty="0" err="1" smtClean="0">
                <a:latin typeface="Calibri" pitchFamily="34" charset="0"/>
                <a:cs typeface="Calibri" pitchFamily="34" charset="0"/>
              </a:rPr>
              <a:t>Бірақ, заңдылыққа бағынбайтын сөздер барын</a:t>
            </a:r>
            <a:r>
              <a:rPr lang="ru-RU" sz="2400" dirty="0" smtClean="0">
                <a:latin typeface="Calibri" pitchFamily="34" charset="0"/>
                <a:cs typeface="Calibri" pitchFamily="34" charset="0"/>
              </a:rPr>
              <a:t> да </a:t>
            </a:r>
            <a:r>
              <a:rPr lang="ru-RU" sz="2400" dirty="0" err="1" smtClean="0">
                <a:latin typeface="Calibri" pitchFamily="34" charset="0"/>
                <a:cs typeface="Calibri" pitchFamily="34" charset="0"/>
              </a:rPr>
              <a:t>естен</a:t>
            </a:r>
            <a:r>
              <a:rPr lang="ru-RU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ru-RU" sz="2400" dirty="0" err="1" smtClean="0">
                <a:latin typeface="Calibri" pitchFamily="34" charset="0"/>
                <a:cs typeface="Calibri" pitchFamily="34" charset="0"/>
              </a:rPr>
              <a:t>шығармаған жөн</a:t>
            </a:r>
            <a:r>
              <a:rPr lang="ru-RU" sz="2400" dirty="0" smtClean="0">
                <a:latin typeface="Calibri" pitchFamily="34" charset="0"/>
                <a:cs typeface="Calibri" pitchFamily="34" charset="0"/>
              </a:rPr>
              <a:t>: 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child — children, man — men, mouse — 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mice, foot – feet, </a:t>
            </a:r>
            <a:endParaRPr lang="ru-RU" sz="24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хническая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80</TotalTime>
  <Words>291</Words>
  <Application>Microsoft Office PowerPoint</Application>
  <PresentationFormat>Экран (4:3)</PresentationFormat>
  <Paragraphs>25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Техническая</vt:lpstr>
      <vt:lpstr>First Conditional</vt:lpstr>
      <vt:lpstr>Слайд 2</vt:lpstr>
      <vt:lpstr>Present Simple – TO BE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First Conditional</dc:title>
  <dc:creator>Пользователь Windows</dc:creator>
  <cp:lastModifiedBy>Пользователь Windows</cp:lastModifiedBy>
  <cp:revision>8</cp:revision>
  <dcterms:created xsi:type="dcterms:W3CDTF">2020-11-03T07:31:20Z</dcterms:created>
  <dcterms:modified xsi:type="dcterms:W3CDTF">2020-11-03T08:51:43Z</dcterms:modified>
</cp:coreProperties>
</file>