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A738-8E43-47FC-94AF-85A153B72C45}" type="datetimeFigureOut">
              <a:rPr lang="ru-RU" smtClean="0"/>
              <a:t>21.03.2021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812-D008-473D-BF0F-15BC7AF1370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2844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A738-8E43-47FC-94AF-85A153B72C45}" type="datetimeFigureOut">
              <a:rPr lang="ru-RU" smtClean="0"/>
              <a:t>21.03.2021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812-D008-473D-BF0F-15BC7AF1370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0843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A738-8E43-47FC-94AF-85A153B72C45}" type="datetimeFigureOut">
              <a:rPr lang="ru-RU" smtClean="0"/>
              <a:t>21.03.2021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812-D008-473D-BF0F-15BC7AF1370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717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A738-8E43-47FC-94AF-85A153B72C45}" type="datetimeFigureOut">
              <a:rPr lang="ru-RU" smtClean="0"/>
              <a:t>21.03.2021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812-D008-473D-BF0F-15BC7AF1370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1455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A738-8E43-47FC-94AF-85A153B72C45}" type="datetimeFigureOut">
              <a:rPr lang="ru-RU" smtClean="0"/>
              <a:t>21.03.2021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812-D008-473D-BF0F-15BC7AF1370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203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A738-8E43-47FC-94AF-85A153B72C45}" type="datetimeFigureOut">
              <a:rPr lang="ru-RU" smtClean="0"/>
              <a:t>21.03.2021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812-D008-473D-BF0F-15BC7AF1370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1587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A738-8E43-47FC-94AF-85A153B72C45}" type="datetimeFigureOut">
              <a:rPr lang="ru-RU" smtClean="0"/>
              <a:t>21.03.2021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812-D008-473D-BF0F-15BC7AF1370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4157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A738-8E43-47FC-94AF-85A153B72C45}" type="datetimeFigureOut">
              <a:rPr lang="ru-RU" smtClean="0"/>
              <a:t>21.03.2021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812-D008-473D-BF0F-15BC7AF1370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5375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A738-8E43-47FC-94AF-85A153B72C45}" type="datetimeFigureOut">
              <a:rPr lang="ru-RU" smtClean="0"/>
              <a:t>21.03.2021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812-D008-473D-BF0F-15BC7AF1370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2177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A738-8E43-47FC-94AF-85A153B72C45}" type="datetimeFigureOut">
              <a:rPr lang="ru-RU" smtClean="0"/>
              <a:t>21.03.2021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812-D008-473D-BF0F-15BC7AF1370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2973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A738-8E43-47FC-94AF-85A153B72C45}" type="datetimeFigureOut">
              <a:rPr lang="ru-RU" smtClean="0"/>
              <a:t>21.03.2021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6812-D008-473D-BF0F-15BC7AF1370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2868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0A738-8E43-47FC-94AF-85A153B72C45}" type="datetimeFigureOut">
              <a:rPr lang="ru-RU" smtClean="0"/>
              <a:t>21.03.2021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56812-D008-473D-BF0F-15BC7AF1370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4423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Еріген заттың массалық үлесі 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5976" y="4941168"/>
            <a:ext cx="3416424" cy="697632"/>
          </a:xfrm>
        </p:spPr>
        <p:txBody>
          <a:bodyPr/>
          <a:lstStyle/>
          <a:p>
            <a:r>
              <a:rPr lang="kk-KZ" dirty="0" smtClean="0"/>
              <a:t>8 сынып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2221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Ерітіндінің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концентрациясы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ерітіндінің масса немесе көлем бірлігінде еріген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заттың массасымен анықталатын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шама.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Ерітіндідегі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еріген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заттың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шамасына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ерітінділер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сұйық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 концентрлі ерітінді деп аталады.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Еріген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заттың массалық үлесі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массасының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ерітінді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массасына қатынасымен өлшенетін шаманы айтамыз. Ол </a:t>
            </a:r>
            <a:r>
              <a:rPr lang="el-GR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омега) әрпімен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белгіленетін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өлшемс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шама , оның мәні 0-ден-1-ге дейін өзгереді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оны (%) пайыз есебінде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967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𝜔</m:t>
                    </m:r>
                    <m:r>
                      <a:rPr lang="ru-RU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i="1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i="1" smtClean="0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kk-KZ" b="0" i="1" smtClean="0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ер.зат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i="1" smtClean="0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kk-KZ" b="0" i="1" smtClean="0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ерітінді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немесе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ru-RU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𝜔</m:t>
                    </m:r>
                    <m:r>
                      <a:rPr lang="ru-RU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kk-KZ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ер.зат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kk-KZ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ерітінді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kk-KZ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>
                  <a:buNone/>
                </a:pPr>
                <a:r>
                  <a:rPr lang="ru-RU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Ерітіндінің</a:t>
                </a:r>
                <a:r>
                  <a:rPr lang="ru-RU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массасын</a:t>
                </a:r>
                <a:r>
                  <a:rPr lang="ru-RU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көлемі</a:t>
                </a:r>
                <a:r>
                  <a:rPr lang="ru-RU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мен </a:t>
                </a:r>
                <a:r>
                  <a:rPr lang="ru-RU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тығыздығы</a:t>
                </a:r>
                <a:r>
                  <a:rPr lang="ru-RU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арқылы</a:t>
                </a:r>
                <a:r>
                  <a:rPr lang="ru-RU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да </a:t>
                </a:r>
                <a:r>
                  <a:rPr lang="ru-RU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өрнектеуге</a:t>
                </a:r>
                <a:r>
                  <a:rPr lang="ru-RU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болады</a:t>
                </a:r>
                <a:r>
                  <a:rPr lang="ru-RU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ru-RU" sz="2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ер-</a:t>
                </a:r>
                <a:r>
                  <a:rPr lang="ru-RU" sz="200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ді</a:t>
                </a:r>
                <a:r>
                  <a:rPr lang="ru-RU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:r>
                  <a:rPr lang="el-GR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ρ · 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V; </a:t>
                </a:r>
                <a:r>
                  <a:rPr lang="ru-RU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сонда</a:t>
                </a:r>
                <a:r>
                  <a:rPr lang="ru-RU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𝝎</m:t>
                      </m:r>
                      <m:r>
                        <a:rPr lang="ru-RU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b="1" i="1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kk-KZ" b="1" i="1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  <m:t>ер.зат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∗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𝟏𝟎𝟎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%</m:t>
                          </m:r>
                        </m:num>
                        <m:den>
                          <m:sSub>
                            <m:sSubPr>
                              <m:ctrlPr>
                                <a:rPr lang="ru-RU" b="1" i="1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  <m:t>𝝆</m:t>
                              </m:r>
                            </m:e>
                            <m:sub>
                              <m:r>
                                <a:rPr lang="kk-KZ" b="1" i="1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  <m:t>ерітінді</m:t>
                              </m:r>
                            </m:sub>
                          </m:sSub>
                          <m:sSub>
                            <m:sSubPr>
                              <m:ctrlPr>
                                <a:rPr lang="kk-KZ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kk-KZ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  <m:t>ерітінді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ρ –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ерітінді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тығыздығы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г/мл, г/см3.</a:t>
                </a:r>
              </a:p>
              <a:p>
                <a:pPr marL="0" indent="0" algn="just">
                  <a:buNone/>
                </a:pP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Ерітіндінің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тығыздығын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ареометр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деп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аталатын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құралмен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анықтайды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  <a:blipFill rotWithShape="1">
                <a:blip r:embed="rId2"/>
                <a:stretch>
                  <a:fillRect l="-1852" r="-18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3356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Мысал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ru-RU" dirty="0" smtClean="0"/>
                  <a:t>1-мысал: 20 г </a:t>
                </a:r>
                <a:r>
                  <a:rPr lang="ru-RU" dirty="0" err="1"/>
                  <a:t>зат</a:t>
                </a:r>
                <a:r>
                  <a:rPr lang="ru-RU" dirty="0"/>
                  <a:t> 90 г </a:t>
                </a:r>
                <a:r>
                  <a:rPr lang="ru-RU" dirty="0" err="1"/>
                  <a:t>ерітіндіде</a:t>
                </a:r>
                <a:r>
                  <a:rPr lang="ru-RU" dirty="0"/>
                  <a:t> </a:t>
                </a:r>
                <a:r>
                  <a:rPr lang="ru-RU" dirty="0" err="1"/>
                  <a:t>болса</a:t>
                </a:r>
                <a:r>
                  <a:rPr lang="ru-RU" dirty="0"/>
                  <a:t> , он </a:t>
                </a:r>
                <a:r>
                  <a:rPr lang="ru-RU" dirty="0" err="1"/>
                  <a:t>ың</a:t>
                </a:r>
                <a:r>
                  <a:rPr lang="ru-RU" dirty="0"/>
                  <a:t> </a:t>
                </a:r>
                <a:r>
                  <a:rPr lang="ru-RU" dirty="0" err="1" smtClean="0"/>
                  <a:t>массалық</a:t>
                </a:r>
                <a:r>
                  <a:rPr lang="en-US" dirty="0" smtClean="0"/>
                  <a:t> </a:t>
                </a:r>
                <a:r>
                  <a:rPr lang="ru-RU" dirty="0" err="1" smtClean="0"/>
                  <a:t>үлесі</a:t>
                </a:r>
                <a:r>
                  <a:rPr lang="ru-RU" dirty="0" smtClean="0"/>
                  <a:t> </a:t>
                </a:r>
                <a:r>
                  <a:rPr lang="ru-RU" dirty="0" err="1" smtClean="0"/>
                  <a:t>қандай</a:t>
                </a:r>
                <a:r>
                  <a:rPr lang="ru-RU" dirty="0" smtClean="0"/>
                  <a:t>?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𝜔</m:t>
                      </m:r>
                      <m:r>
                        <a:rPr lang="ru-RU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kk-KZ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  <m:t>ер.зат</m:t>
                              </m:r>
                            </m:sub>
                          </m:sSub>
                          <m:r>
                            <a:rPr lang="kk-KZ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∗100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%</m:t>
                          </m:r>
                        </m:num>
                        <m:den>
                          <m:sSub>
                            <m:sSubPr>
                              <m:ctrlPr>
                                <a:rPr lang="ru-RU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kk-KZ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Times New Roman" panose="02020603050405020304" pitchFamily="18" charset="0"/>
                                </a:rPr>
                                <m:t>ерітінді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𝜔</m:t>
                    </m:r>
                    <m:r>
                      <a:rPr lang="ru-RU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20∗100%</m:t>
                        </m:r>
                      </m:num>
                      <m:den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90</m:t>
                        </m:r>
                      </m:den>
                    </m:f>
                  </m:oMath>
                </a14:m>
                <a:r>
                  <a:rPr lang="en-US" dirty="0" smtClean="0"/>
                  <a:t>= 22%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016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Есептер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қанының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құрамындағы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1%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5,25 кг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қанша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ангина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ауырғанда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тамақты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үшін 2 %-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 г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ерітінді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үшін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қанша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тұзбен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57198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Ерітіндідегі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заттардың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молярлы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концентрациясы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just">
                  <a:buNone/>
                </a:pP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Ерітіндінің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молярлы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концентрациясы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дегеніміз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ерітіндінің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литрінде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еріген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заттың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мөлшерімен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анықталатын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шама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</a:rPr>
                      <m:t>𝑪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b="1" i="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/>
                    <a:cs typeface="Times New Roman" panose="02020603050405020304" pitchFamily="18" charset="0"/>
                  </a:rPr>
                  <a:t>ϑ/</a:t>
                </a:r>
                <a:r>
                  <a:rPr lang="en-US" b="1" i="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моль/л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𝜗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𝑚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𝑀𝑟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∗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kk-KZ" dirty="0" smtClean="0"/>
              </a:p>
              <a:p>
                <a:pPr marL="0" indent="0" algn="just">
                  <a:buNone/>
                </a:pPr>
                <a:endParaRPr lang="kk-KZ" dirty="0" smtClean="0"/>
              </a:p>
              <a:p>
                <a:pPr marL="0" indent="0" algn="just">
                  <a:buNone/>
                </a:pPr>
                <a:endParaRPr lang="ru-RU" dirty="0" smtClean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887" r="-18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7462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Мысал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 algn="just">
                  <a:buNone/>
                </a:pP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Натрий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гидроксидінің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0,8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грамы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 мл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ерітіндіде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болса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осы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ерітіндінің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молярлы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концентрациясы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қандай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ru-RU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</a:t>
                </a:r>
                <a:r>
                  <a:rPr lang="ru-RU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Натрий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гидроксидінің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молярлық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массасы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NaOH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40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г/моль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Заттың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молярлы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кон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центрациясын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есептеу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𝑪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kk-KZ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зат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𝑵𝒂𝑶𝑯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𝑴𝒓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∗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kk-KZ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ерітінді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0</m:t>
                        </m:r>
                        <m:r>
                          <a:rPr lang="kk-KZ" b="0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,8</m:t>
                        </m:r>
                      </m:num>
                      <m:den>
                        <m:r>
                          <a:rPr lang="kk-KZ" b="0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40∗0,1</m:t>
                        </m:r>
                      </m:den>
                    </m:f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/>
                        <a:cs typeface="Times New Roman" panose="02020603050405020304" pitchFamily="18" charset="0"/>
                      </a:rPr>
                      <m:t>=0,2</m:t>
                    </m:r>
                    <m:r>
                      <a:rPr lang="kk-KZ" b="0" i="1" dirty="0" smtClean="0">
                        <a:solidFill>
                          <a:schemeClr val="tx1"/>
                        </a:solidFill>
                        <a:latin typeface="Cambria Math"/>
                        <a:cs typeface="Times New Roman" panose="02020603050405020304" pitchFamily="18" charset="0"/>
                      </a:rPr>
                      <m:t>моль/л</m:t>
                    </m:r>
                  </m:oMath>
                </a14:m>
                <a:endParaRPr lang="ru-RU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 t="-2695" r="-17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9598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Есептер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Массас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ы 5,05 г калий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нитратынан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центрациясы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0,5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моль/л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қанша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көлем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ерітінді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Жауабы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0,1 л = 100 мл.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500 мл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концентрациясы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0,1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моль/л натрий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гидроксиді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ерітіндісінде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қанша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(г) бар ?</a:t>
            </a:r>
          </a:p>
          <a:p>
            <a:pPr algn="just"/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Жауабы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 г.</a:t>
            </a:r>
          </a:p>
        </p:txBody>
      </p:sp>
    </p:spTree>
    <p:extLst>
      <p:ext uri="{BB962C8B-B14F-4D97-AF65-F5344CB8AC3E}">
        <p14:creationId xmlns:p14="http://schemas.microsoft.com/office/powerpoint/2010/main" val="39274071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374</Words>
  <Application>Microsoft Office PowerPoint</Application>
  <PresentationFormat>Экран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Еріген заттың массалық үлесі </vt:lpstr>
      <vt:lpstr>Презентация PowerPoint</vt:lpstr>
      <vt:lpstr>Презентация PowerPoint</vt:lpstr>
      <vt:lpstr>Мысал </vt:lpstr>
      <vt:lpstr>Есептер</vt:lpstr>
      <vt:lpstr>Ерітіндідегі заттардың молярлы концентрациясы</vt:lpstr>
      <vt:lpstr>Мысал</vt:lpstr>
      <vt:lpstr>Есептер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19</cp:revision>
  <dcterms:created xsi:type="dcterms:W3CDTF">2021-03-08T13:58:30Z</dcterms:created>
  <dcterms:modified xsi:type="dcterms:W3CDTF">2021-03-21T04:58:28Z</dcterms:modified>
</cp:coreProperties>
</file>