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0" r:id="rId2"/>
    <p:sldId id="261" r:id="rId3"/>
    <p:sldId id="262" r:id="rId4"/>
    <p:sldId id="263" r:id="rId5"/>
    <p:sldId id="264" r:id="rId6"/>
    <p:sldId id="265" r:id="rId7"/>
    <p:sldId id="266" r:id="rId8"/>
    <p:sldId id="259" r:id="rId9"/>
    <p:sldId id="267" r:id="rId10"/>
    <p:sldId id="269" r:id="rId11"/>
    <p:sldId id="270" r:id="rId12"/>
    <p:sldId id="271" r:id="rId13"/>
    <p:sldId id="273" r:id="rId14"/>
    <p:sldId id="272"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472BAD6-74BD-47BA-BF86-C97F1CE5C54F}"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141039-9AFD-4642-A9EB-713D03940AF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67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72BAD6-74BD-47BA-BF86-C97F1CE5C54F}"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141039-9AFD-4642-A9EB-713D03940AFC}" type="slidenum">
              <a:rPr lang="ru-RU" smtClean="0"/>
              <a:t>‹#›</a:t>
            </a:fld>
            <a:endParaRPr lang="ru-RU"/>
          </a:p>
        </p:txBody>
      </p:sp>
    </p:spTree>
    <p:extLst>
      <p:ext uri="{BB962C8B-B14F-4D97-AF65-F5344CB8AC3E}">
        <p14:creationId xmlns:p14="http://schemas.microsoft.com/office/powerpoint/2010/main" val="162579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72BAD6-74BD-47BA-BF86-C97F1CE5C54F}"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141039-9AFD-4642-A9EB-713D03940AFC}" type="slidenum">
              <a:rPr lang="ru-RU" smtClean="0"/>
              <a:t>‹#›</a:t>
            </a:fld>
            <a:endParaRPr lang="ru-RU"/>
          </a:p>
        </p:txBody>
      </p:sp>
    </p:spTree>
    <p:extLst>
      <p:ext uri="{BB962C8B-B14F-4D97-AF65-F5344CB8AC3E}">
        <p14:creationId xmlns:p14="http://schemas.microsoft.com/office/powerpoint/2010/main" val="321375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72BAD6-74BD-47BA-BF86-C97F1CE5C54F}"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141039-9AFD-4642-A9EB-713D03940AFC}" type="slidenum">
              <a:rPr lang="ru-RU" smtClean="0"/>
              <a:t>‹#›</a:t>
            </a:fld>
            <a:endParaRPr lang="ru-RU"/>
          </a:p>
        </p:txBody>
      </p:sp>
    </p:spTree>
    <p:extLst>
      <p:ext uri="{BB962C8B-B14F-4D97-AF65-F5344CB8AC3E}">
        <p14:creationId xmlns:p14="http://schemas.microsoft.com/office/powerpoint/2010/main" val="54489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72BAD6-74BD-47BA-BF86-C97F1CE5C54F}"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141039-9AFD-4642-A9EB-713D03940AF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55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472BAD6-74BD-47BA-BF86-C97F1CE5C54F}" type="datetimeFigureOut">
              <a:rPr lang="ru-RU" smtClean="0"/>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141039-9AFD-4642-A9EB-713D03940AFC}" type="slidenum">
              <a:rPr lang="ru-RU" smtClean="0"/>
              <a:t>‹#›</a:t>
            </a:fld>
            <a:endParaRPr lang="ru-RU"/>
          </a:p>
        </p:txBody>
      </p:sp>
    </p:spTree>
    <p:extLst>
      <p:ext uri="{BB962C8B-B14F-4D97-AF65-F5344CB8AC3E}">
        <p14:creationId xmlns:p14="http://schemas.microsoft.com/office/powerpoint/2010/main" val="342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472BAD6-74BD-47BA-BF86-C97F1CE5C54F}" type="datetimeFigureOut">
              <a:rPr lang="ru-RU" smtClean="0"/>
              <a:t>16.02.2021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141039-9AFD-4642-A9EB-713D03940AFC}" type="slidenum">
              <a:rPr lang="ru-RU" smtClean="0"/>
              <a:t>‹#›</a:t>
            </a:fld>
            <a:endParaRPr lang="ru-RU"/>
          </a:p>
        </p:txBody>
      </p:sp>
    </p:spTree>
    <p:extLst>
      <p:ext uri="{BB962C8B-B14F-4D97-AF65-F5344CB8AC3E}">
        <p14:creationId xmlns:p14="http://schemas.microsoft.com/office/powerpoint/2010/main" val="339486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472BAD6-74BD-47BA-BF86-C97F1CE5C54F}" type="datetimeFigureOut">
              <a:rPr lang="ru-RU" smtClean="0"/>
              <a:t>16.02.2021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141039-9AFD-4642-A9EB-713D03940AFC}" type="slidenum">
              <a:rPr lang="ru-RU" smtClean="0"/>
              <a:t>‹#›</a:t>
            </a:fld>
            <a:endParaRPr lang="ru-RU"/>
          </a:p>
        </p:txBody>
      </p:sp>
    </p:spTree>
    <p:extLst>
      <p:ext uri="{BB962C8B-B14F-4D97-AF65-F5344CB8AC3E}">
        <p14:creationId xmlns:p14="http://schemas.microsoft.com/office/powerpoint/2010/main" val="155278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72BAD6-74BD-47BA-BF86-C97F1CE5C54F}" type="datetimeFigureOut">
              <a:rPr lang="ru-RU" smtClean="0"/>
              <a:t>16.02.2021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9F141039-9AFD-4642-A9EB-713D03940AFC}" type="slidenum">
              <a:rPr lang="ru-RU" smtClean="0"/>
              <a:t>‹#›</a:t>
            </a:fld>
            <a:endParaRPr lang="ru-RU"/>
          </a:p>
        </p:txBody>
      </p:sp>
    </p:spTree>
    <p:extLst>
      <p:ext uri="{BB962C8B-B14F-4D97-AF65-F5344CB8AC3E}">
        <p14:creationId xmlns:p14="http://schemas.microsoft.com/office/powerpoint/2010/main" val="25180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72BAD6-74BD-47BA-BF86-C97F1CE5C54F}" type="datetimeFigureOut">
              <a:rPr lang="ru-RU" smtClean="0"/>
              <a:t>16.02.2021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141039-9AFD-4642-A9EB-713D03940AFC}" type="slidenum">
              <a:rPr lang="ru-RU" smtClean="0"/>
              <a:t>‹#›</a:t>
            </a:fld>
            <a:endParaRPr lang="ru-RU"/>
          </a:p>
        </p:txBody>
      </p:sp>
    </p:spTree>
    <p:extLst>
      <p:ext uri="{BB962C8B-B14F-4D97-AF65-F5344CB8AC3E}">
        <p14:creationId xmlns:p14="http://schemas.microsoft.com/office/powerpoint/2010/main" val="386310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472BAD6-74BD-47BA-BF86-C97F1CE5C54F}" type="datetimeFigureOut">
              <a:rPr lang="ru-RU" smtClean="0"/>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141039-9AFD-4642-A9EB-713D03940AFC}" type="slidenum">
              <a:rPr lang="ru-RU" smtClean="0"/>
              <a:t>‹#›</a:t>
            </a:fld>
            <a:endParaRPr lang="ru-RU"/>
          </a:p>
        </p:txBody>
      </p:sp>
    </p:spTree>
    <p:extLst>
      <p:ext uri="{BB962C8B-B14F-4D97-AF65-F5344CB8AC3E}">
        <p14:creationId xmlns:p14="http://schemas.microsoft.com/office/powerpoint/2010/main" val="60096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72BAD6-74BD-47BA-BF86-C97F1CE5C54F}" type="datetimeFigureOut">
              <a:rPr lang="ru-RU" smtClean="0"/>
              <a:t>16.02.2021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F141039-9AFD-4642-A9EB-713D03940AFC}"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160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098" name="Picture 2" descr="Бердібек Соқпақбае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0"/>
            <a:ext cx="12192000" cy="684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0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56648" y="1002733"/>
            <a:ext cx="10351129" cy="4401205"/>
          </a:xfrm>
          <a:prstGeom prst="rect">
            <a:avLst/>
          </a:prstGeom>
        </p:spPr>
        <p:txBody>
          <a:bodyPr wrap="square">
            <a:spAutoFit/>
          </a:bodyPr>
          <a:lstStyle/>
          <a:p>
            <a:r>
              <a:rPr lang="ru-RU" sz="4000" b="1" i="1" dirty="0">
                <a:solidFill>
                  <a:schemeClr val="accent1"/>
                </a:solidFill>
                <a:latin typeface="Times New Roman" panose="02020603050405020304" pitchFamily="18" charset="0"/>
                <a:cs typeface="Times New Roman" panose="02020603050405020304" pitchFamily="18" charset="0"/>
              </a:rPr>
              <a:t>І – </a:t>
            </a:r>
            <a:r>
              <a:rPr lang="ru-RU" sz="4000" b="1" i="1" dirty="0" err="1">
                <a:solidFill>
                  <a:schemeClr val="accent1"/>
                </a:solidFill>
                <a:latin typeface="Times New Roman" panose="02020603050405020304" pitchFamily="18" charset="0"/>
                <a:cs typeface="Times New Roman" panose="02020603050405020304" pitchFamily="18" charset="0"/>
              </a:rPr>
              <a:t>Оқиғаның</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басталуы</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Қожамен</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танысу</a:t>
            </a:r>
            <a:endParaRPr lang="ru-RU" sz="4000" dirty="0">
              <a:solidFill>
                <a:schemeClr val="accent1"/>
              </a:solidFill>
              <a:latin typeface="Times New Roman" panose="02020603050405020304" pitchFamily="18" charset="0"/>
              <a:cs typeface="Times New Roman" panose="02020603050405020304" pitchFamily="18" charset="0"/>
            </a:endParaRPr>
          </a:p>
          <a:p>
            <a:r>
              <a:rPr lang="ru-RU" sz="4000" b="1" i="1" dirty="0" smtClean="0">
                <a:solidFill>
                  <a:schemeClr val="accent1"/>
                </a:solidFill>
                <a:latin typeface="Times New Roman" panose="02020603050405020304" pitchFamily="18" charset="0"/>
                <a:cs typeface="Times New Roman" panose="02020603050405020304" pitchFamily="18" charset="0"/>
              </a:rPr>
              <a:t>ІІ </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Оқиғаның</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дамуы</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Сұлтан</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досы</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және</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келеңсіз</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smtClean="0">
                <a:solidFill>
                  <a:schemeClr val="accent1"/>
                </a:solidFill>
                <a:latin typeface="Times New Roman" panose="02020603050405020304" pitchFamily="18" charset="0"/>
                <a:cs typeface="Times New Roman" panose="02020603050405020304" pitchFamily="18" charset="0"/>
              </a:rPr>
              <a:t>оқиғалар</a:t>
            </a:r>
            <a:endParaRPr lang="ru-RU" sz="4000" dirty="0" smtClean="0">
              <a:solidFill>
                <a:schemeClr val="accent1"/>
              </a:solidFill>
              <a:latin typeface="Times New Roman" panose="02020603050405020304" pitchFamily="18" charset="0"/>
              <a:cs typeface="Times New Roman" panose="02020603050405020304" pitchFamily="18" charset="0"/>
            </a:endParaRPr>
          </a:p>
          <a:p>
            <a:r>
              <a:rPr lang="kk-KZ" sz="4000" b="1" i="1" dirty="0" smtClean="0">
                <a:solidFill>
                  <a:schemeClr val="accent1"/>
                </a:solidFill>
                <a:latin typeface="Times New Roman" panose="02020603050405020304" pitchFamily="18" charset="0"/>
                <a:cs typeface="Times New Roman" panose="02020603050405020304" pitchFamily="18" charset="0"/>
              </a:rPr>
              <a:t>ІІІ</a:t>
            </a:r>
            <a:r>
              <a:rPr lang="en-US" sz="4000" b="1" i="1" dirty="0" smtClean="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Оқиғаның</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шиеленісуі</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Бақа</a:t>
            </a:r>
            <a:r>
              <a:rPr lang="ru-RU" sz="4000" b="1" i="1" dirty="0">
                <a:solidFill>
                  <a:schemeClr val="accent1"/>
                </a:solidFill>
                <a:latin typeface="Times New Roman" panose="02020603050405020304" pitchFamily="18" charset="0"/>
                <a:cs typeface="Times New Roman" panose="02020603050405020304" pitchFamily="18" charset="0"/>
              </a:rPr>
              <a:t> мен </a:t>
            </a:r>
            <a:r>
              <a:rPr lang="ru-RU" sz="4000" b="1" i="1" dirty="0" err="1">
                <a:solidFill>
                  <a:schemeClr val="accent1"/>
                </a:solidFill>
                <a:latin typeface="Times New Roman" panose="02020603050405020304" pitchFamily="18" charset="0"/>
                <a:cs typeface="Times New Roman" panose="02020603050405020304" pitchFamily="18" charset="0"/>
              </a:rPr>
              <a:t>қаздың</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шуы</a:t>
            </a:r>
            <a:endParaRPr lang="ru-RU" sz="4000" dirty="0">
              <a:solidFill>
                <a:schemeClr val="accent1"/>
              </a:solidFill>
              <a:latin typeface="Times New Roman" panose="02020603050405020304" pitchFamily="18" charset="0"/>
              <a:cs typeface="Times New Roman" panose="02020603050405020304" pitchFamily="18" charset="0"/>
            </a:endParaRPr>
          </a:p>
          <a:p>
            <a:r>
              <a:rPr lang="kk-KZ" sz="4000" b="1" i="1" dirty="0" smtClean="0">
                <a:solidFill>
                  <a:schemeClr val="accent1"/>
                </a:solidFill>
                <a:latin typeface="Times New Roman" panose="02020603050405020304" pitchFamily="18" charset="0"/>
                <a:cs typeface="Times New Roman" panose="02020603050405020304" pitchFamily="18" charset="0"/>
              </a:rPr>
              <a:t>І</a:t>
            </a:r>
            <a:r>
              <a:rPr lang="en-US" sz="4000" b="1" i="1" dirty="0" smtClean="0">
                <a:solidFill>
                  <a:schemeClr val="accent1"/>
                </a:solidFill>
                <a:latin typeface="Times New Roman" panose="02020603050405020304" pitchFamily="18" charset="0"/>
                <a:cs typeface="Times New Roman" panose="02020603050405020304" pitchFamily="18" charset="0"/>
              </a:rPr>
              <a:t>V </a:t>
            </a:r>
            <a:r>
              <a:rPr lang="en-US"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Оқиғаның</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шарықтау</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шегі</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smtClean="0">
                <a:solidFill>
                  <a:schemeClr val="accent1"/>
                </a:solidFill>
                <a:latin typeface="Times New Roman" panose="02020603050405020304" pitchFamily="18" charset="0"/>
                <a:cs typeface="Times New Roman" panose="02020603050405020304" pitchFamily="18" charset="0"/>
              </a:rPr>
              <a:t>Педсовет</a:t>
            </a:r>
            <a:endParaRPr lang="ru-RU" sz="4000" dirty="0">
              <a:solidFill>
                <a:schemeClr val="accent1"/>
              </a:solidFill>
              <a:latin typeface="Times New Roman" panose="02020603050405020304" pitchFamily="18" charset="0"/>
              <a:cs typeface="Times New Roman" panose="02020603050405020304" pitchFamily="18" charset="0"/>
            </a:endParaRPr>
          </a:p>
          <a:p>
            <a:r>
              <a:rPr lang="en-US" sz="4000" b="1" i="1" dirty="0" smtClean="0">
                <a:solidFill>
                  <a:schemeClr val="accent1"/>
                </a:solidFill>
                <a:latin typeface="Times New Roman" panose="02020603050405020304" pitchFamily="18" charset="0"/>
                <a:cs typeface="Times New Roman" panose="02020603050405020304" pitchFamily="18" charset="0"/>
              </a:rPr>
              <a:t>V</a:t>
            </a:r>
            <a:r>
              <a:rPr lang="ru-RU" sz="4000" b="1" i="1" dirty="0" smtClean="0">
                <a:solidFill>
                  <a:schemeClr val="accent1"/>
                </a:solidFill>
                <a:latin typeface="Times New Roman" panose="02020603050405020304" pitchFamily="18" charset="0"/>
                <a:cs typeface="Times New Roman" panose="02020603050405020304" pitchFamily="18" charset="0"/>
              </a:rPr>
              <a:t> </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Оқиғаның</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шешімі</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Құпия</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smtClean="0">
                <a:solidFill>
                  <a:schemeClr val="accent1"/>
                </a:solidFill>
                <a:latin typeface="Times New Roman" panose="02020603050405020304" pitchFamily="18" charset="0"/>
                <a:cs typeface="Times New Roman" panose="02020603050405020304" pitchFamily="18" charset="0"/>
              </a:rPr>
              <a:t>кеңес</a:t>
            </a:r>
            <a:endParaRPr lang="ru-RU" sz="4000" dirty="0">
              <a:solidFill>
                <a:schemeClr val="accent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125645" y="294847"/>
            <a:ext cx="10013133" cy="707886"/>
          </a:xfrm>
          <a:prstGeom prst="rect">
            <a:avLst/>
          </a:prstGeom>
        </p:spPr>
        <p:txBody>
          <a:bodyPr wrap="square">
            <a:spAutoFit/>
          </a:bodyPr>
          <a:lstStyle/>
          <a:p>
            <a:pPr algn="ctr"/>
            <a:r>
              <a:rPr lang="ru-RU" sz="4000" b="1" i="1" dirty="0">
                <a:solidFill>
                  <a:schemeClr val="accent1"/>
                </a:solidFill>
                <a:latin typeface="Times New Roman" panose="02020603050405020304" pitchFamily="18" charset="0"/>
                <a:cs typeface="Times New Roman" panose="02020603050405020304" pitchFamily="18" charset="0"/>
              </a:rPr>
              <a:t>«</a:t>
            </a:r>
            <a:r>
              <a:rPr lang="ru-RU" sz="4000" b="1" i="1" dirty="0" err="1">
                <a:solidFill>
                  <a:schemeClr val="accent1"/>
                </a:solidFill>
                <a:latin typeface="Times New Roman" panose="02020603050405020304" pitchFamily="18" charset="0"/>
                <a:cs typeface="Times New Roman" panose="02020603050405020304" pitchFamily="18" charset="0"/>
              </a:rPr>
              <a:t>Менің</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атым</a:t>
            </a:r>
            <a:r>
              <a:rPr lang="ru-RU" sz="4000" b="1" i="1" dirty="0">
                <a:solidFill>
                  <a:schemeClr val="accent1"/>
                </a:solidFill>
                <a:latin typeface="Times New Roman" panose="02020603050405020304" pitchFamily="18" charset="0"/>
                <a:cs typeface="Times New Roman" panose="02020603050405020304" pitchFamily="18" charset="0"/>
              </a:rPr>
              <a:t> – </a:t>
            </a:r>
            <a:r>
              <a:rPr lang="ru-RU" sz="4000" b="1" i="1" dirty="0" err="1">
                <a:solidFill>
                  <a:schemeClr val="accent1"/>
                </a:solidFill>
                <a:latin typeface="Times New Roman" panose="02020603050405020304" pitchFamily="18" charset="0"/>
                <a:cs typeface="Times New Roman" panose="02020603050405020304" pitchFamily="18" charset="0"/>
              </a:rPr>
              <a:t>Қожа</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a:solidFill>
                  <a:schemeClr val="accent1"/>
                </a:solidFill>
                <a:latin typeface="Times New Roman" panose="02020603050405020304" pitchFamily="18" charset="0"/>
                <a:cs typeface="Times New Roman" panose="02020603050405020304" pitchFamily="18" charset="0"/>
              </a:rPr>
              <a:t>повесінің</a:t>
            </a:r>
            <a:r>
              <a:rPr lang="ru-RU" sz="4000" b="1" i="1" dirty="0">
                <a:solidFill>
                  <a:schemeClr val="accent1"/>
                </a:solidFill>
                <a:latin typeface="Times New Roman" panose="02020603050405020304" pitchFamily="18" charset="0"/>
                <a:cs typeface="Times New Roman" panose="02020603050405020304" pitchFamily="18" charset="0"/>
              </a:rPr>
              <a:t> </a:t>
            </a:r>
            <a:r>
              <a:rPr lang="ru-RU" sz="4000" b="1" i="1" dirty="0" err="1" smtClean="0">
                <a:solidFill>
                  <a:schemeClr val="accent1"/>
                </a:solidFill>
                <a:latin typeface="Times New Roman" panose="02020603050405020304" pitchFamily="18" charset="0"/>
                <a:cs typeface="Times New Roman" panose="02020603050405020304" pitchFamily="18" charset="0"/>
              </a:rPr>
              <a:t>сюжеті</a:t>
            </a:r>
            <a:endParaRPr lang="ru-RU" sz="4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65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8708" y="561222"/>
            <a:ext cx="11301743" cy="4893647"/>
          </a:xfrm>
          <a:prstGeom prst="rect">
            <a:avLst/>
          </a:prstGeom>
        </p:spPr>
        <p:txBody>
          <a:bodyPr wrap="square">
            <a:spAutoFit/>
          </a:bodyPr>
          <a:lstStyle/>
          <a:p>
            <a:pPr algn="just"/>
            <a:r>
              <a:rPr lang="ru-RU" sz="2600" b="1" i="1" dirty="0">
                <a:solidFill>
                  <a:schemeClr val="accent1"/>
                </a:solidFill>
                <a:latin typeface="Times New Roman" panose="02020603050405020304" pitchFamily="18" charset="0"/>
                <a:cs typeface="Times New Roman" panose="02020603050405020304" pitchFamily="18" charset="0"/>
              </a:rPr>
              <a:t>Повесть </a:t>
            </a:r>
            <a:r>
              <a:rPr lang="ru-RU" sz="2600" b="1" i="1" dirty="0" err="1">
                <a:solidFill>
                  <a:schemeClr val="accent1"/>
                </a:solidFill>
                <a:latin typeface="Times New Roman" panose="02020603050405020304" pitchFamily="18" charset="0"/>
                <a:cs typeface="Times New Roman" panose="02020603050405020304" pitchFamily="18" charset="0"/>
              </a:rPr>
              <a:t>юморлық</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стильде</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жазылған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Сондықтан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шығарма</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жеңіл</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оқылады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Бірін-бірі</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қайталамайтын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қысқа</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жазылған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әр</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тарау</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өз</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алдына</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бір</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оқиға</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болғандықтан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қызықтыра</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береді</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Көрнекті</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жазушы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Т.Ахтанов</a:t>
            </a:r>
            <a:r>
              <a:rPr lang="ru-RU" sz="2600" b="1" i="1" dirty="0">
                <a:solidFill>
                  <a:schemeClr val="accent1"/>
                </a:solidFill>
                <a:latin typeface="Times New Roman" panose="02020603050405020304" pitchFamily="18" charset="0"/>
                <a:cs typeface="Times New Roman" panose="02020603050405020304" pitchFamily="18" charset="0"/>
              </a:rPr>
              <a:t>: «Осы </a:t>
            </a:r>
            <a:r>
              <a:rPr lang="ru-RU" sz="2600" b="1" i="1" dirty="0" err="1">
                <a:solidFill>
                  <a:schemeClr val="accent1"/>
                </a:solidFill>
                <a:latin typeface="Times New Roman" panose="02020603050405020304" pitchFamily="18" charset="0"/>
                <a:cs typeface="Times New Roman" panose="02020603050405020304" pitchFamily="18" charset="0"/>
              </a:rPr>
              <a:t>шығарманы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қанша</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оқысаң</a:t>
            </a:r>
            <a:r>
              <a:rPr lang="ru-RU" sz="2600" b="1" i="1" dirty="0">
                <a:solidFill>
                  <a:schemeClr val="accent1"/>
                </a:solidFill>
                <a:latin typeface="Times New Roman" panose="02020603050405020304" pitchFamily="18" charset="0"/>
                <a:cs typeface="Times New Roman" panose="02020603050405020304" pitchFamily="18" charset="0"/>
              </a:rPr>
              <a:t> да </a:t>
            </a:r>
            <a:r>
              <a:rPr lang="ru-RU" sz="2600" b="1" i="1" dirty="0" err="1">
                <a:solidFill>
                  <a:schemeClr val="accent1"/>
                </a:solidFill>
                <a:latin typeface="Times New Roman" panose="02020603050405020304" pitchFamily="18" charset="0"/>
                <a:cs typeface="Times New Roman" panose="02020603050405020304" pitchFamily="18" charset="0"/>
              </a:rPr>
              <a:t>жалықтырмайтын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ерекше</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тартып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тұратын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бір</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қасиет</a:t>
            </a:r>
            <a:r>
              <a:rPr lang="ru-RU" sz="2600" b="1" i="1" dirty="0">
                <a:solidFill>
                  <a:schemeClr val="accent1"/>
                </a:solidFill>
                <a:latin typeface="Times New Roman" panose="02020603050405020304" pitchFamily="18" charset="0"/>
                <a:cs typeface="Times New Roman" panose="02020603050405020304" pitchFamily="18" charset="0"/>
              </a:rPr>
              <a:t> бар. </a:t>
            </a:r>
            <a:r>
              <a:rPr lang="ru-RU" sz="2600" b="1" i="1" dirty="0" err="1">
                <a:solidFill>
                  <a:schemeClr val="accent1"/>
                </a:solidFill>
                <a:latin typeface="Times New Roman" panose="02020603050405020304" pitchFamily="18" charset="0"/>
                <a:cs typeface="Times New Roman" panose="02020603050405020304" pitchFamily="18" charset="0"/>
              </a:rPr>
              <a:t>Ол</a:t>
            </a:r>
            <a:r>
              <a:rPr lang="ru-RU" sz="2600" b="1" i="1" dirty="0">
                <a:solidFill>
                  <a:schemeClr val="accent1"/>
                </a:solidFill>
                <a:latin typeface="Times New Roman" panose="02020603050405020304" pitchFamily="18" charset="0"/>
                <a:cs typeface="Times New Roman" panose="02020603050405020304" pitchFamily="18" charset="0"/>
              </a:rPr>
              <a:t> – юмор» – </a:t>
            </a:r>
            <a:r>
              <a:rPr lang="ru-RU" sz="2600" b="1" i="1" dirty="0" err="1">
                <a:solidFill>
                  <a:schemeClr val="accent1"/>
                </a:solidFill>
                <a:latin typeface="Times New Roman" panose="02020603050405020304" pitchFamily="18" charset="0"/>
                <a:cs typeface="Times New Roman" panose="02020603050405020304" pitchFamily="18" charset="0"/>
              </a:rPr>
              <a:t>деп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Бердібек</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стиліне</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таңқалысын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өз</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қызығушылығын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білдіреді</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Қожа</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өзіне</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азан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шақырып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қойған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аты</a:t>
            </a:r>
            <a:r>
              <a:rPr lang="ru-RU" sz="2600" b="1" i="1" dirty="0">
                <a:solidFill>
                  <a:schemeClr val="accent1"/>
                </a:solidFill>
                <a:latin typeface="Times New Roman" panose="02020603050405020304" pitchFamily="18" charset="0"/>
                <a:cs typeface="Times New Roman" panose="02020603050405020304" pitchFamily="18" charset="0"/>
              </a:rPr>
              <a:t> – </a:t>
            </a:r>
            <a:r>
              <a:rPr lang="ru-RU" sz="2600" b="1" i="1" dirty="0" err="1">
                <a:solidFill>
                  <a:schemeClr val="accent1"/>
                </a:solidFill>
                <a:latin typeface="Times New Roman" panose="02020603050405020304" pitchFamily="18" charset="0"/>
                <a:cs typeface="Times New Roman" panose="02020603050405020304" pitchFamily="18" charset="0"/>
              </a:rPr>
              <a:t>жөнінде</a:t>
            </a:r>
            <a:r>
              <a:rPr lang="ru-RU" sz="2600" b="1" i="1" dirty="0">
                <a:solidFill>
                  <a:schemeClr val="accent1"/>
                </a:solidFill>
                <a:latin typeface="Times New Roman" panose="02020603050405020304" pitchFamily="18" charset="0"/>
                <a:cs typeface="Times New Roman" panose="02020603050405020304" pitchFamily="18" charset="0"/>
              </a:rPr>
              <a:t> де </a:t>
            </a:r>
            <a:r>
              <a:rPr lang="ru-RU" sz="2600" b="1" i="1" dirty="0" err="1">
                <a:solidFill>
                  <a:schemeClr val="accent1"/>
                </a:solidFill>
                <a:latin typeface="Times New Roman" panose="02020603050405020304" pitchFamily="18" charset="0"/>
                <a:cs typeface="Times New Roman" panose="02020603050405020304" pitchFamily="18" charset="0"/>
              </a:rPr>
              <a:t>әдемі</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иронияны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қысылмай</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Қожа</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емес</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Қожаберген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екен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Бертін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келе</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Қожабергеннің</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құйрығы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үзіліп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түсіп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қалыпты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Бұл</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құбылыстың</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дәл</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қай</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жылы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қай</a:t>
            </a:r>
            <a:r>
              <a:rPr lang="ru-RU" sz="2600" b="1" i="1" dirty="0">
                <a:solidFill>
                  <a:schemeClr val="accent1"/>
                </a:solidFill>
                <a:latin typeface="Times New Roman" panose="02020603050405020304" pitchFamily="18" charset="0"/>
                <a:cs typeface="Times New Roman" panose="02020603050405020304" pitchFamily="18" charset="0"/>
              </a:rPr>
              <a:t> айда, </a:t>
            </a:r>
            <a:r>
              <a:rPr lang="ru-RU" sz="2600" b="1" i="1" dirty="0" err="1">
                <a:solidFill>
                  <a:schemeClr val="accent1"/>
                </a:solidFill>
                <a:latin typeface="Times New Roman" panose="02020603050405020304" pitchFamily="18" charset="0"/>
                <a:cs typeface="Times New Roman" panose="02020603050405020304" pitchFamily="18" charset="0"/>
              </a:rPr>
              <a:t>қай</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күні</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болғанын</a:t>
            </a:r>
            <a:r>
              <a:rPr lang="ru-RU" sz="2600" b="1" i="1" dirty="0">
                <a:solidFill>
                  <a:schemeClr val="accent1"/>
                </a:solidFill>
                <a:latin typeface="Times New Roman" panose="02020603050405020304" pitchFamily="18" charset="0"/>
                <a:cs typeface="Times New Roman" panose="02020603050405020304" pitchFamily="18" charset="0"/>
              </a:rPr>
              <a:t> тап </a:t>
            </a:r>
            <a:r>
              <a:rPr lang="ru-RU" sz="2600" b="1" i="1" dirty="0" err="1">
                <a:solidFill>
                  <a:schemeClr val="accent1"/>
                </a:solidFill>
                <a:latin typeface="Times New Roman" panose="02020603050405020304" pitchFamily="18" charset="0"/>
                <a:cs typeface="Times New Roman" panose="02020603050405020304" pitchFamily="18" charset="0"/>
              </a:rPr>
              <a:t>басып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ешкім</a:t>
            </a:r>
            <a:r>
              <a:rPr lang="ru-RU" sz="2600" b="1" i="1" dirty="0">
                <a:solidFill>
                  <a:schemeClr val="accent1"/>
                </a:solidFill>
                <a:latin typeface="Times New Roman" panose="02020603050405020304" pitchFamily="18" charset="0"/>
                <a:cs typeface="Times New Roman" panose="02020603050405020304" pitchFamily="18" charset="0"/>
              </a:rPr>
              <a:t> де </a:t>
            </a:r>
            <a:r>
              <a:rPr lang="ru-RU" sz="2600" b="1" i="1" dirty="0" err="1">
                <a:solidFill>
                  <a:schemeClr val="accent1"/>
                </a:solidFill>
                <a:latin typeface="Times New Roman" panose="02020603050405020304" pitchFamily="18" charset="0"/>
                <a:cs typeface="Times New Roman" panose="02020603050405020304" pitchFamily="18" charset="0"/>
              </a:rPr>
              <a:t>айтып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бере</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алмайды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деп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бір</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езуін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жиырып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көзі</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жайнап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тымпиып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отырады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Қожа</a:t>
            </a:r>
            <a:r>
              <a:rPr lang="ru-RU" sz="2600" b="1" i="1" dirty="0">
                <a:solidFill>
                  <a:schemeClr val="accent1"/>
                </a:solidFill>
                <a:latin typeface="Times New Roman" panose="02020603050405020304" pitchFamily="18" charset="0"/>
                <a:cs typeface="Times New Roman" panose="02020603050405020304" pitchFamily="18" charset="0"/>
              </a:rPr>
              <a:t> юмор, </a:t>
            </a:r>
            <a:r>
              <a:rPr lang="ru-RU" sz="2600" b="1" i="1" dirty="0" err="1">
                <a:solidFill>
                  <a:schemeClr val="accent1"/>
                </a:solidFill>
                <a:latin typeface="Times New Roman" panose="02020603050405020304" pitchFamily="18" charset="0"/>
                <a:cs typeface="Times New Roman" panose="02020603050405020304" pitchFamily="18" charset="0"/>
              </a:rPr>
              <a:t>мысқылға</a:t>
            </a:r>
            <a:r>
              <a:rPr lang="ru-RU" sz="2600" b="1" i="1" dirty="0">
                <a:solidFill>
                  <a:schemeClr val="accent1"/>
                </a:solidFill>
                <a:latin typeface="Times New Roman" panose="02020603050405020304" pitchFamily="18" charset="0"/>
                <a:cs typeface="Times New Roman" panose="02020603050405020304" pitchFamily="18" charset="0"/>
              </a:rPr>
              <a:t> толы </a:t>
            </a:r>
            <a:r>
              <a:rPr lang="ru-RU" sz="2600" b="1" i="1" dirty="0" err="1">
                <a:solidFill>
                  <a:schemeClr val="accent1"/>
                </a:solidFill>
                <a:latin typeface="Times New Roman" panose="02020603050405020304" pitchFamily="18" charset="0"/>
                <a:cs typeface="Times New Roman" panose="02020603050405020304" pitchFamily="18" charset="0"/>
              </a:rPr>
              <a:t>тәтті</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тілмен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ақжарқын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ашық</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әңгімесімен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уытты</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әзіл-қалжыңымен</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елді</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өзіне</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тартып</a:t>
            </a:r>
            <a:r>
              <a:rPr lang="ru-RU" sz="2600" b="1" i="1" dirty="0">
                <a:solidFill>
                  <a:schemeClr val="accent1"/>
                </a:solidFill>
                <a:latin typeface="Times New Roman" panose="02020603050405020304" pitchFamily="18" charset="0"/>
                <a:cs typeface="Times New Roman" panose="02020603050405020304" pitchFamily="18" charset="0"/>
              </a:rPr>
              <a:t> </a:t>
            </a:r>
            <a:r>
              <a:rPr lang="ru-RU" sz="2600" b="1" i="1" dirty="0" err="1">
                <a:solidFill>
                  <a:schemeClr val="accent1"/>
                </a:solidFill>
                <a:latin typeface="Times New Roman" panose="02020603050405020304" pitchFamily="18" charset="0"/>
                <a:cs typeface="Times New Roman" panose="02020603050405020304" pitchFamily="18" charset="0"/>
              </a:rPr>
              <a:t>еліктіреді</a:t>
            </a:r>
            <a:r>
              <a:rPr lang="ru-RU" sz="2600" b="1" i="1" dirty="0" smtClean="0">
                <a:solidFill>
                  <a:schemeClr val="accent1"/>
                </a:solidFill>
                <a:latin typeface="Times New Roman" panose="02020603050405020304" pitchFamily="18" charset="0"/>
                <a:cs typeface="Times New Roman" panose="02020603050405020304" pitchFamily="18" charset="0"/>
              </a:rPr>
              <a:t>.</a:t>
            </a:r>
            <a:endParaRPr lang="ru-RU" sz="2600" b="1"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83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3497" y="244442"/>
            <a:ext cx="6781046" cy="6001643"/>
          </a:xfrm>
          <a:prstGeom prst="rect">
            <a:avLst/>
          </a:prstGeom>
        </p:spPr>
        <p:txBody>
          <a:bodyPr wrap="square">
            <a:spAutoFit/>
          </a:bodyPr>
          <a:lstStyle/>
          <a:p>
            <a:pPr algn="just"/>
            <a:r>
              <a:rPr lang="ru-RU" sz="2400" b="1" i="1" u="sng" dirty="0" err="1">
                <a:solidFill>
                  <a:schemeClr val="accent1"/>
                </a:solidFill>
                <a:latin typeface="Times New Roman" panose="02020603050405020304" pitchFamily="18" charset="0"/>
                <a:cs typeface="Times New Roman" panose="02020603050405020304" pitchFamily="18" charset="0"/>
              </a:rPr>
              <a:t>Шығарма</a:t>
            </a:r>
            <a:r>
              <a:rPr lang="ru-RU" sz="2400" b="1" i="1" u="sng" dirty="0">
                <a:solidFill>
                  <a:schemeClr val="accent1"/>
                </a:solidFill>
                <a:latin typeface="Times New Roman" panose="02020603050405020304" pitchFamily="18" charset="0"/>
                <a:cs typeface="Times New Roman" panose="02020603050405020304" pitchFamily="18" charset="0"/>
              </a:rPr>
              <a:t> </a:t>
            </a:r>
            <a:r>
              <a:rPr lang="ru-RU" sz="2400" b="1" i="1" u="sng" dirty="0" err="1">
                <a:solidFill>
                  <a:schemeClr val="accent1"/>
                </a:solidFill>
                <a:latin typeface="Times New Roman" panose="02020603050405020304" pitchFamily="18" charset="0"/>
                <a:cs typeface="Times New Roman" panose="02020603050405020304" pitchFamily="18" charset="0"/>
              </a:rPr>
              <a:t>кейіпкерлері</a:t>
            </a:r>
            <a:r>
              <a:rPr lang="ru-RU" sz="2400" b="1" i="1" u="sng" dirty="0">
                <a:solidFill>
                  <a:schemeClr val="accent1"/>
                </a:solidFill>
                <a:latin typeface="Times New Roman" panose="02020603050405020304" pitchFamily="18" charset="0"/>
                <a:cs typeface="Times New Roman" panose="02020603050405020304" pitchFamily="18" charset="0"/>
              </a:rPr>
              <a:t>:</a:t>
            </a:r>
          </a:p>
          <a:p>
            <a:pPr algn="just"/>
            <a:r>
              <a:rPr lang="ru-RU" sz="2400" b="1" i="1" u="sng" dirty="0" err="1">
                <a:solidFill>
                  <a:schemeClr val="accent1"/>
                </a:solidFill>
                <a:latin typeface="Times New Roman" panose="02020603050405020304" pitchFamily="18" charset="0"/>
                <a:cs typeface="Times New Roman" panose="02020603050405020304" pitchFamily="18" charset="0"/>
              </a:rPr>
              <a:t>Қожа</a:t>
            </a:r>
            <a:r>
              <a:rPr lang="ru-RU" sz="2400" b="1" i="1" dirty="0">
                <a:solidFill>
                  <a:schemeClr val="accent1"/>
                </a:solidFill>
                <a:latin typeface="Times New Roman" panose="02020603050405020304" pitchFamily="18" charset="0"/>
                <a:cs typeface="Times New Roman" panose="02020603050405020304" pitchFamily="18" charset="0"/>
              </a:rPr>
              <a:t> – </a:t>
            </a:r>
            <a:r>
              <a:rPr lang="ru-RU" sz="2400" b="1" i="1" dirty="0" err="1">
                <a:solidFill>
                  <a:schemeClr val="accent1"/>
                </a:solidFill>
                <a:latin typeface="Times New Roman" panose="02020603050405020304" pitchFamily="18" charset="0"/>
                <a:cs typeface="Times New Roman" panose="02020603050405020304" pitchFamily="18" charset="0"/>
              </a:rPr>
              <a:t>жаны</a:t>
            </a:r>
            <a:r>
              <a:rPr lang="ru-RU" sz="2400" b="1" i="1" dirty="0">
                <a:solidFill>
                  <a:schemeClr val="accent1"/>
                </a:solidFill>
                <a:latin typeface="Times New Roman" panose="02020603050405020304" pitchFamily="18" charset="0"/>
                <a:cs typeface="Times New Roman" panose="02020603050405020304" pitchFamily="18" charset="0"/>
              </a:rPr>
              <a:t> таза, </a:t>
            </a:r>
            <a:r>
              <a:rPr lang="ru-RU" sz="2400" b="1" i="1" dirty="0" err="1">
                <a:solidFill>
                  <a:schemeClr val="accent1"/>
                </a:solidFill>
                <a:latin typeface="Times New Roman" panose="02020603050405020304" pitchFamily="18" charset="0"/>
                <a:cs typeface="Times New Roman" panose="02020603050405020304" pitchFamily="18" charset="0"/>
              </a:rPr>
              <a:t>арманшыл</a:t>
            </a:r>
            <a:r>
              <a:rPr lang="ru-RU" sz="2400" b="1" i="1" dirty="0">
                <a:solidFill>
                  <a:schemeClr val="accent1"/>
                </a:solidFill>
                <a:latin typeface="Times New Roman" panose="02020603050405020304" pitchFamily="18" charset="0"/>
                <a:cs typeface="Times New Roman" panose="02020603050405020304" pitchFamily="18" charset="0"/>
              </a:rPr>
              <a:t> бала. </a:t>
            </a:r>
            <a:r>
              <a:rPr lang="ru-RU" sz="2400" b="1" i="1" dirty="0" err="1">
                <a:solidFill>
                  <a:schemeClr val="accent1"/>
                </a:solidFill>
                <a:latin typeface="Times New Roman" panose="02020603050405020304" pitchFamily="18" charset="0"/>
                <a:cs typeface="Times New Roman" panose="02020603050405020304" pitchFamily="18" charset="0"/>
              </a:rPr>
              <a:t>Шын</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есімі</a:t>
            </a:r>
            <a:r>
              <a:rPr lang="ru-RU" sz="2400" b="1" i="1" dirty="0">
                <a:solidFill>
                  <a:schemeClr val="accent1"/>
                </a:solidFill>
                <a:latin typeface="Times New Roman" panose="02020603050405020304" pitchFamily="18" charset="0"/>
                <a:cs typeface="Times New Roman" panose="02020603050405020304" pitchFamily="18" charset="0"/>
              </a:rPr>
              <a:t> – </a:t>
            </a:r>
            <a:r>
              <a:rPr lang="ru-RU" sz="2400" b="1" i="1" dirty="0" err="1">
                <a:solidFill>
                  <a:schemeClr val="accent1"/>
                </a:solidFill>
                <a:latin typeface="Times New Roman" panose="02020603050405020304" pitchFamily="18" charset="0"/>
                <a:cs typeface="Times New Roman" panose="02020603050405020304" pitchFamily="18" charset="0"/>
              </a:rPr>
              <a:t>Қожаберген</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Шашы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қайратты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Бойы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орташа</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келген</a:t>
            </a:r>
            <a:r>
              <a:rPr lang="ru-RU" sz="2400" b="1" i="1" dirty="0">
                <a:solidFill>
                  <a:schemeClr val="accent1"/>
                </a:solidFill>
                <a:latin typeface="Times New Roman" panose="02020603050405020304" pitchFamily="18" charset="0"/>
                <a:cs typeface="Times New Roman" panose="02020603050405020304" pitchFamily="18" charset="0"/>
              </a:rPr>
              <a:t>.</a:t>
            </a:r>
          </a:p>
          <a:p>
            <a:pPr algn="just"/>
            <a:r>
              <a:rPr lang="ru-RU" sz="2400" b="1" i="1" u="sng" dirty="0" err="1">
                <a:solidFill>
                  <a:schemeClr val="accent1"/>
                </a:solidFill>
                <a:latin typeface="Times New Roman" panose="02020603050405020304" pitchFamily="18" charset="0"/>
                <a:cs typeface="Times New Roman" panose="02020603050405020304" pitchFamily="18" charset="0"/>
              </a:rPr>
              <a:t>Жанар</a:t>
            </a:r>
            <a:r>
              <a:rPr lang="ru-RU" sz="2400" b="1" i="1" dirty="0">
                <a:solidFill>
                  <a:schemeClr val="accent1"/>
                </a:solidFill>
                <a:latin typeface="Times New Roman" panose="02020603050405020304" pitchFamily="18" charset="0"/>
                <a:cs typeface="Times New Roman" panose="02020603050405020304" pitchFamily="18" charset="0"/>
              </a:rPr>
              <a:t> – </a:t>
            </a:r>
            <a:r>
              <a:rPr lang="ru-RU" sz="2400" b="1" i="1" dirty="0" err="1">
                <a:solidFill>
                  <a:schemeClr val="accent1"/>
                </a:solidFill>
                <a:latin typeface="Times New Roman" panose="02020603050405020304" pitchFamily="18" charset="0"/>
                <a:cs typeface="Times New Roman" panose="02020603050405020304" pitchFamily="18" charset="0"/>
              </a:rPr>
              <a:t>Қожаның</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сыныптасы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Қожаның</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ойынша</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кластағы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ең</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бір</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ақылды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қыз</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Дауысы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әдемі</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ән</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салады</a:t>
            </a:r>
            <a:r>
              <a:rPr lang="ru-RU" sz="2400" b="1" i="1" dirty="0">
                <a:solidFill>
                  <a:schemeClr val="accent1"/>
                </a:solidFill>
                <a:latin typeface="Times New Roman" panose="02020603050405020304" pitchFamily="18" charset="0"/>
                <a:cs typeface="Times New Roman" panose="02020603050405020304" pitchFamily="18" charset="0"/>
              </a:rPr>
              <a:t>.</a:t>
            </a:r>
          </a:p>
          <a:p>
            <a:pPr algn="just"/>
            <a:r>
              <a:rPr lang="ru-RU" sz="2400" b="1" i="1" u="sng" dirty="0" err="1">
                <a:solidFill>
                  <a:schemeClr val="accent1"/>
                </a:solidFill>
                <a:latin typeface="Times New Roman" panose="02020603050405020304" pitchFamily="18" charset="0"/>
                <a:cs typeface="Times New Roman" panose="02020603050405020304" pitchFamily="18" charset="0"/>
              </a:rPr>
              <a:t>Сұлтан</a:t>
            </a:r>
            <a:r>
              <a:rPr lang="ru-RU" sz="2400" b="1" i="1" dirty="0">
                <a:solidFill>
                  <a:schemeClr val="accent1"/>
                </a:solidFill>
                <a:latin typeface="Times New Roman" panose="02020603050405020304" pitchFamily="18" charset="0"/>
                <a:cs typeface="Times New Roman" panose="02020603050405020304" pitchFamily="18" charset="0"/>
              </a:rPr>
              <a:t> – </a:t>
            </a:r>
            <a:r>
              <a:rPr lang="ru-RU" sz="2400" b="1" i="1" dirty="0" err="1">
                <a:solidFill>
                  <a:schemeClr val="accent1"/>
                </a:solidFill>
                <a:latin typeface="Times New Roman" panose="02020603050405020304" pitchFamily="18" charset="0"/>
                <a:cs typeface="Times New Roman" panose="02020603050405020304" pitchFamily="18" charset="0"/>
              </a:rPr>
              <a:t>Қожаның</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жан</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досы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Бойы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ұзынша</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арық</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келген</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жігіт</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Қожадан</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екі-үш</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жас</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үлкен</a:t>
            </a:r>
            <a:r>
              <a:rPr lang="ru-RU" sz="2400" b="1" i="1" dirty="0">
                <a:solidFill>
                  <a:schemeClr val="accent1"/>
                </a:solidFill>
                <a:latin typeface="Times New Roman" panose="02020603050405020304" pitchFamily="18" charset="0"/>
                <a:cs typeface="Times New Roman" panose="02020603050405020304" pitchFamily="18" charset="0"/>
              </a:rPr>
              <a:t>.</a:t>
            </a:r>
          </a:p>
          <a:p>
            <a:pPr algn="just"/>
            <a:r>
              <a:rPr lang="ru-RU" sz="2400" b="1" i="1" u="sng" dirty="0" err="1">
                <a:solidFill>
                  <a:schemeClr val="accent1"/>
                </a:solidFill>
                <a:latin typeface="Times New Roman" panose="02020603050405020304" pitchFamily="18" charset="0"/>
                <a:cs typeface="Times New Roman" panose="02020603050405020304" pitchFamily="18" charset="0"/>
              </a:rPr>
              <a:t>Қаратай</a:t>
            </a:r>
            <a:r>
              <a:rPr lang="ru-RU" sz="2400" b="1" i="1" dirty="0">
                <a:solidFill>
                  <a:schemeClr val="accent1"/>
                </a:solidFill>
                <a:latin typeface="Times New Roman" panose="02020603050405020304" pitchFamily="18" charset="0"/>
                <a:cs typeface="Times New Roman" panose="02020603050405020304" pitchFamily="18" charset="0"/>
              </a:rPr>
              <a:t> – </a:t>
            </a:r>
            <a:r>
              <a:rPr lang="ru-RU" sz="2400" b="1" i="1" dirty="0" err="1">
                <a:solidFill>
                  <a:schemeClr val="accent1"/>
                </a:solidFill>
                <a:latin typeface="Times New Roman" panose="02020603050405020304" pitchFamily="18" charset="0"/>
                <a:cs typeface="Times New Roman" panose="02020603050405020304" pitchFamily="18" charset="0"/>
              </a:rPr>
              <a:t>көрші</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колхоздағы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комбайншы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Ол</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Қожаның</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анасына</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үйленбекші</a:t>
            </a:r>
            <a:r>
              <a:rPr lang="ru-RU" sz="2400" b="1" i="1" dirty="0">
                <a:solidFill>
                  <a:schemeClr val="accent1"/>
                </a:solidFill>
                <a:latin typeface="Times New Roman" panose="02020603050405020304" pitchFamily="18" charset="0"/>
                <a:cs typeface="Times New Roman" panose="02020603050405020304" pitchFamily="18" charset="0"/>
              </a:rPr>
              <a:t>.</a:t>
            </a:r>
          </a:p>
          <a:p>
            <a:pPr algn="just"/>
            <a:r>
              <a:rPr lang="ru-RU" sz="2400" b="1" i="1" u="sng" dirty="0" err="1">
                <a:solidFill>
                  <a:schemeClr val="accent1"/>
                </a:solidFill>
                <a:latin typeface="Times New Roman" panose="02020603050405020304" pitchFamily="18" charset="0"/>
                <a:cs typeface="Times New Roman" panose="02020603050405020304" pitchFamily="18" charset="0"/>
              </a:rPr>
              <a:t>Жантас</a:t>
            </a:r>
            <a:r>
              <a:rPr lang="ru-RU" sz="2400" b="1" i="1" dirty="0">
                <a:solidFill>
                  <a:schemeClr val="accent1"/>
                </a:solidFill>
                <a:latin typeface="Times New Roman" panose="02020603050405020304" pitchFamily="18" charset="0"/>
                <a:cs typeface="Times New Roman" panose="02020603050405020304" pitchFamily="18" charset="0"/>
              </a:rPr>
              <a:t> – </a:t>
            </a:r>
            <a:r>
              <a:rPr lang="ru-RU" sz="2400" b="1" i="1" dirty="0" err="1">
                <a:solidFill>
                  <a:schemeClr val="accent1"/>
                </a:solidFill>
                <a:latin typeface="Times New Roman" panose="02020603050405020304" pitchFamily="18" charset="0"/>
                <a:cs typeface="Times New Roman" panose="02020603050405020304" pitchFamily="18" charset="0"/>
              </a:rPr>
              <a:t>Қожаның</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сыныптасы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Жантас</a:t>
            </a:r>
            <a:r>
              <a:rPr lang="ru-RU" sz="2400" b="1" i="1" dirty="0">
                <a:solidFill>
                  <a:schemeClr val="accent1"/>
                </a:solidFill>
                <a:latin typeface="Times New Roman" panose="02020603050405020304" pitchFamily="18" charset="0"/>
                <a:cs typeface="Times New Roman" panose="02020603050405020304" pitchFamily="18" charset="0"/>
              </a:rPr>
              <a:t> пен </a:t>
            </a:r>
            <a:r>
              <a:rPr lang="ru-RU" sz="2400" b="1" i="1" dirty="0" err="1">
                <a:solidFill>
                  <a:schemeClr val="accent1"/>
                </a:solidFill>
                <a:latin typeface="Times New Roman" panose="02020603050405020304" pitchFamily="18" charset="0"/>
                <a:cs typeface="Times New Roman" panose="02020603050405020304" pitchFamily="18" charset="0"/>
              </a:rPr>
              <a:t>Қожа</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бір-бірін</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ұнатпайды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Себебі</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Жантас</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Қожаны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үнемі</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Қара</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көже</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деп</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мазақтайды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және</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екеуі</a:t>
            </a:r>
            <a:r>
              <a:rPr lang="ru-RU" sz="2400" b="1" i="1" dirty="0">
                <a:solidFill>
                  <a:schemeClr val="accent1"/>
                </a:solidFill>
                <a:latin typeface="Times New Roman" panose="02020603050405020304" pitchFamily="18" charset="0"/>
                <a:cs typeface="Times New Roman" panose="02020603050405020304" pitchFamily="18" charset="0"/>
              </a:rPr>
              <a:t> де </a:t>
            </a:r>
            <a:r>
              <a:rPr lang="ru-RU" sz="2400" b="1" i="1" dirty="0" err="1">
                <a:solidFill>
                  <a:schemeClr val="accent1"/>
                </a:solidFill>
                <a:latin typeface="Times New Roman" panose="02020603050405020304" pitchFamily="18" charset="0"/>
                <a:cs typeface="Times New Roman" panose="02020603050405020304" pitchFamily="18" charset="0"/>
              </a:rPr>
              <a:t>Жанарды</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ұнатқандықтан</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үнемі</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сөзге</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келіп</a:t>
            </a:r>
            <a:r>
              <a:rPr lang="ru-RU" sz="2400" b="1" i="1" dirty="0">
                <a:solidFill>
                  <a:schemeClr val="accent1"/>
                </a:solidFill>
                <a:latin typeface="Times New Roman" panose="02020603050405020304" pitchFamily="18" charset="0"/>
                <a:cs typeface="Times New Roman" panose="02020603050405020304" pitchFamily="18" charset="0"/>
              </a:rPr>
              <a:t> </a:t>
            </a:r>
            <a:r>
              <a:rPr lang="ru-RU" sz="2400" b="1" i="1" dirty="0" err="1">
                <a:solidFill>
                  <a:schemeClr val="accent1"/>
                </a:solidFill>
                <a:latin typeface="Times New Roman" panose="02020603050405020304" pitchFamily="18" charset="0"/>
                <a:cs typeface="Times New Roman" panose="02020603050405020304" pitchFamily="18" charset="0"/>
              </a:rPr>
              <a:t>қалады</a:t>
            </a:r>
            <a:r>
              <a:rPr lang="ru-RU" sz="2400" b="1" i="1" dirty="0">
                <a:solidFill>
                  <a:schemeClr val="accent1"/>
                </a:solidFill>
                <a:latin typeface="Times New Roman" panose="02020603050405020304" pitchFamily="18" charset="0"/>
                <a:cs typeface="Times New Roman" panose="02020603050405020304" pitchFamily="18" charset="0"/>
              </a:rPr>
              <a:t>.</a:t>
            </a:r>
            <a:endParaRPr lang="ru-RU" sz="2400" b="1" i="1" dirty="0">
              <a:solidFill>
                <a:schemeClr val="accent1"/>
              </a:solidFill>
              <a:effectLst/>
              <a:latin typeface="Times New Roman" panose="02020603050405020304" pitchFamily="18" charset="0"/>
              <a:cs typeface="Times New Roman" panose="02020603050405020304" pitchFamily="18" charset="0"/>
            </a:endParaRPr>
          </a:p>
        </p:txBody>
      </p:sp>
      <p:pic>
        <p:nvPicPr>
          <p:cNvPr id="1032" name="Picture 8" descr="Картинки по запросу &quot;менің атым қож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0815" y="4221177"/>
            <a:ext cx="2257173" cy="18989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Картинки по запросу &quot;менің атым қож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0815" y="226334"/>
            <a:ext cx="2257173" cy="18808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Картинки по запросу &quot;менің атым қожа&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092" y="4221178"/>
            <a:ext cx="2257173" cy="18989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Картинки по запросу &quot;менің атым қожа&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092" y="226334"/>
            <a:ext cx="2257174" cy="18808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Картинки по запросу &quot;менің атым қожа&quot;"/>
          <p:cNvPicPr>
            <a:picLocks noChangeAspect="1" noChangeArrowheads="1"/>
          </p:cNvPicPr>
          <p:nvPr/>
        </p:nvPicPr>
        <p:blipFill rotWithShape="1">
          <a:blip r:embed="rId6">
            <a:extLst>
              <a:ext uri="{28A0092B-C50C-407E-A947-70E740481C1C}">
                <a14:useLocalDpi xmlns:a14="http://schemas.microsoft.com/office/drawing/2010/main" val="0"/>
              </a:ext>
            </a:extLst>
          </a:blip>
          <a:srcRect l="40746" t="6495" r="18805" b="29030"/>
          <a:stretch/>
        </p:blipFill>
        <p:spPr bwMode="auto">
          <a:xfrm>
            <a:off x="8516508" y="2205648"/>
            <a:ext cx="2257173" cy="188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3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0531" y="175164"/>
            <a:ext cx="6765957" cy="6109365"/>
          </a:xfrm>
          <a:prstGeom prst="rect">
            <a:avLst/>
          </a:prstGeom>
        </p:spPr>
        <p:txBody>
          <a:bodyPr wrap="square">
            <a:spAutoFit/>
          </a:bodyPr>
          <a:lstStyle/>
          <a:p>
            <a:pPr algn="just"/>
            <a:r>
              <a:rPr lang="ru-RU" sz="2300" b="1" i="1" u="sng" dirty="0" err="1">
                <a:solidFill>
                  <a:schemeClr val="accent1"/>
                </a:solidFill>
                <a:latin typeface="Times New Roman" panose="02020603050405020304" pitchFamily="18" charset="0"/>
                <a:cs typeface="Times New Roman" panose="02020603050405020304" pitchFamily="18" charset="0"/>
              </a:rPr>
              <a:t>Майқанова</a:t>
            </a:r>
            <a:r>
              <a:rPr lang="ru-RU" sz="2300" b="1" i="1" dirty="0">
                <a:solidFill>
                  <a:schemeClr val="accent1"/>
                </a:solidFill>
                <a:latin typeface="Times New Roman" panose="02020603050405020304" pitchFamily="18" charset="0"/>
                <a:cs typeface="Times New Roman" panose="02020603050405020304" pitchFamily="18" charset="0"/>
              </a:rPr>
              <a:t> – </a:t>
            </a:r>
            <a:r>
              <a:rPr lang="ru-RU" sz="2300" b="1" i="1" dirty="0" err="1">
                <a:solidFill>
                  <a:schemeClr val="accent1"/>
                </a:solidFill>
                <a:latin typeface="Times New Roman" panose="02020603050405020304" pitchFamily="18" charset="0"/>
                <a:cs typeface="Times New Roman" panose="02020603050405020304" pitchFamily="18" charset="0"/>
              </a:rPr>
              <a:t>қазақ</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тілі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пәнінің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мұғалімі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Майқанова</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Сәбира</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Қожа</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оқитын</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сыныптың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жетекшісі</a:t>
            </a:r>
            <a:r>
              <a:rPr lang="ru-RU" sz="2300" b="1" i="1" dirty="0">
                <a:solidFill>
                  <a:schemeClr val="accent1"/>
                </a:solidFill>
                <a:latin typeface="Times New Roman" panose="02020603050405020304" pitchFamily="18" charset="0"/>
                <a:cs typeface="Times New Roman" panose="02020603050405020304" pitchFamily="18" charset="0"/>
              </a:rPr>
              <a:t>.</a:t>
            </a:r>
          </a:p>
          <a:p>
            <a:pPr algn="just"/>
            <a:r>
              <a:rPr lang="ru-RU" sz="2300" b="1" i="1" u="sng" dirty="0" err="1">
                <a:solidFill>
                  <a:schemeClr val="accent1"/>
                </a:solidFill>
                <a:latin typeface="Times New Roman" panose="02020603050405020304" pitchFamily="18" charset="0"/>
                <a:cs typeface="Times New Roman" panose="02020603050405020304" pitchFamily="18" charset="0"/>
              </a:rPr>
              <a:t>Әжесі</a:t>
            </a:r>
            <a:r>
              <a:rPr lang="ru-RU" sz="2300" b="1" i="1" dirty="0">
                <a:solidFill>
                  <a:schemeClr val="accent1"/>
                </a:solidFill>
                <a:latin typeface="Times New Roman" panose="02020603050405020304" pitchFamily="18" charset="0"/>
                <a:cs typeface="Times New Roman" panose="02020603050405020304" pitchFamily="18" charset="0"/>
              </a:rPr>
              <a:t> – </a:t>
            </a:r>
            <a:r>
              <a:rPr lang="ru-RU" sz="2300" b="1" i="1" dirty="0" err="1">
                <a:solidFill>
                  <a:schemeClr val="accent1"/>
                </a:solidFill>
                <a:latin typeface="Times New Roman" panose="02020603050405020304" pitchFamily="18" charset="0"/>
                <a:cs typeface="Times New Roman" panose="02020603050405020304" pitchFamily="18" charset="0"/>
              </a:rPr>
              <a:t>Қожаны</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қанаттыға</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қақтырмай</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тұмсықтыға</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шоқтырмай</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қызғыштай</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қорғап</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өсіреді</a:t>
            </a:r>
            <a:r>
              <a:rPr lang="ru-RU" sz="2300" b="1" i="1" dirty="0">
                <a:solidFill>
                  <a:schemeClr val="accent1"/>
                </a:solidFill>
                <a:latin typeface="Times New Roman" panose="02020603050405020304" pitchFamily="18" charset="0"/>
                <a:cs typeface="Times New Roman" panose="02020603050405020304" pitchFamily="18" charset="0"/>
              </a:rPr>
              <a:t>.</a:t>
            </a:r>
          </a:p>
          <a:p>
            <a:pPr algn="just"/>
            <a:r>
              <a:rPr lang="ru-RU" sz="2300" b="1" i="1" u="sng" dirty="0" err="1">
                <a:solidFill>
                  <a:schemeClr val="accent1"/>
                </a:solidFill>
                <a:latin typeface="Times New Roman" panose="02020603050405020304" pitchFamily="18" charset="0"/>
                <a:cs typeface="Times New Roman" panose="02020603050405020304" pitchFamily="18" charset="0"/>
              </a:rPr>
              <a:t>Миллат</a:t>
            </a:r>
            <a:r>
              <a:rPr lang="ru-RU" sz="2300" b="1" i="1" dirty="0">
                <a:solidFill>
                  <a:schemeClr val="accent1"/>
                </a:solidFill>
                <a:latin typeface="Times New Roman" panose="02020603050405020304" pitchFamily="18" charset="0"/>
                <a:cs typeface="Times New Roman" panose="02020603050405020304" pitchFamily="18" charset="0"/>
              </a:rPr>
              <a:t> – </a:t>
            </a:r>
            <a:r>
              <a:rPr lang="ru-RU" sz="2300" b="1" i="1" dirty="0" err="1">
                <a:solidFill>
                  <a:schemeClr val="accent1"/>
                </a:solidFill>
                <a:latin typeface="Times New Roman" panose="02020603050405020304" pitchFamily="18" charset="0"/>
                <a:cs typeface="Times New Roman" panose="02020603050405020304" pitchFamily="18" charset="0"/>
              </a:rPr>
              <a:t>Қожаның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анасы</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Ол</a:t>
            </a:r>
            <a:r>
              <a:rPr lang="ru-RU" sz="2300" b="1" i="1" dirty="0">
                <a:solidFill>
                  <a:schemeClr val="accent1"/>
                </a:solidFill>
                <a:latin typeface="Times New Roman" panose="02020603050405020304" pitchFamily="18" charset="0"/>
                <a:cs typeface="Times New Roman" panose="02020603050405020304" pitchFamily="18" charset="0"/>
              </a:rPr>
              <a:t> – </a:t>
            </a:r>
            <a:r>
              <a:rPr lang="ru-RU" sz="2300" b="1" i="1" dirty="0" err="1">
                <a:solidFill>
                  <a:schemeClr val="accent1"/>
                </a:solidFill>
                <a:latin typeface="Times New Roman" panose="02020603050405020304" pitchFamily="18" charset="0"/>
                <a:cs typeface="Times New Roman" panose="02020603050405020304" pitchFamily="18" charset="0"/>
              </a:rPr>
              <a:t>ақылды</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тәрбиелі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адам</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Ауылдың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үлкен-кішісінің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бәрі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бірдей</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алдынан</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қия</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басып</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өтпей</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құрметтеп</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тұрады</a:t>
            </a:r>
            <a:r>
              <a:rPr lang="ru-RU" sz="2300" b="1" i="1" dirty="0">
                <a:solidFill>
                  <a:schemeClr val="accent1"/>
                </a:solidFill>
                <a:latin typeface="Times New Roman" panose="02020603050405020304" pitchFamily="18" charset="0"/>
                <a:cs typeface="Times New Roman" panose="02020603050405020304" pitchFamily="18" charset="0"/>
              </a:rPr>
              <a:t>.</a:t>
            </a:r>
          </a:p>
          <a:p>
            <a:pPr algn="just"/>
            <a:r>
              <a:rPr lang="ru-RU" sz="2300" b="1" i="1" u="sng" dirty="0" err="1">
                <a:solidFill>
                  <a:schemeClr val="accent1"/>
                </a:solidFill>
                <a:latin typeface="Times New Roman" panose="02020603050405020304" pitchFamily="18" charset="0"/>
                <a:cs typeface="Times New Roman" panose="02020603050405020304" pitchFamily="18" charset="0"/>
              </a:rPr>
              <a:t>Оспанов</a:t>
            </a:r>
            <a:r>
              <a:rPr lang="ru-RU" sz="2300" b="1" i="1" dirty="0">
                <a:solidFill>
                  <a:schemeClr val="accent1"/>
                </a:solidFill>
                <a:latin typeface="Times New Roman" panose="02020603050405020304" pitchFamily="18" charset="0"/>
                <a:cs typeface="Times New Roman" panose="02020603050405020304" pitchFamily="18" charset="0"/>
              </a:rPr>
              <a:t> – зоология </a:t>
            </a:r>
            <a:r>
              <a:rPr lang="ru-RU" sz="2300" b="1" i="1" dirty="0" err="1">
                <a:solidFill>
                  <a:schemeClr val="accent1"/>
                </a:solidFill>
                <a:latin typeface="Times New Roman" panose="02020603050405020304" pitchFamily="18" charset="0"/>
                <a:cs typeface="Times New Roman" panose="02020603050405020304" pitchFamily="18" charset="0"/>
              </a:rPr>
              <a:t>пәнінің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мұғалімі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Қожаның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жақсы</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көретін</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мұғалімдерінің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бірі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Ол</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Қожаның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әкесінің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көзі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тірі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кезіндегі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жан</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досы</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болған</a:t>
            </a:r>
            <a:r>
              <a:rPr lang="ru-RU" sz="2300" b="1" i="1" dirty="0">
                <a:solidFill>
                  <a:schemeClr val="accent1"/>
                </a:solidFill>
                <a:latin typeface="Times New Roman" panose="02020603050405020304" pitchFamily="18" charset="0"/>
                <a:cs typeface="Times New Roman" panose="02020603050405020304" pitchFamily="18" charset="0"/>
              </a:rPr>
              <a:t>.</a:t>
            </a:r>
          </a:p>
          <a:p>
            <a:pPr algn="just"/>
            <a:r>
              <a:rPr lang="ru-RU" sz="2300" b="1" i="1" u="sng" dirty="0">
                <a:solidFill>
                  <a:schemeClr val="accent1"/>
                </a:solidFill>
                <a:latin typeface="Times New Roman" panose="02020603050405020304" pitchFamily="18" charset="0"/>
                <a:cs typeface="Times New Roman" panose="02020603050405020304" pitchFamily="18" charset="0"/>
              </a:rPr>
              <a:t>Анфиса Михайловна </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орыс</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тілі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пәнінің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мұғалімі</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Қожаның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айтуынша</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мұғалімдердің</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ішіндегі</a:t>
            </a:r>
            <a:r>
              <a:rPr lang="ru-RU" sz="2300" b="1" i="1" dirty="0">
                <a:solidFill>
                  <a:schemeClr val="accent1"/>
                </a:solidFill>
                <a:latin typeface="Times New Roman" panose="02020603050405020304" pitchFamily="18" charset="0"/>
                <a:cs typeface="Times New Roman" panose="02020603050405020304" pitchFamily="18" charset="0"/>
              </a:rPr>
              <a:t> алтын </a:t>
            </a:r>
            <a:r>
              <a:rPr lang="ru-RU" sz="2300" b="1" i="1" dirty="0" err="1">
                <a:solidFill>
                  <a:schemeClr val="accent1"/>
                </a:solidFill>
                <a:latin typeface="Times New Roman" panose="02020603050405020304" pitchFamily="18" charset="0"/>
                <a:cs typeface="Times New Roman" panose="02020603050405020304" pitchFamily="18" charset="0"/>
              </a:rPr>
              <a:t>адам</a:t>
            </a:r>
            <a:r>
              <a:rPr lang="ru-RU" sz="2300" b="1" i="1" dirty="0">
                <a:solidFill>
                  <a:schemeClr val="accent1"/>
                </a:solidFill>
                <a:latin typeface="Times New Roman" panose="02020603050405020304" pitchFamily="18" charset="0"/>
                <a:cs typeface="Times New Roman" panose="02020603050405020304" pitchFamily="18" charset="0"/>
              </a:rPr>
              <a:t>».</a:t>
            </a:r>
          </a:p>
          <a:p>
            <a:pPr algn="just"/>
            <a:r>
              <a:rPr lang="ru-RU" sz="2300" b="1" i="1" u="sng" dirty="0" err="1">
                <a:solidFill>
                  <a:schemeClr val="accent1"/>
                </a:solidFill>
                <a:latin typeface="Times New Roman" panose="02020603050405020304" pitchFamily="18" charset="0"/>
                <a:cs typeface="Times New Roman" panose="02020603050405020304" pitchFamily="18" charset="0"/>
              </a:rPr>
              <a:t>Сәйбек</a:t>
            </a:r>
            <a:r>
              <a:rPr lang="ru-RU" sz="2300" b="1" i="1" u="sng" dirty="0">
                <a:solidFill>
                  <a:schemeClr val="accent1"/>
                </a:solidFill>
                <a:latin typeface="Times New Roman" panose="02020603050405020304" pitchFamily="18" charset="0"/>
                <a:cs typeface="Times New Roman" panose="02020603050405020304" pitchFamily="18" charset="0"/>
              </a:rPr>
              <a:t> </a:t>
            </a:r>
            <a:r>
              <a:rPr lang="ru-RU" sz="2300" b="1" i="1" u="sng" dirty="0" err="1">
                <a:solidFill>
                  <a:schemeClr val="accent1"/>
                </a:solidFill>
                <a:latin typeface="Times New Roman" panose="02020603050405020304" pitchFamily="18" charset="0"/>
                <a:cs typeface="Times New Roman" panose="02020603050405020304" pitchFamily="18" charset="0"/>
              </a:rPr>
              <a:t>қарт</a:t>
            </a:r>
            <a:r>
              <a:rPr lang="ru-RU" sz="2300" b="1" i="1" u="sng" dirty="0">
                <a:solidFill>
                  <a:schemeClr val="accent1"/>
                </a:solidFill>
                <a:latin typeface="Times New Roman" panose="02020603050405020304" pitchFamily="18" charset="0"/>
                <a:cs typeface="Times New Roman" panose="02020603050405020304" pitchFamily="18" charset="0"/>
              </a:rPr>
              <a:t> </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мектеп</a:t>
            </a:r>
            <a:r>
              <a:rPr lang="ru-RU" sz="2300" b="1" i="1" dirty="0">
                <a:solidFill>
                  <a:schemeClr val="accent1"/>
                </a:solidFill>
                <a:latin typeface="Times New Roman" panose="02020603050405020304" pitchFamily="18" charset="0"/>
                <a:cs typeface="Times New Roman" panose="02020603050405020304" pitchFamily="18" charset="0"/>
              </a:rPr>
              <a:t> </a:t>
            </a:r>
            <a:r>
              <a:rPr lang="ru-RU" sz="2300" b="1" i="1" dirty="0" err="1">
                <a:solidFill>
                  <a:schemeClr val="accent1"/>
                </a:solidFill>
                <a:latin typeface="Times New Roman" panose="02020603050405020304" pitchFamily="18" charset="0"/>
                <a:cs typeface="Times New Roman" panose="02020603050405020304" pitchFamily="18" charset="0"/>
              </a:rPr>
              <a:t>күзетшісі</a:t>
            </a:r>
            <a:r>
              <a:rPr lang="ru-RU" sz="2300" b="1" i="1" dirty="0">
                <a:solidFill>
                  <a:schemeClr val="accent1"/>
                </a:solidFill>
                <a:latin typeface="Times New Roman" panose="02020603050405020304" pitchFamily="18" charset="0"/>
                <a:cs typeface="Times New Roman" panose="02020603050405020304" pitchFamily="18" charset="0"/>
              </a:rPr>
              <a:t>.</a:t>
            </a:r>
            <a:endParaRPr lang="ru-RU" sz="2300" b="1" i="1" dirty="0">
              <a:solidFill>
                <a:schemeClr val="accent1"/>
              </a:solidFill>
              <a:effectLst/>
              <a:latin typeface="Times New Roman" panose="02020603050405020304" pitchFamily="18" charset="0"/>
              <a:cs typeface="Times New Roman" panose="02020603050405020304" pitchFamily="18" charset="0"/>
            </a:endParaRPr>
          </a:p>
        </p:txBody>
      </p:sp>
      <p:pic>
        <p:nvPicPr>
          <p:cNvPr id="3074" name="Picture 2" descr="Картинки по запросу &quot;менің атым қожа&quot;"/>
          <p:cNvPicPr>
            <a:picLocks noChangeAspect="1" noChangeArrowheads="1"/>
          </p:cNvPicPr>
          <p:nvPr/>
        </p:nvPicPr>
        <p:blipFill rotWithShape="1">
          <a:blip r:embed="rId2">
            <a:extLst>
              <a:ext uri="{28A0092B-C50C-407E-A947-70E740481C1C}">
                <a14:useLocalDpi xmlns:a14="http://schemas.microsoft.com/office/drawing/2010/main" val="0"/>
              </a:ext>
            </a:extLst>
          </a:blip>
          <a:srcRect r="55387"/>
          <a:stretch/>
        </p:blipFill>
        <p:spPr bwMode="auto">
          <a:xfrm>
            <a:off x="8428694" y="4418126"/>
            <a:ext cx="2399170" cy="13545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quot;менің атым қож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8884" y="2282143"/>
            <a:ext cx="2399170" cy="18104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Картинки по запросу &quot;менің атым қожа&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7010" y="175164"/>
            <a:ext cx="2399170" cy="181046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Картинки по запросу &quot;қожаның әжесі&quot;"/>
          <p:cNvPicPr>
            <a:picLocks noChangeAspect="1" noChangeArrowheads="1"/>
          </p:cNvPicPr>
          <p:nvPr/>
        </p:nvPicPr>
        <p:blipFill rotWithShape="1">
          <a:blip r:embed="rId5">
            <a:extLst>
              <a:ext uri="{28A0092B-C50C-407E-A947-70E740481C1C}">
                <a14:useLocalDpi xmlns:a14="http://schemas.microsoft.com/office/drawing/2010/main" val="0"/>
              </a:ext>
            </a:extLst>
          </a:blip>
          <a:srcRect l="35321" t="33485" r="7225" b="9634"/>
          <a:stretch/>
        </p:blipFill>
        <p:spPr bwMode="auto">
          <a:xfrm>
            <a:off x="9562509" y="175164"/>
            <a:ext cx="2399170" cy="181046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584538" y="1915808"/>
            <a:ext cx="1380443" cy="369332"/>
          </a:xfrm>
          <a:prstGeom prst="rect">
            <a:avLst/>
          </a:prstGeom>
        </p:spPr>
        <p:txBody>
          <a:bodyPr wrap="none">
            <a:spAutoFit/>
          </a:bodyPr>
          <a:lstStyle/>
          <a:p>
            <a:r>
              <a:rPr lang="ru-RU" b="1" i="1" u="sng" dirty="0" err="1">
                <a:solidFill>
                  <a:schemeClr val="accent1"/>
                </a:solidFill>
                <a:latin typeface="Times New Roman" panose="02020603050405020304" pitchFamily="18" charset="0"/>
                <a:cs typeface="Times New Roman" panose="02020603050405020304" pitchFamily="18" charset="0"/>
              </a:rPr>
              <a:t>Майқанова</a:t>
            </a:r>
            <a:r>
              <a:rPr lang="ru-RU" b="1" i="1" dirty="0">
                <a:solidFill>
                  <a:schemeClr val="accent1"/>
                </a:solidFill>
                <a:latin typeface="Times New Roman" panose="02020603050405020304" pitchFamily="18" charset="0"/>
                <a:cs typeface="Times New Roman" panose="02020603050405020304" pitchFamily="18" charset="0"/>
              </a:rPr>
              <a:t> </a:t>
            </a:r>
            <a:endParaRPr lang="ru-RU" dirty="0"/>
          </a:p>
        </p:txBody>
      </p:sp>
      <p:sp>
        <p:nvSpPr>
          <p:cNvPr id="7" name="Прямоугольник 6"/>
          <p:cNvSpPr/>
          <p:nvPr/>
        </p:nvSpPr>
        <p:spPr>
          <a:xfrm>
            <a:off x="9804595" y="1915808"/>
            <a:ext cx="1965218" cy="369332"/>
          </a:xfrm>
          <a:prstGeom prst="rect">
            <a:avLst/>
          </a:prstGeom>
        </p:spPr>
        <p:txBody>
          <a:bodyPr wrap="none">
            <a:spAutoFit/>
          </a:bodyPr>
          <a:lstStyle/>
          <a:p>
            <a:r>
              <a:rPr lang="ru-RU" b="1" i="1" u="sng" dirty="0" err="1" smtClean="0">
                <a:solidFill>
                  <a:schemeClr val="accent1"/>
                </a:solidFill>
                <a:latin typeface="Times New Roman" panose="02020603050405020304" pitchFamily="18" charset="0"/>
                <a:cs typeface="Times New Roman" panose="02020603050405020304" pitchFamily="18" charset="0"/>
              </a:rPr>
              <a:t>Қожаның</a:t>
            </a:r>
            <a:r>
              <a:rPr lang="ru-RU" b="1" i="1" u="sng" dirty="0" smtClean="0">
                <a:solidFill>
                  <a:schemeClr val="accent1"/>
                </a:solidFill>
                <a:latin typeface="Times New Roman" panose="02020603050405020304" pitchFamily="18" charset="0"/>
                <a:cs typeface="Times New Roman" panose="02020603050405020304" pitchFamily="18" charset="0"/>
              </a:rPr>
              <a:t> </a:t>
            </a:r>
            <a:r>
              <a:rPr lang="ru-RU" b="1" i="1" u="sng" dirty="0" err="1" smtClean="0">
                <a:solidFill>
                  <a:schemeClr val="accent1"/>
                </a:solidFill>
                <a:latin typeface="Times New Roman" panose="02020603050405020304" pitchFamily="18" charset="0"/>
                <a:cs typeface="Times New Roman" panose="02020603050405020304" pitchFamily="18" charset="0"/>
              </a:rPr>
              <a:t>Әжесі</a:t>
            </a:r>
            <a:r>
              <a:rPr lang="ru-RU" b="1" i="1" dirty="0" smtClean="0">
                <a:solidFill>
                  <a:schemeClr val="accent1"/>
                </a:solidFill>
                <a:latin typeface="Times New Roman" panose="02020603050405020304" pitchFamily="18" charset="0"/>
                <a:cs typeface="Times New Roman" panose="02020603050405020304" pitchFamily="18" charset="0"/>
              </a:rPr>
              <a:t> </a:t>
            </a:r>
            <a:endParaRPr lang="ru-RU" dirty="0"/>
          </a:p>
        </p:txBody>
      </p:sp>
      <p:sp>
        <p:nvSpPr>
          <p:cNvPr id="8" name="Прямоугольник 7"/>
          <p:cNvSpPr/>
          <p:nvPr/>
        </p:nvSpPr>
        <p:spPr>
          <a:xfrm>
            <a:off x="8611398" y="5747906"/>
            <a:ext cx="2033762" cy="646331"/>
          </a:xfrm>
          <a:prstGeom prst="rect">
            <a:avLst/>
          </a:prstGeom>
        </p:spPr>
        <p:txBody>
          <a:bodyPr wrap="none">
            <a:spAutoFit/>
          </a:bodyPr>
          <a:lstStyle/>
          <a:p>
            <a:pPr algn="ctr"/>
            <a:r>
              <a:rPr lang="ru-RU" b="1" i="1" u="sng" dirty="0" err="1">
                <a:solidFill>
                  <a:schemeClr val="accent1"/>
                </a:solidFill>
                <a:latin typeface="Times New Roman" panose="02020603050405020304" pitchFamily="18" charset="0"/>
                <a:cs typeface="Times New Roman" panose="02020603050405020304" pitchFamily="18" charset="0"/>
              </a:rPr>
              <a:t>Миллат</a:t>
            </a:r>
            <a:r>
              <a:rPr lang="ru-RU" b="1" i="1" dirty="0">
                <a:solidFill>
                  <a:schemeClr val="accent1"/>
                </a:solidFill>
                <a:latin typeface="Times New Roman" panose="02020603050405020304" pitchFamily="18" charset="0"/>
                <a:cs typeface="Times New Roman" panose="02020603050405020304" pitchFamily="18" charset="0"/>
              </a:rPr>
              <a:t> </a:t>
            </a:r>
            <a:endParaRPr lang="ru-RU" b="1" i="1" dirty="0" smtClean="0">
              <a:solidFill>
                <a:schemeClr val="accent1"/>
              </a:solidFill>
              <a:latin typeface="Times New Roman" panose="02020603050405020304" pitchFamily="18" charset="0"/>
              <a:cs typeface="Times New Roman" panose="02020603050405020304" pitchFamily="18" charset="0"/>
            </a:endParaRPr>
          </a:p>
          <a:p>
            <a:pPr algn="ctr"/>
            <a:r>
              <a:rPr lang="ru-RU" b="1" i="1" dirty="0" smtClean="0">
                <a:solidFill>
                  <a:schemeClr val="accent1"/>
                </a:solidFill>
                <a:latin typeface="Times New Roman" panose="02020603050405020304" pitchFamily="18" charset="0"/>
                <a:cs typeface="Times New Roman" panose="02020603050405020304" pitchFamily="18" charset="0"/>
              </a:rPr>
              <a:t>(</a:t>
            </a:r>
            <a:r>
              <a:rPr lang="ru-RU" b="1" i="1" dirty="0" err="1" smtClean="0">
                <a:solidFill>
                  <a:schemeClr val="accent1"/>
                </a:solidFill>
                <a:latin typeface="Times New Roman" panose="02020603050405020304" pitchFamily="18" charset="0"/>
                <a:cs typeface="Times New Roman" panose="02020603050405020304" pitchFamily="18" charset="0"/>
              </a:rPr>
              <a:t>Қожаның</a:t>
            </a:r>
            <a:r>
              <a:rPr lang="ru-RU" b="1" i="1" dirty="0" smtClean="0">
                <a:solidFill>
                  <a:schemeClr val="accent1"/>
                </a:solidFill>
                <a:latin typeface="Times New Roman" panose="02020603050405020304" pitchFamily="18" charset="0"/>
                <a:cs typeface="Times New Roman" panose="02020603050405020304" pitchFamily="18" charset="0"/>
              </a:rPr>
              <a:t> </a:t>
            </a:r>
            <a:r>
              <a:rPr lang="ru-RU" b="1" i="1" dirty="0" err="1" smtClean="0">
                <a:solidFill>
                  <a:schemeClr val="accent1"/>
                </a:solidFill>
                <a:latin typeface="Times New Roman" panose="02020603050405020304" pitchFamily="18" charset="0"/>
                <a:cs typeface="Times New Roman" panose="02020603050405020304" pitchFamily="18" charset="0"/>
              </a:rPr>
              <a:t>анасы</a:t>
            </a:r>
            <a:r>
              <a:rPr lang="ru-RU" b="1" i="1" dirty="0" smtClean="0">
                <a:solidFill>
                  <a:schemeClr val="accent1"/>
                </a:solidFill>
                <a:latin typeface="Times New Roman" panose="02020603050405020304" pitchFamily="18" charset="0"/>
                <a:cs typeface="Times New Roman" panose="02020603050405020304" pitchFamily="18" charset="0"/>
              </a:rPr>
              <a:t>)</a:t>
            </a:r>
            <a:endParaRPr lang="ru-RU" dirty="0"/>
          </a:p>
        </p:txBody>
      </p:sp>
      <p:sp>
        <p:nvSpPr>
          <p:cNvPr id="9" name="Прямоугольник 8"/>
          <p:cNvSpPr/>
          <p:nvPr/>
        </p:nvSpPr>
        <p:spPr>
          <a:xfrm>
            <a:off x="10217677" y="4025784"/>
            <a:ext cx="1101584" cy="369332"/>
          </a:xfrm>
          <a:prstGeom prst="rect">
            <a:avLst/>
          </a:prstGeom>
        </p:spPr>
        <p:txBody>
          <a:bodyPr wrap="none">
            <a:spAutoFit/>
          </a:bodyPr>
          <a:lstStyle/>
          <a:p>
            <a:r>
              <a:rPr lang="ru-RU" b="1" i="1" u="sng" dirty="0" err="1">
                <a:solidFill>
                  <a:schemeClr val="accent1"/>
                </a:solidFill>
                <a:latin typeface="Times New Roman" panose="02020603050405020304" pitchFamily="18" charset="0"/>
                <a:cs typeface="Times New Roman" panose="02020603050405020304" pitchFamily="18" charset="0"/>
              </a:rPr>
              <a:t>Оспанов</a:t>
            </a:r>
            <a:r>
              <a:rPr lang="ru-RU" b="1" i="1" dirty="0">
                <a:solidFill>
                  <a:schemeClr val="accent1"/>
                </a:solidFill>
                <a:latin typeface="Times New Roman" panose="02020603050405020304" pitchFamily="18" charset="0"/>
                <a:cs typeface="Times New Roman" panose="02020603050405020304" pitchFamily="18" charset="0"/>
              </a:rPr>
              <a:t> </a:t>
            </a:r>
            <a:endParaRPr lang="ru-RU" dirty="0"/>
          </a:p>
        </p:txBody>
      </p:sp>
      <p:pic>
        <p:nvPicPr>
          <p:cNvPr id="3084" name="Picture 12" descr="Картинки по запросу &quot;сәйбек қарт&quot;"/>
          <p:cNvPicPr>
            <a:picLocks noChangeAspect="1" noChangeArrowheads="1"/>
          </p:cNvPicPr>
          <p:nvPr/>
        </p:nvPicPr>
        <p:blipFill rotWithShape="1">
          <a:blip r:embed="rId6">
            <a:extLst>
              <a:ext uri="{28A0092B-C50C-407E-A947-70E740481C1C}">
                <a14:useLocalDpi xmlns:a14="http://schemas.microsoft.com/office/drawing/2010/main" val="0"/>
              </a:ext>
            </a:extLst>
          </a:blip>
          <a:srcRect l="53886" b="39484"/>
          <a:stretch/>
        </p:blipFill>
        <p:spPr bwMode="auto">
          <a:xfrm>
            <a:off x="7048671" y="2282143"/>
            <a:ext cx="2399170" cy="181046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7476153" y="4068953"/>
            <a:ext cx="1544205" cy="369332"/>
          </a:xfrm>
          <a:prstGeom prst="rect">
            <a:avLst/>
          </a:prstGeom>
        </p:spPr>
        <p:txBody>
          <a:bodyPr wrap="none">
            <a:spAutoFit/>
          </a:bodyPr>
          <a:lstStyle/>
          <a:p>
            <a:r>
              <a:rPr lang="ru-RU" b="1" i="1" u="sng" dirty="0" err="1">
                <a:solidFill>
                  <a:schemeClr val="accent1"/>
                </a:solidFill>
                <a:latin typeface="Times New Roman" panose="02020603050405020304" pitchFamily="18" charset="0"/>
                <a:cs typeface="Times New Roman" panose="02020603050405020304" pitchFamily="18" charset="0"/>
              </a:rPr>
              <a:t>Сәйбек</a:t>
            </a:r>
            <a:r>
              <a:rPr lang="ru-RU" b="1" i="1" u="sng" dirty="0">
                <a:solidFill>
                  <a:schemeClr val="accent1"/>
                </a:solidFill>
                <a:latin typeface="Times New Roman" panose="02020603050405020304" pitchFamily="18" charset="0"/>
                <a:cs typeface="Times New Roman" panose="02020603050405020304" pitchFamily="18" charset="0"/>
              </a:rPr>
              <a:t> </a:t>
            </a:r>
            <a:r>
              <a:rPr lang="ru-RU" b="1" i="1" u="sng" dirty="0" err="1">
                <a:solidFill>
                  <a:schemeClr val="accent1"/>
                </a:solidFill>
                <a:latin typeface="Times New Roman" panose="02020603050405020304" pitchFamily="18" charset="0"/>
                <a:cs typeface="Times New Roman" panose="02020603050405020304" pitchFamily="18" charset="0"/>
              </a:rPr>
              <a:t>қарт</a:t>
            </a:r>
            <a:r>
              <a:rPr lang="ru-RU" b="1" i="1" u="sng" dirty="0">
                <a:solidFill>
                  <a:schemeClr val="accent1"/>
                </a:solidFill>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47763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Картинки по запросу &quot;менің атым қож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932" y="40740"/>
            <a:ext cx="3105337" cy="22135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quot;менің атым қож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932" y="2263364"/>
            <a:ext cx="3105337" cy="22633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Картинки по запросу &quot;менің атым қожа&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2932" y="4517678"/>
            <a:ext cx="3105338" cy="22633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88" y="1783533"/>
            <a:ext cx="8311080" cy="1446550"/>
          </a:xfrm>
          <a:prstGeom prst="rect">
            <a:avLst/>
          </a:prstGeom>
          <a:noFill/>
        </p:spPr>
        <p:txBody>
          <a:bodyPr wrap="square" rtlCol="0">
            <a:spAutoFit/>
          </a:bodyPr>
          <a:lstStyle/>
          <a:p>
            <a:pPr algn="just"/>
            <a:r>
              <a:rPr lang="kk-KZ" sz="4400" b="1" i="1" dirty="0" smtClean="0">
                <a:solidFill>
                  <a:schemeClr val="accent1"/>
                </a:solidFill>
                <a:latin typeface="Times New Roman" panose="02020603050405020304" pitchFamily="18" charset="0"/>
                <a:cs typeface="Times New Roman" panose="02020603050405020304" pitchFamily="18" charset="0"/>
              </a:rPr>
              <a:t>Шығарманың тақырыбы: </a:t>
            </a:r>
          </a:p>
          <a:p>
            <a:pPr algn="just"/>
            <a:r>
              <a:rPr lang="kk-KZ" sz="4400" b="1" i="1" dirty="0" smtClean="0">
                <a:solidFill>
                  <a:schemeClr val="accent1"/>
                </a:solidFill>
                <a:latin typeface="Times New Roman" panose="02020603050405020304" pitchFamily="18" charset="0"/>
                <a:cs typeface="Times New Roman" panose="02020603050405020304" pitchFamily="18" charset="0"/>
              </a:rPr>
              <a:t>Шығарманың идеясы: </a:t>
            </a:r>
            <a:endParaRPr lang="ru-RU" sz="4400" b="1"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07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Өмірбаяны Қазақ прозасына қайталанбас соны леп, өзгеше өрнек, ғажайып сыр-сипат әкелген көрнекті жазушы, балалар әдебиетінің классигі Бердібек Соқпақбаев 1924 жылы 15 қазанда Алматы облысының Нарынқол ауылында дүниеге келді. Ол Абай атындағы Қазақ педагогикалық институтын, кейін Мәскеуде Жоғары әдеби курсты бітірген.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6" y="0"/>
            <a:ext cx="121722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8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Біраз жыл ауыл мектебінде мұғалім болған. «Қазақ әдебиеті» газетінде, «Балдырған» журналында, Ш.Айманов атындағы «Қазақфильм» киностудиясында қызмет істеген. Қазақстан Жазушылар одағында балалар әдебиеті жөніндегі әдеби кеңесші болған. Шығармашылық жолын өлеңмен бастап, 1950 жылы «Бұлақ» атты жыр жинағын шығарған. Кейін балалар мен жасөспірімдерге арналған 20-дан астам әңгіме, хикаят, роман кітаптарын ұсынды. «Менің атым – Қожа», «Балалық шаққа саяхат», «Бозтөбеде бір қыз бар», «Өлгендер қайтып келмейді» және «Қайдасың, Гауһар?» секілді туындылары КСРО халықтарының және көптеген шет тілдеріне аударылып, сахналық, экрандық нұсқаға айналған."/>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Біраз жыл ауыл мектебінде мұғалім болған. «Қазақ әдебиеті» газетінде, «Балдырған» журналында, Ш.Айманов атындағы «Қазақфильм» киностудиясында қызмет істеген. Қазақстан Жазушылар одағында балалар әдебиеті жөніндегі әдеби кеңесші болған. Шығармашылық жолын өлеңмен бастап, 1950 жылы «Бұлақ» атты жыр жинағын шығарған. Кейін балалар мен жасөспірімдерге арналған 20-дан астам әңгіме, хикаят, роман кітаптарын ұсынды. «Менің атым – Қожа», «Балалық шаққа саяхат», «Бозтөбеде бір қыз бар», «Өлгендер қайтып келмейді» және «Қайдасың, Гауһар?» секілді туындылары КСРО халықтарының және көптеген шет тілдеріне аударылып, сахналық, экрандық нұсқаға айналғ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12192000" cy="685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7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1967 жылы Балалар мен жасөспірімдерге арналған фильмдердің Канн қаласында (Франция) өткен Халықаралық фестивалінде «Менің атым – Қожа» фильмі (Б.Соқпақбаевтың сценариі) арнаулы жүлдеге ие бол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99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Б.Соқпақбаев – реалист суреткер. Дарынды жазушы қаламынан туған қай-қай шығармасында да өмірдің қарама-қайшылықтары, адам жанының қалтарыс-бұлтарыстары, сол дәуірдің психологиялық хал-күйі шынайы шеберлікпен суреттелг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03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Б.Соқпақбаев – адалдықтың, тазалықтың, адамгершіліктің жыршысы. Оның балаларға арналған туындылары биік көркемдік деңгейімен, табиғи тазалығымен, шынайылығымен, қарапайымдылығымен ерекшеленед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12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Шығармала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60"/>
            <a:ext cx="12192000" cy="684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14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https://fsd.kopilkaurokov.ru/up/html/2017/02/24/k_58aff67f63969/img_user_file_58aff67fce5f0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Шығармала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97180"/>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79</TotalTime>
  <Words>404</Words>
  <Application>Microsoft Office PowerPoint</Application>
  <PresentationFormat>Широкоэкранный</PresentationFormat>
  <Paragraphs>27</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Ретро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10</cp:revision>
  <dcterms:created xsi:type="dcterms:W3CDTF">2021-02-09T15:52:33Z</dcterms:created>
  <dcterms:modified xsi:type="dcterms:W3CDTF">2021-02-16T15:30:08Z</dcterms:modified>
</cp:coreProperties>
</file>