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4" r:id="rId5"/>
    <p:sldId id="259" r:id="rId6"/>
    <p:sldId id="266" r:id="rId7"/>
    <p:sldId id="261" r:id="rId8"/>
    <p:sldId id="260" r:id="rId9"/>
    <p:sldId id="265" r:id="rId10"/>
    <p:sldId id="263" r:id="rId11"/>
    <p:sldId id="262"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4752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28820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598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4024764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182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117168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369305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338484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58013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6FCC31-4610-4CF5-BDBE-19DF6E3D8716}"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74630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6FCC31-4610-4CF5-BDBE-19DF6E3D8716}"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174499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6FCC31-4610-4CF5-BDBE-19DF6E3D8716}" type="datetimeFigureOut">
              <a:rPr lang="ru-RU" smtClean="0"/>
              <a:t>05.03.2021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238108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6FCC31-4610-4CF5-BDBE-19DF6E3D8716}" type="datetimeFigureOut">
              <a:rPr lang="ru-RU" smtClean="0"/>
              <a:t>05.03.2021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41630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FCC31-4610-4CF5-BDBE-19DF6E3D8716}" type="datetimeFigureOut">
              <a:rPr lang="ru-RU" smtClean="0"/>
              <a:t>05.03.2021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393439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6FCC31-4610-4CF5-BDBE-19DF6E3D8716}"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323378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6FCC31-4610-4CF5-BDBE-19DF6E3D8716}"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721515-50D4-4735-862D-3209D53B67A9}" type="slidenum">
              <a:rPr lang="ru-RU" smtClean="0"/>
              <a:t>‹#›</a:t>
            </a:fld>
            <a:endParaRPr lang="ru-RU"/>
          </a:p>
        </p:txBody>
      </p:sp>
    </p:spTree>
    <p:extLst>
      <p:ext uri="{BB962C8B-B14F-4D97-AF65-F5344CB8AC3E}">
        <p14:creationId xmlns:p14="http://schemas.microsoft.com/office/powerpoint/2010/main" val="10908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6FCC31-4610-4CF5-BDBE-19DF6E3D8716}" type="datetimeFigureOut">
              <a:rPr lang="ru-RU" smtClean="0"/>
              <a:t>05.03.2021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721515-50D4-4735-862D-3209D53B67A9}" type="slidenum">
              <a:rPr lang="ru-RU" smtClean="0"/>
              <a:t>‹#›</a:t>
            </a:fld>
            <a:endParaRPr lang="ru-RU"/>
          </a:p>
        </p:txBody>
      </p:sp>
    </p:spTree>
    <p:extLst>
      <p:ext uri="{BB962C8B-B14F-4D97-AF65-F5344CB8AC3E}">
        <p14:creationId xmlns:p14="http://schemas.microsoft.com/office/powerpoint/2010/main" val="2495826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003634" y="2967335"/>
            <a:ext cx="184731" cy="923330"/>
          </a:xfrm>
          <a:prstGeom prst="rect">
            <a:avLst/>
          </a:prstGeom>
          <a:noFill/>
        </p:spPr>
        <p:txBody>
          <a:bodyPr wrap="none" lIns="91440" tIns="45720" rIns="91440" bIns="45720">
            <a:spAutoFit/>
          </a:bodyPr>
          <a:lstStyle/>
          <a:p>
            <a:pPr algn="ctr"/>
            <a:endParaRPr lang="ru-RU" sz="5400" b="1" cap="none" spc="0" dirty="0">
              <a:ln w="22225">
                <a:solidFill>
                  <a:schemeClr val="accent2"/>
                </a:solidFill>
                <a:prstDash val="solid"/>
              </a:ln>
              <a:solidFill>
                <a:schemeClr val="accent2">
                  <a:lumMod val="40000"/>
                  <a:lumOff val="60000"/>
                </a:schemeClr>
              </a:solidFill>
              <a:effectLst/>
            </a:endParaRPr>
          </a:p>
        </p:txBody>
      </p:sp>
      <p:sp>
        <p:nvSpPr>
          <p:cNvPr id="8" name="Выноска-облако 7"/>
          <p:cNvSpPr/>
          <p:nvPr/>
        </p:nvSpPr>
        <p:spPr>
          <a:xfrm>
            <a:off x="1328519" y="411368"/>
            <a:ext cx="9719692" cy="5477693"/>
          </a:xfrm>
          <a:prstGeom prst="cloudCallout">
            <a:avLst/>
          </a:prstGeom>
          <a:solidFill>
            <a:srgbClr val="FFFF00"/>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Жаратылыстану</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3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сынып</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b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b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Заттар</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және</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олардың</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қасиеттері</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Табиғат</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ресурстары</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ru-RU" sz="3600" b="1" dirty="0" err="1"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Топырақ</a:t>
            </a:r>
            <a:r>
              <a:rPr lang="ru-RU" sz="3600" b="1" dirty="0" smtClean="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a:t>
            </a:r>
            <a:endParaRPr lang="ru-RU" sz="3600" dirty="0">
              <a:ln w="22225">
                <a:solidFill>
                  <a:schemeClr val="tx1"/>
                </a:solidFill>
                <a:prstDash val="solid"/>
              </a:ln>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9" name="AutoShape 2" descr="Жаратылыстану 2-бөлім"/>
          <p:cNvSpPr>
            <a:spLocks noChangeAspect="1" noChangeArrowheads="1"/>
          </p:cNvSpPr>
          <p:nvPr/>
        </p:nvSpPr>
        <p:spPr bwMode="auto">
          <a:xfrm>
            <a:off x="869678" y="5173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Жаратылыстану 2-бөлі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Жаратылыстану 2-бөлім"/>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32064" y="160338"/>
            <a:ext cx="1484827" cy="185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84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4319" y="384975"/>
            <a:ext cx="7917497" cy="5938122"/>
          </a:xfrm>
        </p:spPr>
      </p:pic>
    </p:spTree>
    <p:extLst>
      <p:ext uri="{BB962C8B-B14F-4D97-AF65-F5344CB8AC3E}">
        <p14:creationId xmlns:p14="http://schemas.microsoft.com/office/powerpoint/2010/main" val="121961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0444" y="630992"/>
            <a:ext cx="7821703" cy="5866276"/>
          </a:xfrm>
        </p:spPr>
      </p:pic>
    </p:spTree>
    <p:extLst>
      <p:ext uri="{BB962C8B-B14F-4D97-AF65-F5344CB8AC3E}">
        <p14:creationId xmlns:p14="http://schemas.microsoft.com/office/powerpoint/2010/main" val="4054497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ге, 9-ға көбейту кестесі - Дистанционный образовательный портал  &quot;Евразийская наука&qu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1109" y="363204"/>
            <a:ext cx="7969748" cy="597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2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n>
                  <a:solidFill>
                    <a:schemeClr val="accent2">
                      <a:lumMod val="50000"/>
                    </a:schemeClr>
                  </a:solidFill>
                </a:ln>
                <a:latin typeface="Times New Roman" panose="02020603050405020304" pitchFamily="18" charset="0"/>
                <a:cs typeface="Times New Roman" panose="02020603050405020304" pitchFamily="18" charset="0"/>
              </a:rPr>
              <a:t>Топырақ не үшін қажет?</a:t>
            </a:r>
            <a:endParaRPr lang="ru-RU" dirty="0">
              <a:ln>
                <a:solidFill>
                  <a:schemeClr val="accent2">
                    <a:lumMod val="50000"/>
                  </a:schemeClr>
                </a:solidFill>
              </a:ln>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xfrm>
            <a:off x="677334" y="1429186"/>
            <a:ext cx="5314163" cy="5009881"/>
          </a:xfrm>
        </p:spPr>
        <p:txBody>
          <a:bodyPr>
            <a:noAutofit/>
          </a:bodyPr>
          <a:lstStyle/>
          <a:p>
            <a:r>
              <a:rPr lang="kk-KZ" dirty="0" smtClean="0">
                <a:ln>
                  <a:solidFill>
                    <a:schemeClr val="accent2">
                      <a:lumMod val="75000"/>
                    </a:schemeClr>
                  </a:solidFill>
                </a:ln>
                <a:latin typeface="Times New Roman" panose="02020603050405020304" pitchFamily="18" charset="0"/>
                <a:cs typeface="Times New Roman" panose="02020603050405020304" pitchFamily="18" charset="0"/>
              </a:rPr>
              <a:t>Топырақ – жердің үстіңгі қабаты. Онда әртүрлі жануар: шұбалшын, өрмекші, түрлі бұнақденелілер, мысалы, құмырсқа мен қоңыздар тіршілік етеді. Топырақ астынан қазылған індерді сарышұнақ, көртышқан және басқа да ін қазатын жануарлар паналайды. </a:t>
            </a:r>
          </a:p>
          <a:p>
            <a:r>
              <a:rPr lang="kk-KZ" dirty="0" smtClean="0">
                <a:ln>
                  <a:solidFill>
                    <a:schemeClr val="accent2">
                      <a:lumMod val="75000"/>
                    </a:schemeClr>
                  </a:solidFill>
                </a:ln>
                <a:latin typeface="Times New Roman" panose="02020603050405020304" pitchFamily="18" charset="0"/>
                <a:cs typeface="Times New Roman" panose="02020603050405020304" pitchFamily="18" charset="0"/>
              </a:rPr>
              <a:t>Жануарлар топырақты әртүрлі пайдаланады: кейбірі онда тұрақты түрде тіршілік етеді, кейбірі қыстайды немесе ыстықтан, жауынан тығылады, кейбірі жұмыртқа салады. </a:t>
            </a:r>
          </a:p>
          <a:p>
            <a:r>
              <a:rPr lang="kk-KZ" dirty="0" smtClean="0">
                <a:ln>
                  <a:solidFill>
                    <a:schemeClr val="accent2">
                      <a:lumMod val="75000"/>
                    </a:schemeClr>
                  </a:solidFill>
                </a:ln>
                <a:latin typeface="Times New Roman" panose="02020603050405020304" pitchFamily="18" charset="0"/>
                <a:cs typeface="Times New Roman" panose="02020603050405020304" pitchFamily="18" charset="0"/>
              </a:rPr>
              <a:t>Топырақ өсімдік тамырларын қоректік заттармен, сумен қамтамасыз ете отырып, олардың өсуіне жағдай жасайды. Адам да барлық азық-түлікті топырақтың арқасында алады.</a:t>
            </a:r>
          </a:p>
          <a:p>
            <a:r>
              <a:rPr lang="kk-KZ" dirty="0" smtClean="0">
                <a:ln>
                  <a:solidFill>
                    <a:schemeClr val="accent2">
                      <a:lumMod val="75000"/>
                    </a:schemeClr>
                  </a:solidFill>
                </a:ln>
                <a:latin typeface="Times New Roman" panose="02020603050405020304" pitchFamily="18" charset="0"/>
                <a:cs typeface="Times New Roman" panose="02020603050405020304" pitchFamily="18" charset="0"/>
              </a:rPr>
              <a:t>Бір шөкім топырақта миллиардқа жуық микроб бар.</a:t>
            </a:r>
            <a:endParaRPr lang="ru-RU" dirty="0">
              <a:ln>
                <a:solidFill>
                  <a:schemeClr val="accent2">
                    <a:lumMod val="75000"/>
                  </a:schemeClr>
                </a:solidFill>
              </a:ln>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9511" y="1764037"/>
            <a:ext cx="5149179" cy="3744705"/>
          </a:xfrm>
        </p:spPr>
      </p:pic>
    </p:spTree>
    <p:extLst>
      <p:ext uri="{BB962C8B-B14F-4D97-AF65-F5344CB8AC3E}">
        <p14:creationId xmlns:p14="http://schemas.microsoft.com/office/powerpoint/2010/main" val="260341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n>
                  <a:solidFill>
                    <a:schemeClr val="tx1"/>
                  </a:solidFill>
                </a:ln>
                <a:latin typeface="Times New Roman" panose="02020603050405020304" pitchFamily="18" charset="0"/>
                <a:cs typeface="Times New Roman" panose="02020603050405020304" pitchFamily="18" charset="0"/>
              </a:rPr>
              <a:t>Топырақтың құрамы</a:t>
            </a:r>
            <a:endParaRPr lang="ru-RU" dirty="0">
              <a:ln>
                <a:solidFill>
                  <a:schemeClr val="tx1"/>
                </a:solidFill>
              </a:ln>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62991" y="1470297"/>
            <a:ext cx="4312677" cy="3880772"/>
          </a:xfrm>
        </p:spPr>
        <p:txBody>
          <a:bodyPr>
            <a:noAutofit/>
          </a:bodyPr>
          <a:lstStyle/>
          <a:p>
            <a:r>
              <a:rPr lang="kk-KZ" sz="1600" dirty="0" smtClean="0">
                <a:ln>
                  <a:solidFill>
                    <a:schemeClr val="accent2">
                      <a:lumMod val="75000"/>
                    </a:schemeClr>
                  </a:solidFill>
                </a:ln>
                <a:latin typeface="Times New Roman" panose="02020603050405020304" pitchFamily="18" charset="0"/>
                <a:cs typeface="Times New Roman" panose="02020603050405020304" pitchFamily="18" charset="0"/>
              </a:rPr>
              <a:t>Топырақ – жердің беткі борпылдақ қабаты. Оның арасында ауа болады. Суарудан және жауын-шашыннан кейін оған су сіңеді. Осының барлығы топырақтағы ұсақ жануарлар, жәндіктер мен өсімдіктердің тіршілігі үшін өте қажет. </a:t>
            </a:r>
          </a:p>
          <a:p>
            <a:r>
              <a:rPr lang="kk-KZ" sz="1600" dirty="0" smtClean="0">
                <a:ln>
                  <a:solidFill>
                    <a:schemeClr val="accent2">
                      <a:lumMod val="75000"/>
                    </a:schemeClr>
                  </a:solidFill>
                </a:ln>
                <a:latin typeface="Times New Roman" panose="02020603050405020304" pitchFamily="18" charset="0"/>
                <a:cs typeface="Times New Roman" panose="02020603050405020304" pitchFamily="18" charset="0"/>
              </a:rPr>
              <a:t>Өсімдіктер мен жануарлардың шіріген қалдықтары </a:t>
            </a:r>
            <a:r>
              <a:rPr lang="kk-KZ" sz="1600" dirty="0" smtClean="0">
                <a:ln>
                  <a:solidFill>
                    <a:srgbClr val="FF0000"/>
                  </a:solidFill>
                </a:ln>
                <a:latin typeface="Times New Roman" panose="02020603050405020304" pitchFamily="18" charset="0"/>
                <a:cs typeface="Times New Roman" panose="02020603050405020304" pitchFamily="18" charset="0"/>
              </a:rPr>
              <a:t>қарашірік</a:t>
            </a:r>
            <a:r>
              <a:rPr lang="kk-KZ" sz="1600" dirty="0" smtClean="0">
                <a:ln>
                  <a:solidFill>
                    <a:schemeClr val="accent2">
                      <a:lumMod val="75000"/>
                    </a:schemeClr>
                  </a:solidFill>
                </a:ln>
                <a:latin typeface="Times New Roman" panose="02020603050405020304" pitchFamily="18" charset="0"/>
                <a:cs typeface="Times New Roman" panose="02020603050405020304" pitchFamily="18" charset="0"/>
              </a:rPr>
              <a:t> деп аталады. Оның құрамында қоректік заттар болады. Шұбалшын сияқты жәндәктер топырақ ішінде қозғалған сайын оны қарашірікпен, құммен және сазбен араластыра отырып, қопсытады.</a:t>
            </a:r>
          </a:p>
          <a:p>
            <a:r>
              <a:rPr lang="kk-KZ" sz="1600" dirty="0" smtClean="0">
                <a:ln>
                  <a:solidFill>
                    <a:srgbClr val="FF0000"/>
                  </a:solidFill>
                </a:ln>
                <a:latin typeface="Times New Roman" panose="02020603050405020304" pitchFamily="18" charset="0"/>
                <a:cs typeface="Times New Roman" panose="02020603050405020304" pitchFamily="18" charset="0"/>
              </a:rPr>
              <a:t>Топырақтың құрамы </a:t>
            </a:r>
            <a:r>
              <a:rPr lang="kk-KZ" sz="1600" dirty="0" smtClean="0">
                <a:ln>
                  <a:solidFill>
                    <a:schemeClr val="accent2">
                      <a:lumMod val="75000"/>
                    </a:schemeClr>
                  </a:solidFill>
                </a:ln>
                <a:latin typeface="Times New Roman" panose="02020603050405020304" pitchFamily="18" charset="0"/>
                <a:cs typeface="Times New Roman" panose="02020603050405020304" pitchFamily="18" charset="0"/>
              </a:rPr>
              <a:t>өзгеріп тұрады. Ондағы қоректік затты өсімдік бойына сіңіреді немесе жиі, ұзақ жауған жаңбыр суы шайып кетеді. Топырақ құрамын қалпына келтіру үшін оған қарашірік пен тыңайтқыш қосу керек. </a:t>
            </a:r>
            <a:endParaRPr lang="ru-RU" sz="1600" dirty="0">
              <a:ln>
                <a:solidFill>
                  <a:schemeClr val="accent2">
                    <a:lumMod val="75000"/>
                  </a:schemeClr>
                </a:solidFill>
              </a:ln>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721393"/>
            <a:ext cx="4865160" cy="4085771"/>
          </a:xfrm>
        </p:spPr>
      </p:pic>
      <p:sp>
        <p:nvSpPr>
          <p:cNvPr id="6" name="AutoShape 2" descr="Топырақтың құрамы зерттелуде - «JETISÝ» gaze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15081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Өсімдіктердің көптүрлілігі&quot; тақырыбына презентация - окружающий мир,  презентации"/>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6239" y="461175"/>
            <a:ext cx="7699783" cy="577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090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n>
                  <a:solidFill>
                    <a:schemeClr val="tx1"/>
                  </a:solidFill>
                </a:ln>
                <a:latin typeface="Times New Roman" panose="02020603050405020304" pitchFamily="18" charset="0"/>
                <a:cs typeface="Times New Roman" panose="02020603050405020304" pitchFamily="18" charset="0"/>
              </a:rPr>
              <a:t>Топырақтың қандай қасиеті бар?</a:t>
            </a:r>
            <a:endParaRPr lang="ru-RU" dirty="0">
              <a:ln>
                <a:solidFill>
                  <a:schemeClr val="tx1"/>
                </a:solidFill>
              </a:ln>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564123" y="1542282"/>
            <a:ext cx="5061614" cy="3880772"/>
          </a:xfrm>
        </p:spPr>
        <p:txBody>
          <a:bodyPr>
            <a:noAutofit/>
          </a:bodyPr>
          <a:lstStyle/>
          <a:p>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Кез келген топырақ бір-бірімен араласқан қатты, сұйық және газ тәрізді бөлшектерден тұрады. Топырақтың қасиеті осы бөлшектердің арақатынасына (құрғақ – ылғалды, борпылдақ - тығыз) байланысты. Топырақта ауа неғұрлым көп болса, ол соғұрлым борпылдақ болады.</a:t>
            </a:r>
          </a:p>
          <a:p>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Топырақтың өсімдіктерді сумен және қоректік заттармен қамтамасыз ету қасиетін құнарлылық дейді. Ол топырақ құрамындағы қарашіріктің мөлшеріне байланысты болады. Мұндай топырақ су мен онда еріген қоректік заттарды сақтай алады. Топырақтағы су мен қоректік заттар топырақ ішіндегі өте ұсақ саңылаулар арқылы көтеріледі де, өсімдікті қоректендіреді.</a:t>
            </a:r>
            <a:endParaRPr lang="ru-RU" dirty="0">
              <a:ln>
                <a:solidFill>
                  <a:schemeClr val="accent1">
                    <a:lumMod val="75000"/>
                  </a:schemeClr>
                </a:solidFill>
              </a:ln>
              <a:latin typeface="Times New Roman" panose="02020603050405020304" pitchFamily="18" charset="0"/>
              <a:cs typeface="Times New Roman" panose="02020603050405020304" pitchFamily="18" charset="0"/>
            </a:endParaRPr>
          </a:p>
        </p:txBody>
      </p:sp>
      <p:pic>
        <p:nvPicPr>
          <p:cNvPr id="4104" name="Picture 8" descr="Бақылау - Turc Bureau Assessment In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2965" y="2014828"/>
            <a:ext cx="5032596" cy="29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21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Оның пайда болуы мен құрылымы, эрозия, мелиорация жұмыстары - online  present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0446" y="334246"/>
            <a:ext cx="8109086" cy="607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96686"/>
          </a:xfrm>
        </p:spPr>
        <p:txBody>
          <a:bodyPr/>
          <a:lstStyle/>
          <a:p>
            <a:pPr algn="ctr"/>
            <a:r>
              <a:rPr lang="kk-KZ" dirty="0" smtClean="0">
                <a:ln>
                  <a:solidFill>
                    <a:schemeClr val="tx1"/>
                  </a:solidFill>
                </a:ln>
                <a:latin typeface="Times New Roman" panose="02020603050405020304" pitchFamily="18" charset="0"/>
                <a:cs typeface="Times New Roman" panose="02020603050405020304" pitchFamily="18" charset="0"/>
              </a:rPr>
              <a:t>Қандай топырақ құнарлы?</a:t>
            </a:r>
            <a:endParaRPr lang="ru-RU" dirty="0">
              <a:ln>
                <a:solidFill>
                  <a:schemeClr val="tx1"/>
                </a:solidFill>
              </a:ln>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63826" y="1603240"/>
            <a:ext cx="5462209" cy="3880772"/>
          </a:xfrm>
        </p:spPr>
        <p:txBody>
          <a:bodyPr>
            <a:noAutofit/>
          </a:bodyPr>
          <a:lstStyle/>
          <a:p>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Ең құнарлы топырақ – </a:t>
            </a:r>
            <a:r>
              <a:rPr lang="kk-KZ" dirty="0" smtClean="0">
                <a:ln>
                  <a:solidFill>
                    <a:srgbClr val="FF0000"/>
                  </a:solidFill>
                </a:ln>
                <a:latin typeface="Times New Roman" panose="02020603050405020304" pitchFamily="18" charset="0"/>
                <a:cs typeface="Times New Roman" panose="02020603050405020304" pitchFamily="18" charset="0"/>
              </a:rPr>
              <a:t>қаратопырақ</a:t>
            </a:r>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 Оның қарашірік қабаты шамамен бір метрге жетеді. Өсімдік қаратопырақтан барлық қоректік заттарды алып, ылғалды сіңіреді. Мұндай топырақта өсірілген өнім жоғары сапалы болады. </a:t>
            </a:r>
          </a:p>
          <a:p>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Сазтопырақтың қатты бөлшектері өте ұсақ болып келеді, сондықтан олардың арасында ауа мен судың қозғалысы қиындайды. Сазтопырақтың құнарлылығын арттыру үшін оны қопсыту керек. </a:t>
            </a:r>
          </a:p>
          <a:p>
            <a:r>
              <a:rPr lang="kk-KZ" dirty="0" smtClean="0">
                <a:ln>
                  <a:solidFill>
                    <a:schemeClr val="accent1">
                      <a:lumMod val="75000"/>
                    </a:schemeClr>
                  </a:solidFill>
                </a:ln>
                <a:latin typeface="Times New Roman" panose="02020603050405020304" pitchFamily="18" charset="0"/>
                <a:cs typeface="Times New Roman" panose="02020603050405020304" pitchFamily="18" charset="0"/>
              </a:rPr>
              <a:t>Құмтопырақ ылғалды жақсы өткізеді әрі тез жылиды. Оның құрамында қоректік заттар аз, ауа көп болады, сол себепті су тез буланып кетеді. Мұндай топырақты әрдайым суарып, оған қарашірік қосып отыру керек. </a:t>
            </a:r>
            <a:endParaRPr lang="ru-RU" dirty="0">
              <a:ln>
                <a:solidFill>
                  <a:schemeClr val="accent1">
                    <a:lumMod val="75000"/>
                  </a:schemeClr>
                </a:solidFill>
              </a:ln>
              <a:latin typeface="Times New Roman" panose="02020603050405020304" pitchFamily="18" charset="0"/>
              <a:cs typeface="Times New Roman" panose="02020603050405020304" pitchFamily="18" charset="0"/>
            </a:endParaRPr>
          </a:p>
        </p:txBody>
      </p:sp>
      <p:pic>
        <p:nvPicPr>
          <p:cNvPr id="5122" name="Picture 2" descr="Топырақ құнарлығы - Экология - Қазақша рефераттар - Қазақша тесттер мен  шпорлар - Қазақша презентац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7862" y="1733868"/>
            <a:ext cx="4852903" cy="363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2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1520"/>
          </a:xfrm>
        </p:spPr>
        <p:txBody>
          <a:bodyPr/>
          <a:lstStyle/>
          <a:p>
            <a:pPr algn="ctr"/>
            <a:r>
              <a:rPr lang="kk-KZ" dirty="0" smtClean="0">
                <a:ln>
                  <a:solidFill>
                    <a:schemeClr val="tx1"/>
                  </a:solidFill>
                </a:ln>
                <a:latin typeface="Times New Roman" panose="02020603050405020304" pitchFamily="18" charset="0"/>
                <a:cs typeface="Times New Roman" panose="02020603050405020304" pitchFamily="18" charset="0"/>
              </a:rPr>
              <a:t>Ең құнарлы - қаратопырақ </a:t>
            </a:r>
            <a:endParaRPr lang="ru-RU" dirty="0">
              <a:ln>
                <a:solidFill>
                  <a:schemeClr val="tx1"/>
                </a:solidFill>
              </a:ln>
              <a:latin typeface="Times New Roman" panose="02020603050405020304" pitchFamily="18" charset="0"/>
              <a:cs typeface="Times New Roman" panose="02020603050405020304" pitchFamily="18" charset="0"/>
            </a:endParaRPr>
          </a:p>
        </p:txBody>
      </p:sp>
      <p:pic>
        <p:nvPicPr>
          <p:cNvPr id="3076" name="Picture 4" descr="Қазақстанның топырақтары және оларды тиімді пайдалану жолдары - презентация  онлай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5" y="1611086"/>
            <a:ext cx="4184650" cy="405742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078" name="Picture 6" descr="қазақстанның топырақ жамылғысы"/>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7863" y="1611086"/>
            <a:ext cx="4183062" cy="4060507"/>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8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Бұрыш көшеттерін отырғызу үшін топырақты дайындау. Бұрыш көшетіне арналған  жер - егуге жерді қалай дайындау керек"/>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30114" y="300067"/>
            <a:ext cx="8065542" cy="604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0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TM02900688[[fn=Аспект]]</Template>
  <TotalTime>108</TotalTime>
  <Words>403</Words>
  <Application>Microsoft Office PowerPoint</Application>
  <PresentationFormat>Широкоэкранный</PresentationFormat>
  <Paragraphs>18</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Trebuchet MS</vt:lpstr>
      <vt:lpstr>Wingdings 3</vt:lpstr>
      <vt:lpstr>Грань</vt:lpstr>
      <vt:lpstr>Презентация PowerPoint</vt:lpstr>
      <vt:lpstr>Топырақ не үшін қажет?</vt:lpstr>
      <vt:lpstr>Топырақтың құрамы</vt:lpstr>
      <vt:lpstr>Презентация PowerPoint</vt:lpstr>
      <vt:lpstr>Топырақтың қандай қасиеті бар?</vt:lpstr>
      <vt:lpstr>Презентация PowerPoint</vt:lpstr>
      <vt:lpstr>Қандай топырақ құнарлы?</vt:lpstr>
      <vt:lpstr>Ең құнарлы - қаратопырақ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2017</dc:creator>
  <cp:lastModifiedBy>2017</cp:lastModifiedBy>
  <cp:revision>14</cp:revision>
  <dcterms:created xsi:type="dcterms:W3CDTF">2021-03-05T09:13:19Z</dcterms:created>
  <dcterms:modified xsi:type="dcterms:W3CDTF">2021-03-05T11:01:55Z</dcterms:modified>
</cp:coreProperties>
</file>