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8.xml" /><Relationship Id="rId19" Type="http://schemas.openxmlformats.org/officeDocument/2006/relationships/tableStyles" Target="tableStyle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5B7D9246-FE36-419F-BD69-FC9B04CB899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CA1C8FB-487C-4417-A765-8B70BD75A6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47E7C74C-1487-4390-908D-F72E4A52FC3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37C184-4B34-4B6C-BA18-AB99D20B570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7DDC27F1-460A-4C0B-B1EC-325CDA19A91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55DC2B3-0856-4B37-B0A3-8602CB0F47C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8BA2BCC6-1856-47D4-885A-4163A2E81CF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A72A1E0-9A5B-413F-965A-9AEB841292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8B49C741-FB06-4ABC-B27A-F3BE39A5F2F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11E8F9B-85E6-4AD4-BDAC-764B7B7BD59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8AD1D1B8-A1C9-4DE2-84DB-F5203AAE0BB8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FB88D5B-7B6A-450A-A55C-D1D8C97B0E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9D52BE34-0AE6-4409-AB47-53CFAC1C5D0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296AC2A-855E-49B9-ACE9-95CF22301F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E11F24E4-B41B-434C-96D9-47D2630C873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8F24A09-A69F-4A59-8582-11AFB3B12C6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D2B3F5CD-73E6-49FF-B4CD-796BF7EFE9F4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5FACCBA-EC0F-42DB-AE8E-2096BBD716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471592E-6C1D-405C-85E6-0D93DFF1F4C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50B5F36-F0B1-4DAE-B227-17BC09FC98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59E3A070-1882-4EF4-BE40-327E3636C9A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21B0838-A065-4231-B47E-FF18F503965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D6827812-37FA-47FF-80EE-80DC0921A67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52905AC-8590-4B6C-A0D3-EA903BA1EFE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645E5F4E-3545-45FB-AD9F-7A35C6FA354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890E581-F330-43E7-A05B-F6CB3CB8ED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3614345-F362-40C0-B4C0-B829E40E37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EF3206-875C-42F4-B995-E1D05FF9B3F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EB600E8-DB56-45B3-A4F0-33E9EFA53D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12821-536E-48C3-977D-8FDC016972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736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A3D8C2A-B910-4993-8D1F-038CE13EFEC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5F2B750-8A0E-485D-A683-D06C33295E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54F41C1-5DFB-46A6-B690-461F799739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EC10-5977-458F-A4BF-64B5294C929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9858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5500" cy="58499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499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31472CE-181C-4308-9148-8C62D47262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8B09EB8-B7EC-4E2F-AC45-4ABC94E2DD7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BBAA732-9949-4583-B5DA-DC0B518F08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2C656-AB57-4C14-A3E3-EF225F7F47F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125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761F12B-6D12-480D-A7F0-FD78F8F516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3B1A329-FD06-4BCF-86DC-183EE2A8F2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F4FB24E-6CC0-415F-B1C3-E8F4C65A4B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513B7-D6C2-4C41-AE36-186AB13E9D8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8741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2C1DF28-D0B6-4788-B3FC-207D378117F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14A9394-84C0-4B71-928A-38BC56C79B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5360C0B-9043-47E5-8FA2-EAF61C7116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ED139-283A-4433-8F71-6EE9903ECEA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33390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399CEF0-0778-43C7-B961-723C9FA283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F50D9A-B565-4C64-AB24-856723EC1F9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94D8982-4557-459F-AC0C-8969257D2B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10917-D98A-4C6F-955A-9D0C9BF0116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6391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B38FD99-C6A6-4B4F-9DAB-78433CC883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697B89C-6B70-499D-8C9C-1BE3B56A87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A5E9547-672A-4D59-984A-8785216C3CF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99731-F518-4225-8FE6-30CA211BF4E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58078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F38DFC5-DEAF-4169-B560-B42136C868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32910975-7D42-4E0F-B448-8B027EEC14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8F24B182-8EA3-48AF-A11F-BAC85098AE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7F12A-49AB-47D9-8A57-069C8492396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27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FDAD3C2-8702-4140-A89A-C66FA3DADB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087E17-3DCB-4CA6-802F-E22BB52042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125BBC6-4231-4632-B3A1-AB65DC222F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A393B-A3CC-409A-9A85-321DD900D6D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6519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79E15916-0EF3-4DC4-8108-456F137CE9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CFD85BC-7D14-46A1-A053-60843267A6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2DCFABB-1A7E-45EB-B543-333AC90F7EC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A55C8-90E9-4B18-8AD1-BBC55AFBE8C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3592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B57A8E0-45D5-4128-8A08-E3356FE5282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58A6832-01B1-4B64-AE09-5A7A603A92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5B76D2EC-774F-4A2C-A5A3-7CCB06E63D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82FE2-37B0-40FB-B2D7-F4AF0A60928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753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75E390F-BC23-4B87-84AA-3D43DA015F2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DC01958-1C76-4D93-8D88-18324E2BF0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9AF5A1-471A-411F-94C7-6758FB9744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1E1D1-2B66-450C-B9CC-453681F3F1C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65854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57A9A16-9160-4FB0-8170-EA9950B03EA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434A6BF-AA1E-4DD8-B2B6-CC38F318C3B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1D42346-0582-4CBA-A888-ED1E441472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79400-F79F-4457-948D-8C9F338762D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6736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D9F14D6-C739-4B83-B00A-29FE2A598E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B0F0201-7A9F-4680-BC7F-29E46BAB1C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0DD096-827D-4113-B33E-2C1513832E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3C456-6D0F-4EBE-BBD1-90CC5927A4E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5207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600200"/>
            <a:ext cx="2074863" cy="4525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769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677711C-043B-416D-BB79-CB2E7F40109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CC88B31-3F1B-4969-B4B8-D8239D0580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0A7A2E8-8C70-49E8-83BA-CF7BAD9548B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C7E2B-A68E-4F2D-982C-E47A695F637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9744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770813" cy="1735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DE8E71FA-0412-4A26-97EC-85FF270AE8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FD9F7B3-EEA1-4B8A-8506-DCBA565742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260516-2D4E-45CA-AD98-AEA88AF8A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5BD2B-647A-44D7-B9CD-C958B7C5EDA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289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3C43132-CBE2-40B2-BBBC-70DB60CC2E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7C6545-92B9-4F48-AE8F-51DB3B205E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8D3262C-F260-4D2C-8D0A-992367EDE8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9BBD7-CF91-4EEF-BF6E-7F4D2096C12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1873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2F38A26-AB96-4FB6-B5BB-E16F4EDE1A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E50675A-A3A2-4D9D-81E0-8BD6F6E5BF5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F3FC66D-B3A0-4688-B61A-5AD6981003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C79C5-CBA9-4F1A-B7A5-A0CCBE72E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749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C1365D9-9FF0-412A-A89F-85F81BF27F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500C999-86FA-4D16-90CA-EF0D5466A03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15473D9E-3D0A-475D-A2BC-FB798E4AD0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BE3D8-0354-45E5-87BE-97E7ED09EC8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7100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E8C26A6F-8AAC-4CE4-9284-DFE461FAE2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94A91E4-E3A9-4C2E-8498-B998D52263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26A6299-A157-4F13-AD8F-D6886A1D149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CAC11-8219-4AF3-BF24-439516F8029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867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1CC4706A-6C72-4BCE-8D01-072CA0A9E7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580B964-4D1F-4E64-BE44-18E765DAEA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DF2ABBA-E6E7-45C3-AA18-2B6AC3C7FF6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AA6E1-2E88-47EC-B0F7-E588A1AF138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944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25C3DD-CD77-47BE-88A8-D8FB3F0571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5D39E1D-ECB9-4EC3-902C-07DA7350F0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485A159-2FB7-47BC-B35B-522DC6217F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1A9D0-E178-4525-9833-32618DA6310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780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615BD04-2B32-4535-85AE-7BF151D084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70AD500-ADDD-4C26-89F5-C1817D97E6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ED0A094-322C-4E25-978F-A03AD81CE0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E5E95-0BF0-4C18-B4E9-BE40395164D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928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B5A765A1-FB1A-4349-BDDF-D9F5D8FD70D0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2" name="Freeform 2">
              <a:extLst>
                <a:ext uri="{FF2B5EF4-FFF2-40B4-BE49-F238E27FC236}">
                  <a16:creationId xmlns:a16="http://schemas.microsoft.com/office/drawing/2014/main" id="{B2DF2430-B5F2-48D0-92A3-B0C06B283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09"/>
              <a:ext cx="5231" cy="14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D60ED916-E21B-4D94-8CA5-CE14A8434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1152"/>
              <a:ext cx="5549" cy="3167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8" name="Freeform 4">
              <a:extLst>
                <a:ext uri="{FF2B5EF4-FFF2-40B4-BE49-F238E27FC236}">
                  <a16:creationId xmlns:a16="http://schemas.microsoft.com/office/drawing/2014/main" id="{88E658ED-7EC8-49D5-924D-A1F2B4E03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32"/>
              <a:ext cx="5231" cy="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>
                <a:alpha val="0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29" name="Freeform 5">
              <a:extLst>
                <a:ext uri="{FF2B5EF4-FFF2-40B4-BE49-F238E27FC236}">
                  <a16:creationId xmlns:a16="http://schemas.microsoft.com/office/drawing/2014/main" id="{0305AE2C-8D5E-425D-BFC6-32BD94205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152"/>
              <a:ext cx="4606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>
                    <a:alpha val="0"/>
                  </a:srgbClr>
                </a:gs>
                <a:gs pos="100000">
                  <a:srgbClr val="00530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0" name="Freeform 6">
              <a:extLst>
                <a:ext uri="{FF2B5EF4-FFF2-40B4-BE49-F238E27FC236}">
                  <a16:creationId xmlns:a16="http://schemas.microsoft.com/office/drawing/2014/main" id="{906B49B1-6BEC-42D2-B37C-77719915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152"/>
              <a:ext cx="28" cy="17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/>
                </a:gs>
              </a:gsLst>
              <a:lin ang="54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1" name="Freeform 7">
              <a:extLst>
                <a:ext uri="{FF2B5EF4-FFF2-40B4-BE49-F238E27FC236}">
                  <a16:creationId xmlns:a16="http://schemas.microsoft.com/office/drawing/2014/main" id="{C9DEF020-0567-4D5F-B521-BCCEA534D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" y="2904"/>
              <a:ext cx="28" cy="1415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C175704C-6807-4D9F-8466-DF18143AA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2904"/>
              <a:ext cx="2878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>
                    <a:alpha val="0"/>
                  </a:srgbClr>
                </a:gs>
                <a:gs pos="100000">
                  <a:srgbClr val="00530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F4FCAD36-8128-43A0-B441-C7EAF698B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2904"/>
              <a:ext cx="29" cy="14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10999"/>
                  </a:srgbClr>
                </a:gs>
              </a:gsLst>
              <a:lin ang="54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2E1F199-488F-4DC9-9EBE-20A2460095B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803F6211-141C-4B14-A7C0-FCC26517961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16CF07C-BF1C-4020-9E79-49159C8D278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2BEED312-AB84-4AAE-8203-78CEFCE86EE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32FA2A69-8307-440B-BAC0-E5E81F9AF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4475"/>
            <a:ext cx="8383588" cy="143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щёлкните мышью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82141723-90B5-4D57-969E-6D6384A37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418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щёлкните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DD8EC99B-884C-417D-8417-890DD225248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3325" cy="5127625"/>
            <a:chOff x="201" y="1104"/>
            <a:chExt cx="5558" cy="3230"/>
          </a:xfrm>
        </p:grpSpPr>
        <p:sp>
          <p:nvSpPr>
            <p:cNvPr id="2" name="Freeform 2">
              <a:extLst>
                <a:ext uri="{FF2B5EF4-FFF2-40B4-BE49-F238E27FC236}">
                  <a16:creationId xmlns:a16="http://schemas.microsoft.com/office/drawing/2014/main" id="{218C3FD3-C943-42C4-87D3-EE3EA6D6E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" y="1104"/>
              <a:ext cx="5549" cy="3215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B8893514-9A04-40C5-B45B-8EA504530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400"/>
              <a:ext cx="5231" cy="19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63BBEE01-76E9-490A-BA7D-93BE5FC0E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2377"/>
              <a:ext cx="3454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>
                    <a:alpha val="0"/>
                  </a:srgbClr>
                </a:gs>
                <a:gs pos="100000">
                  <a:srgbClr val="00530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3" name="Freeform 5">
              <a:extLst>
                <a:ext uri="{FF2B5EF4-FFF2-40B4-BE49-F238E27FC236}">
                  <a16:creationId xmlns:a16="http://schemas.microsoft.com/office/drawing/2014/main" id="{8012034D-06D1-48FD-8D1E-F14AB7C5F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104"/>
              <a:ext cx="4893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>
                    <a:alpha val="0"/>
                  </a:srgbClr>
                </a:gs>
                <a:gs pos="100000">
                  <a:srgbClr val="005300"/>
                </a:gs>
              </a:gsLst>
              <a:lin ang="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4" name="Freeform 6">
              <a:extLst>
                <a:ext uri="{FF2B5EF4-FFF2-40B4-BE49-F238E27FC236}">
                  <a16:creationId xmlns:a16="http://schemas.microsoft.com/office/drawing/2014/main" id="{029F698C-ECE8-45E6-81F2-125D8C935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" y="2377"/>
              <a:ext cx="29" cy="19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5" name="Freeform 7">
              <a:extLst>
                <a:ext uri="{FF2B5EF4-FFF2-40B4-BE49-F238E27FC236}">
                  <a16:creationId xmlns:a16="http://schemas.microsoft.com/office/drawing/2014/main" id="{E9B43B4B-EE83-4900-81D3-E12742EF4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104"/>
              <a:ext cx="28" cy="3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1E781E"/>
                </a:gs>
                <a:gs pos="100000">
                  <a:srgbClr val="006600">
                    <a:alpha val="0"/>
                  </a:srgbClr>
                </a:gs>
              </a:gsLst>
              <a:lin ang="5400000" scaled="1"/>
            </a:gra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056" name="Rectangle 8">
            <a:extLst>
              <a:ext uri="{FF2B5EF4-FFF2-40B4-BE49-F238E27FC236}">
                <a16:creationId xmlns:a16="http://schemas.microsoft.com/office/drawing/2014/main" id="{C2DD43DE-1E59-417B-B794-DCCB420AF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905000"/>
            <a:ext cx="77708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щёлкните мышью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F961DA6-25BC-413A-ADF9-8E79BF4BACF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90600" y="3962400"/>
            <a:ext cx="6780213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800"/>
              </a:spcBef>
              <a:buFont typeface="Times New Roman" pitchFamily="16" charset="0"/>
              <a:buNone/>
              <a:defRPr/>
            </a:pPr>
            <a:r>
              <a:rPr lang="en-GB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добавления текста щёлкните мышью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C242B565-1CDA-4D8A-8AF3-04594EEE6B0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panose="05000000000000000000" pitchFamily="2" charset="2"/>
              <a:buNone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ru-RU" altLang="en-US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4656B2B-8EEF-4600-87BE-574FCFF8D0D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68688" y="6245225"/>
            <a:ext cx="289401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SzPct val="45000"/>
              <a:buFont typeface="Wingdings" panose="05000000000000000000" pitchFamily="2" charset="2"/>
              <a:buNone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ru-RU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48FE6D0B-5B6C-44F5-879D-B8BABAC993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panose="05000000000000000000" pitchFamily="2" charset="2"/>
              <a:buNone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9C7DC4BA-8CB1-4915-A4D6-55209A63B8C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 b="1">
          <a:solidFill>
            <a:srgbClr val="FFFFB7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ctr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ctr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ctr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3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0E8D03C-4B28-4F88-8154-DB6D36412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905000"/>
            <a:ext cx="7772400" cy="17367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FOOD AND DRINKS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565C07A-64FC-433D-A395-A732B7CA19B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181100" y="3169409"/>
            <a:ext cx="6781800" cy="175260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E74171C1-C55C-473A-9F25-D19B04C379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100"/>
              <a:t>Students Check Form.</a:t>
            </a:r>
            <a:br>
              <a:rPr lang="en-US" sz="3100"/>
            </a:br>
            <a:r>
              <a:rPr lang="en-US" sz="3100"/>
              <a:t>Name _________________________ Class______________________</a:t>
            </a:r>
          </a:p>
        </p:txBody>
      </p:sp>
      <p:graphicFrame>
        <p:nvGraphicFramePr>
          <p:cNvPr id="13314" name="Group 2">
            <a:extLst>
              <a:ext uri="{FF2B5EF4-FFF2-40B4-BE49-F238E27FC236}">
                <a16:creationId xmlns:a16="http://schemas.microsoft.com/office/drawing/2014/main" id="{D2D8BD51-37C4-4ED2-ACFE-B1227194D2A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905000"/>
          <a:ext cx="8007350" cy="4192588"/>
        </p:xfrm>
        <a:graphic>
          <a:graphicData uri="http://schemas.openxmlformats.org/drawingml/2006/table">
            <a:tbl>
              <a:tblPr/>
              <a:tblGrid>
                <a:gridCol w="310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9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Now I know……..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Very well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OK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Not very well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1. The names of food and drinks.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2. The names of containers / packaging.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3. To tell how much food there is.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4. To exchange opinions (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обмениваться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мнениями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 ) about one’s favourite food..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5. To tell about traditional meals in Britain.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Draw  how you feel.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9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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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</a:t>
                      </a:r>
                    </a:p>
                  </a:txBody>
                  <a:tcPr marL="90000" marR="90000" marT="5569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5924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07C6B3A2-5A64-4A96-8E1B-B1F46F1DC6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Home task: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9A8522C-D258-4827-98E1-9CF853712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>
                <a:solidFill>
                  <a:srgbClr val="FFFF66"/>
                </a:solidFill>
              </a:rPr>
              <a:t>The home task for the next lesson is: 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>
                <a:solidFill>
                  <a:srgbClr val="FFFF66"/>
                </a:solidFill>
              </a:rPr>
              <a:t>SB ex.9*, p.87; 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/>
              <a:t>Make a shopping list for your favourite dish. You may use these sentences as a model: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/>
              <a:t>My favourite dish is ….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/>
              <a:t>I  need to buy ……to make it.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>
                <a:solidFill>
                  <a:srgbClr val="FFFF66"/>
                </a:solidFill>
              </a:rPr>
              <a:t>W.B. p.53.</a:t>
            </a:r>
          </a:p>
          <a:p>
            <a:pPr indent="-341313" eaLnBrk="1" hangingPunct="1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78092A9C-0781-41C5-AEFC-DB3D3DFE7C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b="0">
                <a:effectLst/>
              </a:rPr>
              <a:t>An apple a day keeps the doctor away!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1E346691-983E-4336-B7C4-FC47D3111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229225"/>
            <a:ext cx="5111750" cy="101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 healthy!  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 happy!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30596479-D9E9-46BD-A8E6-E8C35E6F7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16113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0582A9F-8860-4273-B284-A4ED833A48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Module 9 </a:t>
            </a:r>
            <a:r>
              <a:rPr lang="ru-RU"/>
              <a:t>«</a:t>
            </a:r>
            <a:r>
              <a:rPr lang="en-US"/>
              <a:t>Food and refreshments</a:t>
            </a:r>
            <a:r>
              <a:rPr lang="ru-RU"/>
              <a:t>»</a:t>
            </a:r>
            <a:r>
              <a:rPr lang="en-US"/>
              <a:t>.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F6C936E-D0EE-46C5-884B-9FB2E24B0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341313" indent="-341313" eaLnBrk="1" hangingPunct="1"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/>
              <a:t>Check it up (ex.1, p.86).</a:t>
            </a:r>
          </a:p>
        </p:txBody>
      </p:sp>
      <p:sp>
        <p:nvSpPr>
          <p:cNvPr id="4100" name="AutoShape 3">
            <a:extLst>
              <a:ext uri="{FF2B5EF4-FFF2-40B4-BE49-F238E27FC236}">
                <a16:creationId xmlns:a16="http://schemas.microsoft.com/office/drawing/2014/main" id="{E48EE737-F674-4DC5-8D85-C128C39C5D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3C5A403F-D0F0-42F2-849A-127EFD4FAB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  <p:pic>
        <p:nvPicPr>
          <p:cNvPr id="4102" name="Picture 5">
            <a:extLst>
              <a:ext uri="{FF2B5EF4-FFF2-40B4-BE49-F238E27FC236}">
                <a16:creationId xmlns:a16="http://schemas.microsoft.com/office/drawing/2014/main" id="{0ECDEE9F-D15D-47BC-9C91-F302220AD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565400"/>
            <a:ext cx="64643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65EED4AE-A05D-494E-959D-ED20885351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385175" cy="14319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/>
              <a:t>Fish, apples, milk, juice, water, bananas, cheese, yoghurt, meat, eggs, cake, coffee, sugar, biscuit, potatoes, bread, onions, salt, chicken, peppers, ice-cream, olive oil,  rice, tomatoes, carrots.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D133A55-3D28-4A5A-ACD1-10226DF4F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8007350" cy="4191000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Which of these items are fruit/ meat /vegetables /drinks /dairy products</a:t>
            </a:r>
            <a:r>
              <a:rPr lang="ru-RU"/>
              <a:t>?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____, ____, ____ are fruit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____, ____, ____ is meat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____, ____, ____ are vegetables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____, ____, ____ are drinks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____, ____, ____ is dairy products</a:t>
            </a:r>
          </a:p>
          <a:p>
            <a:pPr indent="-341313" eaLnBrk="1" hangingPunct="1"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D6FAC19-1644-4283-8DEA-F2A34640DE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96975"/>
            <a:ext cx="8385175" cy="14319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/>
              <a:t>Fish, apples, milk, juice, water, bananas, cheese, yoghurt, meat, eggs, cake, coffee, sugar, biscuit, potatoes, bread, onions, salt, honey, pepper, ice-cream, olive oil,  rice, tomatoes, carrots.</a:t>
            </a:r>
            <a:br>
              <a:rPr lang="en-US" sz="2400">
                <a:latin typeface="Franklin Gothic Medium" pitchFamily="32" charset="0"/>
              </a:rPr>
            </a:br>
            <a:br>
              <a:rPr lang="en-US" sz="2400">
                <a:latin typeface="Franklin Gothic Medium" pitchFamily="32" charset="0"/>
              </a:rPr>
            </a:br>
            <a:br>
              <a:rPr lang="en-US" sz="2400">
                <a:latin typeface="Franklin Gothic Medium" pitchFamily="32" charset="0"/>
              </a:rPr>
            </a:br>
            <a:r>
              <a:rPr lang="en-US" sz="2400">
                <a:latin typeface="Franklin Gothic Medium" pitchFamily="32" charset="0"/>
              </a:rPr>
              <a:t> </a:t>
            </a:r>
            <a:r>
              <a:rPr lang="en-US" sz="2400" b="0">
                <a:latin typeface="Franklin Gothic Medium" pitchFamily="32" charset="0"/>
              </a:rPr>
              <a:t> </a:t>
            </a:r>
            <a:r>
              <a:rPr lang="en-US" sz="3600" b="0">
                <a:effectLst/>
                <a:latin typeface="Franklin Gothic Medium" pitchFamily="32" charset="0"/>
              </a:rPr>
              <a:t>Do you like ________(fish)?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CD8B064-A78E-49C5-B4EA-597652BFF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516563"/>
            <a:ext cx="3927475" cy="4191000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/>
              <a:t>Yes, it’s delicious / very tasty / great?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284F601-E8EB-4033-83E1-09995E333CFB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859338" y="5516563"/>
            <a:ext cx="3927475" cy="4191000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99FF66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/>
              <a:t>No, it’s horrible / terrible / awful?</a:t>
            </a:r>
          </a:p>
        </p:txBody>
      </p:sp>
      <p:sp>
        <p:nvSpPr>
          <p:cNvPr id="6149" name="AutoShape 4">
            <a:extLst>
              <a:ext uri="{FF2B5EF4-FFF2-40B4-BE49-F238E27FC236}">
                <a16:creationId xmlns:a16="http://schemas.microsoft.com/office/drawing/2014/main" id="{C1120644-07AE-4C4A-94AE-6305CD14A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716338"/>
            <a:ext cx="1441450" cy="1511300"/>
          </a:xfrm>
          <a:prstGeom prst="smileyFace">
            <a:avLst>
              <a:gd name="adj" fmla="val -4653"/>
            </a:avLst>
          </a:prstGeom>
          <a:solidFill>
            <a:srgbClr val="99CC00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en-US"/>
          </a:p>
        </p:txBody>
      </p:sp>
      <p:sp>
        <p:nvSpPr>
          <p:cNvPr id="6150" name="AutoShape 5">
            <a:extLst>
              <a:ext uri="{FF2B5EF4-FFF2-40B4-BE49-F238E27FC236}">
                <a16:creationId xmlns:a16="http://schemas.microsoft.com/office/drawing/2014/main" id="{3A06C22D-9E23-4F00-8EBB-F9055B7A1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44900"/>
            <a:ext cx="1439863" cy="1512888"/>
          </a:xfrm>
          <a:prstGeom prst="smileyFace">
            <a:avLst>
              <a:gd name="adj" fmla="val 9282"/>
            </a:avLst>
          </a:prstGeom>
          <a:solidFill>
            <a:srgbClr val="99CC00"/>
          </a:solidFill>
          <a:ln w="9360" cap="sq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7F6A6A00-C4E4-4EF4-9CED-6559DC73A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413" y="549275"/>
            <a:ext cx="9396413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Fish, apples, milk, juice, water, bananas, cheese, yoghurt, meat, eggs, cake, coffee, sugar, biscuit, potatoes, bread, onions, salt, honey, pepper, ice-cream, olive oil,  rice, tomatoes, carrots.</a:t>
            </a:r>
            <a:br>
              <a:rPr lang="en-US" sz="2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br>
              <a:rPr lang="en-US" sz="28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Which of the words are countable / uncountable?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B4FCB2DC-294C-4E17-BBA9-C79AEAF7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49500"/>
            <a:ext cx="4251325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ctr">
              <a:spcBef>
                <a:spcPts val="9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Countable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AC776AA-A58D-4B2B-A08D-FB6E1D07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20938"/>
            <a:ext cx="4356100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41313" algn="ctr">
              <a:spcBef>
                <a:spcPts val="9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3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Uncountable</a:t>
            </a: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</a:t>
            </a: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1313">
              <a:spcBef>
                <a:spcPts val="800"/>
              </a:spcBef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096ED2A-4829-4934-BC4F-098FE1C5C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24188"/>
            <a:ext cx="338455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apples, bananas,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eggs, cake,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biscuit, potatoes,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onions, tomatoes, carrots, pepper</a:t>
            </a: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  <a:p>
            <a:pPr eaLnBrk="1" hangingPunct="1"/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8718C22-12D1-47B1-9C7E-170B0F67D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3" y="3024188"/>
            <a:ext cx="338455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fish, milk,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juice, water,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cheese, meat,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coffee, sugar,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bread, salt,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honey, ice-cream,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</a:rPr>
              <a:t>olive oil, rice, yoghurt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9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5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8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1" dur="2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4" dur="2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7" dur="20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58837FE-DB41-4FD4-B96E-9851A85DE6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385175" cy="14319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/>
              <a:t>Study the rule:</a:t>
            </a:r>
          </a:p>
        </p:txBody>
      </p:sp>
      <p:graphicFrame>
        <p:nvGraphicFramePr>
          <p:cNvPr id="9218" name="Group 2">
            <a:extLst>
              <a:ext uri="{FF2B5EF4-FFF2-40B4-BE49-F238E27FC236}">
                <a16:creationId xmlns:a16="http://schemas.microsoft.com/office/drawing/2014/main" id="{78ECE388-8462-4AF0-B8DB-E250FA3412A7}"/>
              </a:ext>
            </a:extLst>
          </p:cNvPr>
          <p:cNvGraphicFramePr>
            <a:graphicFrameLocks noGrp="1"/>
          </p:cNvGraphicFramePr>
          <p:nvPr/>
        </p:nvGraphicFramePr>
        <p:xfrm>
          <a:off x="0" y="1301750"/>
          <a:ext cx="9145588" cy="5899150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6963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some 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 some in affirmative sentences (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утвердительных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предложениях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To make this dish you need some tomatoes,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an egg and some olive oil.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2" charset="0"/>
                        <a:cs typeface="Times New Roman" pitchFamily="16" charset="0"/>
                      </a:endParaRP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906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any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 any in negative/ interrogative sentences (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отрицательных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вопросительных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предложениях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need to go to the supermarket; we haven't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got any eggs and we haven't got much olive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oil. Are there any tomatoes in the fridge?</a:t>
                      </a: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b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</a:b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itchFamily="32" charset="0"/>
                        <a:cs typeface="Times New Roman" pitchFamily="16" charset="0"/>
                      </a:endParaRP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985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much / a little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 much / a little  with uncountable nouns (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неисчисляемыми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существительными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I think we have a little milk but we have  much juice in the fridge.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908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many / a few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 many / a few with countable nouns (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исчисляемыми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существительными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).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There are many apples on the table. A few eggs are left. 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368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a lot of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 a lot of with countable and uncountable nouns (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исчисляемыми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неисчисляемыми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существительными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).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need a lot of olive oil and tomatoes to make this dish.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020"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The exception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We use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some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in requests (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в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просьбах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49263" rtl="0" eaLnBrk="1" fontAlgn="base" latinLnBrk="0" hangingPunct="1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Would you like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some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tea?</a:t>
                      </a:r>
                    </a:p>
                    <a:p>
                      <a:pPr marL="342900" marR="0" lvl="0" indent="-341313" algn="l" defTabSz="449263" rtl="0" eaLnBrk="0" fontAlgn="base" latinLnBrk="0" hangingPunct="0">
                        <a:lnSpc>
                          <a:spcPct val="11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Can I have 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some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2" charset="0"/>
                          <a:cs typeface="Times New Roman" pitchFamily="16" charset="0"/>
                        </a:rPr>
                        <a:t> cakes, please?</a:t>
                      </a:r>
                    </a:p>
                  </a:txBody>
                  <a:tcPr marL="90000" marR="90000" marT="47134" marB="47134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95B0FF9E-9406-4694-B559-A7FC77242B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-458788"/>
            <a:ext cx="8385175" cy="1431926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/>
              <a:t>Grammar test: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4734100-B885-4457-BEFC-DD483CA9E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4787900" cy="4191000"/>
          </a:xfrm>
        </p:spPr>
        <p:txBody>
          <a:bodyPr/>
          <a:lstStyle/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 i="1">
                <a:solidFill>
                  <a:srgbClr val="FFFF66"/>
                </a:solidFill>
              </a:rPr>
              <a:t>Fill in some, any.  few, little.</a:t>
            </a:r>
            <a:r>
              <a:rPr lang="en-US" sz="1600"/>
              <a:t>                                  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/>
              <a:t>1.Is there …….  milk?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/>
              <a:t>2.There is ……. sugar in the cupboard.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/>
              <a:t>3.There are not ……… apples on the table.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/>
              <a:t>4.Would you like ……… biscuits?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en-US" sz="1600"/>
              <a:t>5.We have got ……… potatoes at home.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ru-RU" sz="16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8513FF3-7E83-459E-9371-19D512459836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140200" y="620713"/>
            <a:ext cx="5003800" cy="4191000"/>
          </a:xfrm>
        </p:spPr>
        <p:txBody>
          <a:bodyPr/>
          <a:lstStyle/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800" i="1">
                <a:solidFill>
                  <a:srgbClr val="FFFF66"/>
                </a:solidFill>
              </a:rPr>
              <a:t>Fill in much, many.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600"/>
              <a:t>6. I don’t eat ………. fish.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600"/>
              <a:t>7.There are …………eggs in the fridge.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600"/>
              <a:t>8.Mary has got ……… oranges.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600"/>
              <a:t>9.I want to make a cake. I need </a:t>
            </a:r>
            <a:r>
              <a:rPr lang="ru-RU" sz="1600"/>
              <a:t>……..</a:t>
            </a:r>
            <a:r>
              <a:rPr lang="en-US" sz="1600"/>
              <a:t> sugar.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r>
              <a:rPr lang="en-US" sz="1600"/>
              <a:t>10.Pete eats………. sweets.</a:t>
            </a:r>
          </a:p>
          <a:p>
            <a:pPr marL="533400" indent="-531813" eaLnBrk="1" hangingPunct="1">
              <a:spcBef>
                <a:spcPts val="400"/>
              </a:spcBef>
              <a:buClrTx/>
              <a:buFontTx/>
              <a:buNone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/>
            </a:pPr>
            <a:endParaRPr lang="ru-RU" sz="1600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AEE1CD5B-D1C7-449F-A74D-5379C91E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636838"/>
            <a:ext cx="6227763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i="1">
                <a:solidFill>
                  <a:srgbClr val="FFFF66"/>
                </a:solidFill>
              </a:rPr>
              <a:t>Fill in </a:t>
            </a:r>
            <a:r>
              <a:rPr lang="ru-RU" altLang="en-US" sz="1600">
                <a:solidFill>
                  <a:srgbClr val="FFFF66"/>
                </a:solidFill>
              </a:rPr>
              <a:t>а</a:t>
            </a:r>
            <a:r>
              <a:rPr lang="ru-RU" altLang="en-US" sz="1600" i="1">
                <a:solidFill>
                  <a:srgbClr val="FFFF66"/>
                </a:solidFill>
              </a:rPr>
              <a:t> </a:t>
            </a:r>
            <a:r>
              <a:rPr lang="en-US" altLang="en-US" sz="1600" i="1">
                <a:solidFill>
                  <a:srgbClr val="FFFF66"/>
                </a:solidFill>
              </a:rPr>
              <a:t>few, </a:t>
            </a:r>
            <a:r>
              <a:rPr lang="ru-RU" altLang="en-US" sz="1600">
                <a:solidFill>
                  <a:srgbClr val="FFFF66"/>
                </a:solidFill>
              </a:rPr>
              <a:t>а</a:t>
            </a:r>
            <a:r>
              <a:rPr lang="ru-RU" altLang="en-US" sz="1600" i="1">
                <a:solidFill>
                  <a:srgbClr val="FFFF66"/>
                </a:solidFill>
              </a:rPr>
              <a:t> </a:t>
            </a:r>
            <a:r>
              <a:rPr lang="en-US" altLang="en-US" sz="1600" i="1">
                <a:solidFill>
                  <a:srgbClr val="FFFF66"/>
                </a:solidFill>
              </a:rPr>
              <a:t>little.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600">
                <a:solidFill>
                  <a:srgbClr val="FFFFFF"/>
                </a:solidFill>
              </a:rPr>
              <a:t>11</a:t>
            </a:r>
            <a:r>
              <a:rPr lang="ru-RU" altLang="en-US" sz="1600">
                <a:solidFill>
                  <a:srgbClr val="FFFFFF"/>
                </a:solidFill>
              </a:rPr>
              <a:t>. </a:t>
            </a:r>
            <a:r>
              <a:rPr lang="en-US" altLang="en-US" sz="1600">
                <a:solidFill>
                  <a:srgbClr val="FFFFFF"/>
                </a:solidFill>
              </a:rPr>
              <a:t>She has got ……… jam.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1600">
                <a:solidFill>
                  <a:srgbClr val="FFFFFF"/>
                </a:solidFill>
              </a:rPr>
              <a:t>12. </a:t>
            </a:r>
            <a:r>
              <a:rPr lang="en-US" altLang="en-US" sz="1600">
                <a:solidFill>
                  <a:srgbClr val="FFFFFF"/>
                </a:solidFill>
              </a:rPr>
              <a:t>There are …………carrots in the box.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1600">
                <a:solidFill>
                  <a:srgbClr val="FFFFFF"/>
                </a:solidFill>
              </a:rPr>
              <a:t>13. </a:t>
            </a:r>
            <a:r>
              <a:rPr lang="en-US" altLang="en-US" sz="1600">
                <a:solidFill>
                  <a:srgbClr val="FFFFFF"/>
                </a:solidFill>
              </a:rPr>
              <a:t>We have got ………potatoes at home.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1600">
                <a:solidFill>
                  <a:srgbClr val="FFFFFF"/>
                </a:solidFill>
              </a:rPr>
              <a:t>14. </a:t>
            </a:r>
            <a:r>
              <a:rPr lang="en-US" altLang="en-US" sz="1600">
                <a:solidFill>
                  <a:srgbClr val="FFFFFF"/>
                </a:solidFill>
              </a:rPr>
              <a:t>There is ………. juice in the bottle.</a:t>
            </a:r>
          </a:p>
          <a:p>
            <a:pPr eaLnBrk="1" hangingPunct="1">
              <a:buClrTx/>
              <a:buFontTx/>
              <a:buNone/>
            </a:pPr>
            <a:r>
              <a:rPr lang="ru-RU" altLang="en-US" sz="1600">
                <a:solidFill>
                  <a:srgbClr val="FFFFFF"/>
                </a:solidFill>
              </a:rPr>
              <a:t>15. </a:t>
            </a:r>
            <a:r>
              <a:rPr lang="en-US" altLang="en-US" sz="1600">
                <a:solidFill>
                  <a:srgbClr val="FFFFFF"/>
                </a:solidFill>
              </a:rPr>
              <a:t>Buy ……… bars of chocolates, please.</a:t>
            </a:r>
          </a:p>
          <a:p>
            <a:pPr eaLnBrk="1" hangingPunct="1">
              <a:buClrTx/>
              <a:buFontTx/>
              <a:buNone/>
            </a:pPr>
            <a:endParaRPr lang="en-US" altLang="en-US" sz="1600">
              <a:solidFill>
                <a:srgbClr val="FFFFFF"/>
              </a:solidFill>
            </a:endParaRPr>
          </a:p>
          <a:p>
            <a:pPr eaLnBrk="1" hangingPunct="1">
              <a:buClrTx/>
              <a:buFontTx/>
              <a:buNone/>
            </a:pPr>
            <a:endParaRPr lang="ru-RU" altLang="en-US" sz="1600">
              <a:solidFill>
                <a:srgbClr val="CC66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sz="2000" i="1">
                <a:solidFill>
                  <a:srgbClr val="FFFF66"/>
                </a:solidFill>
              </a:rPr>
              <a:t>Count the number of right sentences. Your score is …</a:t>
            </a:r>
          </a:p>
        </p:txBody>
      </p:sp>
      <p:graphicFrame>
        <p:nvGraphicFramePr>
          <p:cNvPr id="10270" name="Group 30">
            <a:extLst>
              <a:ext uri="{FF2B5EF4-FFF2-40B4-BE49-F238E27FC236}">
                <a16:creationId xmlns:a16="http://schemas.microsoft.com/office/drawing/2014/main" id="{54C23AFE-1D3D-48E2-81DC-5E5A2DA8F1EB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5157788"/>
          <a:ext cx="6435725" cy="836612"/>
        </p:xfrm>
        <a:graphic>
          <a:graphicData uri="http://schemas.openxmlformats.org/drawingml/2006/table">
            <a:tbl>
              <a:tblPr/>
              <a:tblGrid>
                <a:gridCol w="21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5 -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0</a:t>
                      </a: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9-</a:t>
                      </a: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6" charset="0"/>
                      </a:endParaRP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-0</a:t>
                      </a: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Well – done!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</a:t>
                      </a: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Good!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</a:t>
                      </a: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6" charset="0"/>
                        </a:rPr>
                        <a:t>Try again!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Wingdings" charset="2"/>
                        </a:rPr>
                        <a:t></a:t>
                      </a:r>
                    </a:p>
                  </a:txBody>
                  <a:tcPr marL="90000" marR="90000" marT="5442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713D69A-C8CC-442F-A844-7BCF29E6BB3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187450" y="2133600"/>
            <a:ext cx="4140200" cy="4724400"/>
          </a:xfrm>
        </p:spPr>
        <p:txBody>
          <a:bodyPr anchor="t"/>
          <a:lstStyle/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packet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carton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bag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kilo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bar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piece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jar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bottle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loaf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b="0">
                <a:solidFill>
                  <a:srgbClr val="FFFFFF"/>
                </a:solidFill>
                <a:latin typeface="Arial" charset="0"/>
              </a:rPr>
              <a:t>box</a:t>
            </a:r>
          </a:p>
          <a:p>
            <a:pPr marL="342900"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800" b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6F3D6EC-DBE3-43FE-9C01-D9ED96CAE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67400" y="2133600"/>
            <a:ext cx="4500563" cy="47244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milk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juice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cake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apples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sweets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honey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potatoes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chocolate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crisps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/>
              <a:t>bread</a:t>
            </a:r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1731A83C-C8F4-4F1E-B03E-445AF70DB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0"/>
            <a:ext cx="309721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8" name="Rectangle 4">
            <a:extLst>
              <a:ext uri="{FF2B5EF4-FFF2-40B4-BE49-F238E27FC236}">
                <a16:creationId xmlns:a16="http://schemas.microsoft.com/office/drawing/2014/main" id="{DA5E6730-8484-443C-9048-04E5207D08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43213" y="0"/>
            <a:ext cx="6300787" cy="1989138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Make word combinations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466417C4-449E-4F6A-96E1-7AE5F4A80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3463"/>
            <a:ext cx="720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4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247" name="Text Box 6">
            <a:extLst>
              <a:ext uri="{FF2B5EF4-FFF2-40B4-BE49-F238E27FC236}">
                <a16:creationId xmlns:a16="http://schemas.microsoft.com/office/drawing/2014/main" id="{90D95DA3-1172-42BD-999F-CCFB37F90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644900"/>
            <a:ext cx="6889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4800">
                <a:solidFill>
                  <a:srgbClr val="FFFFFF"/>
                </a:solidFill>
              </a:rPr>
              <a:t>of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000"/>
            </a:gs>
            <a:gs pos="100000">
              <a:srgbClr val="00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EBC71BDF-721B-4D17-87AF-5B084874F5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Ex. 7, p. 87.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C160717-B8F8-4B7F-B263-6DF59C841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3927475" cy="41910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1800"/>
              <a:t>     </a:t>
            </a:r>
            <a:r>
              <a:rPr lang="en-US" sz="1800">
                <a:solidFill>
                  <a:srgbClr val="FFFF66"/>
                </a:solidFill>
              </a:rPr>
              <a:t>Which of the following sentences are true about British</a:t>
            </a:r>
            <a:br>
              <a:rPr lang="en-US" sz="1800">
                <a:solidFill>
                  <a:srgbClr val="FFFF66"/>
                </a:solidFill>
              </a:rPr>
            </a:br>
            <a:r>
              <a:rPr lang="en-US" sz="1800">
                <a:solidFill>
                  <a:srgbClr val="FFFF66"/>
                </a:solidFill>
              </a:rPr>
              <a:t>food?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1800"/>
              <a:t>     </a:t>
            </a:r>
            <a:r>
              <a:rPr lang="en-US" sz="1800"/>
              <a:t>1.The British eat a traditional English breakfast every morning.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br>
              <a:rPr lang="en-US" sz="1800"/>
            </a:br>
            <a:r>
              <a:rPr lang="en-US" sz="1800"/>
              <a:t>2. Most British people have a sandwich for lunch.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br>
              <a:rPr lang="en-US" sz="1800"/>
            </a:br>
            <a:r>
              <a:rPr lang="en-US" sz="1800"/>
              <a:t>3. Chinese food is very popular in Britain.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987AFFF-7BCE-48BB-AC6E-DB88D3BC4DBD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5216525" y="1628775"/>
            <a:ext cx="3927475" cy="419100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>
                <a:solidFill>
                  <a:srgbClr val="FFFF66"/>
                </a:solidFill>
              </a:rPr>
              <a:t>Work in groups.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1800">
              <a:solidFill>
                <a:srgbClr val="FFFF66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/>
              <a:t> Complete the gaps in the text.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1800"/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/>
              <a:t>Then give a small talk about Brutish cuisine.</a:t>
            </a:r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1800"/>
          </a:p>
          <a:p>
            <a:pPr indent="-341313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800"/>
              <a:t>What did you find special about it?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880</Words>
  <Application>Microsoft Office PowerPoint</Application>
  <PresentationFormat>Экран (4:3)</PresentationFormat>
  <Paragraphs>148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1_Оформление по умолчанию</vt:lpstr>
      <vt:lpstr>FOOD AND DRINKS</vt:lpstr>
      <vt:lpstr>Module 9 «Food and refreshments».</vt:lpstr>
      <vt:lpstr>Fish, apples, milk, juice, water, bananas, cheese, yoghurt, meat, eggs, cake, coffee, sugar, biscuit, potatoes, bread, onions, salt, chicken, peppers, ice-cream, olive oil,  rice, tomatoes, carrots.</vt:lpstr>
      <vt:lpstr>Fish, apples, milk, juice, water, bananas, cheese, yoghurt, meat, eggs, cake, coffee, sugar, biscuit, potatoes, bread, onions, salt, honey, pepper, ice-cream, olive oil,  rice, tomatoes, carrots.     Do you like ________(fish)?</vt:lpstr>
      <vt:lpstr>Презентация PowerPoint</vt:lpstr>
      <vt:lpstr>Study the rule:</vt:lpstr>
      <vt:lpstr>Grammar test:</vt:lpstr>
      <vt:lpstr>Make word combinations</vt:lpstr>
      <vt:lpstr>Ex. 7, p. 87.</vt:lpstr>
      <vt:lpstr>Students Check Form. Name _________________________ Class______________________</vt:lpstr>
      <vt:lpstr>Home task:</vt:lpstr>
      <vt:lpstr>An apple a day keeps the doctor away!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DRINKS</dc:title>
  <dc:creator>Денис</dc:creator>
  <cp:lastModifiedBy>mardan ibraev</cp:lastModifiedBy>
  <cp:revision>12</cp:revision>
  <cp:lastPrinted>1601-01-01T00:00:00Z</cp:lastPrinted>
  <dcterms:created xsi:type="dcterms:W3CDTF">2015-11-11T12:30:51Z</dcterms:created>
  <dcterms:modified xsi:type="dcterms:W3CDTF">2021-02-23T06:18:29Z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00080068090000000000010243100207e6000400038000</vt:lpwstr>
  </property>
</Properties>
</file>