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slide" Target="slides/slide11.xml" /><Relationship Id="rId18" Type="http://schemas.openxmlformats.org/officeDocument/2006/relationships/theme" Target="theme/theme1.xml" /><Relationship Id="rId3" Type="http://schemas.openxmlformats.org/officeDocument/2006/relationships/slide" Target="slides/slide1.xml" /><Relationship Id="rId7" Type="http://schemas.openxmlformats.org/officeDocument/2006/relationships/slide" Target="slides/slide5.xml" /><Relationship Id="rId12" Type="http://schemas.openxmlformats.org/officeDocument/2006/relationships/slide" Target="slides/slide10.xml" /><Relationship Id="rId17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slide" Target="slides/slide9.xml" /><Relationship Id="rId5" Type="http://schemas.openxmlformats.org/officeDocument/2006/relationships/slide" Target="slides/slide3.xml" /><Relationship Id="rId15" Type="http://schemas.openxmlformats.org/officeDocument/2006/relationships/notesMaster" Target="notesMasters/notesMaster1.xml" /><Relationship Id="rId10" Type="http://schemas.openxmlformats.org/officeDocument/2006/relationships/slide" Target="slides/slide8.xml" /><Relationship Id="rId19" Type="http://schemas.openxmlformats.org/officeDocument/2006/relationships/tableStyles" Target="tableStyles.xml" /><Relationship Id="rId4" Type="http://schemas.openxmlformats.org/officeDocument/2006/relationships/slide" Target="slides/slide2.xml" /><Relationship Id="rId9" Type="http://schemas.openxmlformats.org/officeDocument/2006/relationships/slide" Target="slides/slide7.xml" /><Relationship Id="rId14" Type="http://schemas.openxmlformats.org/officeDocument/2006/relationships/slide" Target="slides/slide12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5B7D9246-FE36-419F-BD69-FC9B04CB8991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9CA1C8FB-487C-4417-A765-8B70BD75A6FB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>
            <a:extLst>
              <a:ext uri="{FF2B5EF4-FFF2-40B4-BE49-F238E27FC236}">
                <a16:creationId xmlns:a16="http://schemas.microsoft.com/office/drawing/2014/main" id="{47E7C74C-1487-4390-908D-F72E4A52FC3D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937C184-4B34-4B6C-BA18-AB99D20B570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>
            <a:extLst>
              <a:ext uri="{FF2B5EF4-FFF2-40B4-BE49-F238E27FC236}">
                <a16:creationId xmlns:a16="http://schemas.microsoft.com/office/drawing/2014/main" id="{7DDC27F1-460A-4C0B-B1EC-325CDA19A918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B55DC2B3-0856-4B37-B0A3-8602CB0F47C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>
            <a:extLst>
              <a:ext uri="{FF2B5EF4-FFF2-40B4-BE49-F238E27FC236}">
                <a16:creationId xmlns:a16="http://schemas.microsoft.com/office/drawing/2014/main" id="{8BA2BCC6-1856-47D4-885A-4163A2E81CF8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FA72A1E0-9A5B-413F-965A-9AEB8412920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>
            <a:extLst>
              <a:ext uri="{FF2B5EF4-FFF2-40B4-BE49-F238E27FC236}">
                <a16:creationId xmlns:a16="http://schemas.microsoft.com/office/drawing/2014/main" id="{8B49C741-FB06-4ABC-B27A-F3BE39A5F2F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11E8F9B-85E6-4AD4-BDAC-764B7B7BD59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>
            <a:extLst>
              <a:ext uri="{FF2B5EF4-FFF2-40B4-BE49-F238E27FC236}">
                <a16:creationId xmlns:a16="http://schemas.microsoft.com/office/drawing/2014/main" id="{8AD1D1B8-A1C9-4DE2-84DB-F5203AAE0BB8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FFB88D5B-7B6A-450A-A55C-D1D8C97B0EF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>
            <a:extLst>
              <a:ext uri="{FF2B5EF4-FFF2-40B4-BE49-F238E27FC236}">
                <a16:creationId xmlns:a16="http://schemas.microsoft.com/office/drawing/2014/main" id="{9D52BE34-0AE6-4409-AB47-53CFAC1C5D05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296AC2A-855E-49B9-ACE9-95CF22301F4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>
            <a:extLst>
              <a:ext uri="{FF2B5EF4-FFF2-40B4-BE49-F238E27FC236}">
                <a16:creationId xmlns:a16="http://schemas.microsoft.com/office/drawing/2014/main" id="{E11F24E4-B41B-434C-96D9-47D2630C8739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8F24A09-A69F-4A59-8582-11AFB3B12C6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id="{D2B3F5CD-73E6-49FF-B4CD-796BF7EFE9F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15FACCBA-EC0F-42DB-AE8E-2096BBD7164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F471592E-6C1D-405C-85E6-0D93DFF1F4CE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250B5F36-F0B1-4DAE-B227-17BC09FC98C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59E3A070-1882-4EF4-BE40-327E3636C9AD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21B0838-A065-4231-B47E-FF18F503965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>
            <a:extLst>
              <a:ext uri="{FF2B5EF4-FFF2-40B4-BE49-F238E27FC236}">
                <a16:creationId xmlns:a16="http://schemas.microsoft.com/office/drawing/2014/main" id="{D6827812-37FA-47FF-80EE-80DC0921A675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552905AC-8590-4B6C-A0D3-EA903BA1EFE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645E5F4E-3545-45FB-AD9F-7A35C6FA3545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9890E581-F330-43E7-A05B-F6CB3CB8ED9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A3614345-F362-40C0-B4C0-B829E40E37F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EEF3206-875C-42F4-B995-E1D05FF9B3F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EB600E8-DB56-45B3-A4F0-33E9EFA53D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512821-536E-48C3-977D-8FDC0169721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7369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FA3D8C2A-B910-4993-8D1F-038CE13EFEC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5F2B750-8A0E-485D-A683-D06C33295EF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54F41C1-5DFB-46A6-B690-461F799739F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F3EC10-5977-458F-A4BF-64B5294C929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9858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5500" cy="58499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499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B31472CE-181C-4308-9148-8C62D47262B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8B09EB8-B7EC-4E2F-AC45-4ABC94E2DD7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BBAA732-9949-4583-B5DA-DC0B518F08C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52C656-AB57-4C14-A3E3-EF225F7F47F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81258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3761F12B-6D12-480D-A7F0-FD78F8F516D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3B1A329-FD06-4BCF-86DC-183EE2A8F29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F4FB24E-6CC0-415F-B1C3-E8F4C65A4BD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2513B7-D6C2-4C41-AE36-186AB13E9D8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78741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72C1DF28-D0B6-4788-B3FC-207D378117F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14A9394-84C0-4B71-928A-38BC56C79B6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5360C0B-9043-47E5-8FA2-EAF61C7116A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ED139-283A-4433-8F71-6EE9903ECEA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33390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4399CEF0-0778-43C7-B961-723C9FA283D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DF50D9A-B565-4C64-AB24-856723EC1F9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594D8982-4557-459F-AC0C-8969257D2BD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010917-D98A-4C6F-955A-9D0C9BF0116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6391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0B38FD99-C6A6-4B4F-9DAB-78433CC883F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3697B89C-6B70-499D-8C9C-1BE3B56A877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CA5E9547-672A-4D59-984A-8785216C3CF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99731-F518-4225-8FE6-30CA211BF4E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58078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4F38DFC5-DEAF-4169-B560-B42136C8689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32910975-7D42-4E0F-B448-8B027EEC149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8F24B182-8EA3-48AF-A11F-BAC85098AE4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57F12A-49AB-47D9-8A57-069C8492396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2787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7FDAD3C2-8702-4140-A89A-C66FA3DADBB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D087E17-3DCB-4CA6-802F-E22BB520429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C125BBC6-4231-4632-B3A1-AB65DC222FB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FA393B-A3CC-409A-9A85-321DD900D6D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865192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79E15916-0EF3-4DC4-8108-456F137CE91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FCFD85BC-7D14-46A1-A053-60843267A69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62DCFABB-1A7E-45EB-B543-333AC90F7EC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CA55C8-90E9-4B18-8AD1-BBC55AFBE8C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035928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9B57A8E0-45D5-4128-8A08-E3356FE5282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C58A6832-01B1-4B64-AE09-5A7A603A925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5B76D2EC-774F-4A2C-A5A3-7CCB06E63D8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E82FE2-37B0-40FB-B2D7-F4AF0A60928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47532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675E390F-BC23-4B87-84AA-3D43DA015F2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DC01958-1C76-4D93-8D88-18324E2BF00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D9AF5A1-471A-411F-94C7-6758FB97448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91E1D1-2B66-450C-B9CC-453681F3F1C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65854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E57A9A16-9160-4FB0-8170-EA9950B03EA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6434A6BF-AA1E-4DD8-B2B6-CC38F318C3B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91D42346-0582-4CBA-A888-ED1E441472E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979400-F79F-4457-948D-8C9F338762D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567362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BD9F14D6-C739-4B83-B00A-29FE2A598EB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CB0F0201-7A9F-4680-BC7F-29E46BAB1CA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10DD096-827D-4113-B33E-2C1513832E1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B3C456-6D0F-4EBE-BBD1-90CC5927A4E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852074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86550" y="1600200"/>
            <a:ext cx="2074863" cy="45259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7695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2677711C-043B-416D-BB79-CB2E7F40109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CC88B31-3F1B-4969-B4B8-D8239D05800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D0A7A2E8-8C70-49E8-83BA-CF7BAD9548B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5C7E2B-A68E-4F2D-982C-E47A695F637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497446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905000"/>
            <a:ext cx="7770813" cy="1735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DE8E71FA-0412-4A26-97EC-85FF270AE8D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FD9F7B3-EEA1-4B8A-8506-DCBA5657429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D260516-2D4E-45CA-AD98-AEA88AF8A0F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C5BD2B-647A-44D7-B9CD-C958B7C5EDA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3289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63C43132-CBE2-40B2-BBBC-70DB60CC2E9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D7C6545-92B9-4F48-AE8F-51DB3B205E0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58D3262C-F260-4D2C-8D0A-992367EDE8D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29BBD7-CF91-4EEF-BF6E-7F4D2096C12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18730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5888" cy="4189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6488" y="1905000"/>
            <a:ext cx="3927475" cy="4189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E2F38A26-AB96-4FB6-B5BB-E16F4EDE1A9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1E50675A-A3A2-4D9D-81E0-8BD6F6E5BF5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2F3FC66D-B3A0-4688-B61A-5AD6981003F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5C79C5-CBA9-4F1A-B7A5-A0CCBE72E9A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0749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7C1365D9-9FF0-412A-A89F-85F81BF27FB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2500C999-86FA-4D16-90CA-EF0D5466A03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15473D9E-3D0A-475D-A2BC-FB798E4AD0D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7BE3D8-0354-45E5-87BE-97E7ED09EC8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71001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E8C26A6F-8AAC-4CE4-9284-DFE461FAE25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94A91E4-E3A9-4C2E-8498-B998D52263E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E26A6299-A157-4F13-AD8F-D6886A1D149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BCAC11-8219-4AF3-BF24-439516F8029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1867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1CC4706A-6C72-4BCE-8D01-072CA0A9E7A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3580B964-4D1F-4E64-BE44-18E765DAEA9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9DF2ABBA-E6E7-45C3-AA18-2B6AC3C7FF6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FAA6E1-2E88-47EC-B0F7-E588A1AF138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6944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F25C3DD-CD77-47BE-88A8-D8FB3F05718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65D39E1D-ECB9-4EC3-902C-07DA7350F04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D485A159-2FB7-47BC-B35B-522DC6217FE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D1A9D0-E178-4525-9833-32618DA6310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7809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1615BD04-2B32-4535-85AE-7BF151D0843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970AD500-ADDD-4C26-89F5-C1817D97E62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CED0A094-322C-4E25-978F-A03AD81CE01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FE5E95-0BF0-4C18-B4E9-BE40395164D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9287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13" Type="http://schemas.openxmlformats.org/officeDocument/2006/relationships/theme" Target="../theme/theme2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slideLayout" Target="../slideLayouts/slideLayout23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>
            <a:extLst>
              <a:ext uri="{FF2B5EF4-FFF2-40B4-BE49-F238E27FC236}">
                <a16:creationId xmlns:a16="http://schemas.microsoft.com/office/drawing/2014/main" id="{B5A765A1-FB1A-4349-BDDF-D9F5D8FD70D0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828800"/>
            <a:ext cx="8823325" cy="5027613"/>
            <a:chOff x="201" y="1152"/>
            <a:chExt cx="5558" cy="3167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B2DF2430-B5F2-48D0-92A3-B0C06B283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909"/>
              <a:ext cx="5231" cy="14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7" name="Freeform 3">
              <a:extLst>
                <a:ext uri="{FF2B5EF4-FFF2-40B4-BE49-F238E27FC236}">
                  <a16:creationId xmlns:a16="http://schemas.microsoft.com/office/drawing/2014/main" id="{D60ED916-E21B-4D94-8CA5-CE14A8434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" y="1152"/>
              <a:ext cx="5549" cy="3167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8" name="Freeform 4">
              <a:extLst>
                <a:ext uri="{FF2B5EF4-FFF2-40B4-BE49-F238E27FC236}">
                  <a16:creationId xmlns:a16="http://schemas.microsoft.com/office/drawing/2014/main" id="{88E658ED-7EC8-49D5-924D-A1F2B4E038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932"/>
              <a:ext cx="5231" cy="13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C00">
                <a:alpha val="0"/>
              </a:srgbClr>
            </a:soli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9" name="Freeform 5">
              <a:extLst>
                <a:ext uri="{FF2B5EF4-FFF2-40B4-BE49-F238E27FC236}">
                  <a16:creationId xmlns:a16="http://schemas.microsoft.com/office/drawing/2014/main" id="{0305AE2C-8D5E-425D-BFC6-32BD94205F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1152"/>
              <a:ext cx="4606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>
                    <a:alpha val="0"/>
                  </a:srgbClr>
                </a:gs>
                <a:gs pos="100000">
                  <a:srgbClr val="005300"/>
                </a:gs>
              </a:gsLst>
              <a:lin ang="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30" name="Freeform 6">
              <a:extLst>
                <a:ext uri="{FF2B5EF4-FFF2-40B4-BE49-F238E27FC236}">
                  <a16:creationId xmlns:a16="http://schemas.microsoft.com/office/drawing/2014/main" id="{906B49B1-6BEC-42D2-B37C-77719915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1152"/>
              <a:ext cx="28" cy="17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/>
                </a:gs>
              </a:gsLst>
              <a:lin ang="540000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31" name="Freeform 7">
              <a:extLst>
                <a:ext uri="{FF2B5EF4-FFF2-40B4-BE49-F238E27FC236}">
                  <a16:creationId xmlns:a16="http://schemas.microsoft.com/office/drawing/2014/main" id="{C9DEF020-0567-4D5F-B521-BCCEA534D2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" y="2904"/>
              <a:ext cx="28" cy="1415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>
                    <a:alpha val="0"/>
                  </a:srgbClr>
                </a:gs>
              </a:gsLst>
              <a:lin ang="540000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32" name="Freeform 8">
              <a:extLst>
                <a:ext uri="{FF2B5EF4-FFF2-40B4-BE49-F238E27FC236}">
                  <a16:creationId xmlns:a16="http://schemas.microsoft.com/office/drawing/2014/main" id="{C175704C-6807-4D9F-8466-DF18143AA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" y="2904"/>
              <a:ext cx="2878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>
                    <a:alpha val="0"/>
                  </a:srgbClr>
                </a:gs>
                <a:gs pos="100000">
                  <a:srgbClr val="005300"/>
                </a:gs>
              </a:gsLst>
              <a:lin ang="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33" name="Freeform 9">
              <a:extLst>
                <a:ext uri="{FF2B5EF4-FFF2-40B4-BE49-F238E27FC236}">
                  <a16:creationId xmlns:a16="http://schemas.microsoft.com/office/drawing/2014/main" id="{F4FCAD36-8128-43A0-B441-C7EAF698B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" y="2904"/>
              <a:ext cx="29" cy="14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>
                    <a:alpha val="10999"/>
                  </a:srgbClr>
                </a:gs>
              </a:gsLst>
              <a:lin ang="540000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034" name="Rectangle 10">
            <a:extLst>
              <a:ext uri="{FF2B5EF4-FFF2-40B4-BE49-F238E27FC236}">
                <a16:creationId xmlns:a16="http://schemas.microsoft.com/office/drawing/2014/main" id="{B2E1F199-488F-4DC9-9EBE-20A2460095B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838200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5" name="Rectangle 11">
            <a:extLst>
              <a:ext uri="{FF2B5EF4-FFF2-40B4-BE49-F238E27FC236}">
                <a16:creationId xmlns:a16="http://schemas.microsoft.com/office/drawing/2014/main" id="{803F6211-141C-4B14-A7C0-FCC26517961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290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E16CF07C-BF1C-4020-9E79-49159C8D278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937375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fld id="{2BEED312-AB84-4AAE-8203-78CEFCE86EED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32FA2A69-8307-440B-BAC0-E5E81F9AF2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4475"/>
            <a:ext cx="8383588" cy="1430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Для правки текста заголовка щёлкните мышью</a:t>
            </a:r>
          </a:p>
        </p:txBody>
      </p:sp>
      <p:sp>
        <p:nvSpPr>
          <p:cNvPr id="1038" name="Rectangle 14">
            <a:extLst>
              <a:ext uri="{FF2B5EF4-FFF2-40B4-BE49-F238E27FC236}">
                <a16:creationId xmlns:a16="http://schemas.microsoft.com/office/drawing/2014/main" id="{82141723-90B5-4D57-969E-6D6384A37E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8005763" cy="4189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Для правки структуры щёлкните мышью</a:t>
            </a:r>
          </a:p>
          <a:p>
            <a:pPr lvl="1"/>
            <a:r>
              <a:rPr lang="en-GB"/>
              <a:t>Второй уровень структуры</a:t>
            </a:r>
          </a:p>
          <a:p>
            <a:pPr lvl="2"/>
            <a:r>
              <a:rPr lang="en-GB"/>
              <a:t>Третий уровень структуры</a:t>
            </a:r>
          </a:p>
          <a:p>
            <a:pPr lvl="3"/>
            <a:r>
              <a:rPr lang="en-GB"/>
              <a:t>Четвёртый уровень структуры</a:t>
            </a:r>
          </a:p>
          <a:p>
            <a:pPr lvl="4"/>
            <a:r>
              <a:rPr lang="en-GB"/>
              <a:t>Пятый уровень структуры</a:t>
            </a:r>
          </a:p>
          <a:p>
            <a:pPr lvl="4"/>
            <a:r>
              <a:rPr lang="en-GB"/>
              <a:t>Шестой уровень структуры</a:t>
            </a:r>
          </a:p>
          <a:p>
            <a:pPr lvl="4"/>
            <a:r>
              <a:rPr lang="en-GB"/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DD8EC99B-884C-417D-8417-890DD2252483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752600"/>
            <a:ext cx="8823325" cy="5127625"/>
            <a:chOff x="201" y="1104"/>
            <a:chExt cx="5558" cy="3230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218C3FD3-C943-42C4-87D3-EE3EA6D6E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" y="1104"/>
              <a:ext cx="5549" cy="3215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006600">
                <a:alpha val="39999"/>
              </a:srgbClr>
            </a:soli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51" name="Freeform 3">
              <a:extLst>
                <a:ext uri="{FF2B5EF4-FFF2-40B4-BE49-F238E27FC236}">
                  <a16:creationId xmlns:a16="http://schemas.microsoft.com/office/drawing/2014/main" id="{B8893514-9A04-40C5-B45B-8EA504530D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400"/>
              <a:ext cx="5231" cy="19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52" name="Freeform 4">
              <a:extLst>
                <a:ext uri="{FF2B5EF4-FFF2-40B4-BE49-F238E27FC236}">
                  <a16:creationId xmlns:a16="http://schemas.microsoft.com/office/drawing/2014/main" id="{63BBEE01-76E9-490A-BA7D-93BE5FC0E8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" y="2377"/>
              <a:ext cx="3454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>
                    <a:alpha val="0"/>
                  </a:srgbClr>
                </a:gs>
                <a:gs pos="100000">
                  <a:srgbClr val="005300"/>
                </a:gs>
              </a:gsLst>
              <a:lin ang="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53" name="Freeform 5">
              <a:extLst>
                <a:ext uri="{FF2B5EF4-FFF2-40B4-BE49-F238E27FC236}">
                  <a16:creationId xmlns:a16="http://schemas.microsoft.com/office/drawing/2014/main" id="{8012034D-06D1-48FD-8D1E-F14AB7C5F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1104"/>
              <a:ext cx="4893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>
                    <a:alpha val="0"/>
                  </a:srgbClr>
                </a:gs>
                <a:gs pos="100000">
                  <a:srgbClr val="005300"/>
                </a:gs>
              </a:gsLst>
              <a:lin ang="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54" name="Freeform 6">
              <a:extLst>
                <a:ext uri="{FF2B5EF4-FFF2-40B4-BE49-F238E27FC236}">
                  <a16:creationId xmlns:a16="http://schemas.microsoft.com/office/drawing/2014/main" id="{029F698C-ECE8-45E6-81F2-125D8C935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" y="2377"/>
              <a:ext cx="29" cy="195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>
                    <a:alpha val="0"/>
                  </a:srgbClr>
                </a:gs>
              </a:gsLst>
              <a:lin ang="540000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55" name="Freeform 7">
              <a:extLst>
                <a:ext uri="{FF2B5EF4-FFF2-40B4-BE49-F238E27FC236}">
                  <a16:creationId xmlns:a16="http://schemas.microsoft.com/office/drawing/2014/main" id="{E9B43B4B-EE83-4900-81D3-E12742EF4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1104"/>
              <a:ext cx="28" cy="3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>
                    <a:alpha val="0"/>
                  </a:srgbClr>
                </a:gs>
              </a:gsLst>
              <a:lin ang="540000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2056" name="Rectangle 8">
            <a:extLst>
              <a:ext uri="{FF2B5EF4-FFF2-40B4-BE49-F238E27FC236}">
                <a16:creationId xmlns:a16="http://schemas.microsoft.com/office/drawing/2014/main" id="{C2DD43DE-1E59-417B-B794-DCCB420AF3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905000"/>
            <a:ext cx="7770813" cy="1735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Для правки текста заголовка щёлкните мышью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0F961DA6-25BC-413A-ADF9-8E79BF4BACF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990600" y="3962400"/>
            <a:ext cx="6780213" cy="1751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spcBef>
                <a:spcPts val="800"/>
              </a:spcBef>
              <a:buFont typeface="Times New Roman" pitchFamily="16" charset="0"/>
              <a:buNone/>
              <a:defRPr/>
            </a:pPr>
            <a:r>
              <a:rPr lang="en-GB" sz="3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Для добавления текста щёлкните мышью</a:t>
            </a:r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C242B565-1CDA-4D8A-8AF3-04594EEE6B01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990600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SzPct val="45000"/>
              <a:buFont typeface="Wingdings" panose="05000000000000000000" pitchFamily="2" charset="2"/>
              <a:buNone/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</a:lstStyle>
          <a:p>
            <a:endParaRPr lang="ru-RU" altLang="en-US"/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44656B2B-8EEF-4600-87BE-574FCFF8D0D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68688" y="6245225"/>
            <a:ext cx="2894012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SzPct val="45000"/>
              <a:buFont typeface="Wingdings" panose="05000000000000000000" pitchFamily="2" charset="2"/>
              <a:buNone/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</a:lstStyle>
          <a:p>
            <a:endParaRPr lang="ru-RU" altLang="en-US"/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48FE6D0B-5B6C-44F5-879D-B8BABAC9931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937375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anose="05000000000000000000" pitchFamily="2" charset="2"/>
              <a:buNone/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</a:lstStyle>
          <a:p>
            <a:fld id="{9C7DC4BA-8CB1-4915-A4D6-55209A63B8C3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ctr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ctr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3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4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4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4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10E8D03C-4B28-4F88-8154-DB6D36412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1905000"/>
            <a:ext cx="7772400" cy="17367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/>
              <a:t>FOOD AND DRINKS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1565C07A-64FC-433D-A395-A732B7CA19B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181100" y="3169409"/>
            <a:ext cx="6781800" cy="1752600"/>
          </a:xfrm>
          <a:prstGeom prst="rect">
            <a:avLst/>
          </a:prstGeom>
        </p:spPr>
        <p:txBody>
          <a:bodyPr lIns="90000" tIns="46800" rIns="90000" bIns="46800"/>
          <a:lstStyle/>
          <a:p>
            <a:pPr marL="0" indent="0" algn="ctr" eaLnBrk="1" hangingPunct="1">
              <a:lnSpc>
                <a:spcPct val="80000"/>
              </a:lnSpc>
              <a:spcBef>
                <a:spcPts val="5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E74171C1-C55C-473A-9F25-D19B04C379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100"/>
              <a:t>Students Check Form.</a:t>
            </a:r>
            <a:br>
              <a:rPr lang="en-US" sz="3100"/>
            </a:br>
            <a:r>
              <a:rPr lang="en-US" sz="3100"/>
              <a:t>Name _________________________ Class______________________</a:t>
            </a:r>
          </a:p>
        </p:txBody>
      </p:sp>
      <p:graphicFrame>
        <p:nvGraphicFramePr>
          <p:cNvPr id="13314" name="Group 2">
            <a:extLst>
              <a:ext uri="{FF2B5EF4-FFF2-40B4-BE49-F238E27FC236}">
                <a16:creationId xmlns:a16="http://schemas.microsoft.com/office/drawing/2014/main" id="{D2D8BD51-37C4-4ED2-ACFE-B1227194D2A4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905000"/>
          <a:ext cx="8007350" cy="4192588"/>
        </p:xfrm>
        <a:graphic>
          <a:graphicData uri="http://schemas.openxmlformats.org/drawingml/2006/table">
            <a:tbl>
              <a:tblPr/>
              <a:tblGrid>
                <a:gridCol w="3109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3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1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1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Now I know……..</a:t>
                      </a:r>
                    </a:p>
                  </a:txBody>
                  <a:tcPr marL="90000" marR="90000" marT="5569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Very well</a:t>
                      </a:r>
                    </a:p>
                  </a:txBody>
                  <a:tcPr marL="90000" marR="90000" marT="5569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OK</a:t>
                      </a:r>
                    </a:p>
                  </a:txBody>
                  <a:tcPr marL="90000" marR="90000" marT="5569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Not very well</a:t>
                      </a:r>
                    </a:p>
                  </a:txBody>
                  <a:tcPr marL="90000" marR="90000" marT="5569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1. The names of food and drinks.</a:t>
                      </a:r>
                    </a:p>
                  </a:txBody>
                  <a:tcPr marL="90000" marR="90000" marT="5569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2. The names of containers / packaging.</a:t>
                      </a:r>
                    </a:p>
                  </a:txBody>
                  <a:tcPr marL="90000" marR="90000" marT="5569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3. To tell how much food there is.</a:t>
                      </a:r>
                    </a:p>
                  </a:txBody>
                  <a:tcPr marL="90000" marR="90000" marT="5569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5013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4. To exchange opinions (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обмениваться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мнениями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 ) about one’s favourite food..</a:t>
                      </a:r>
                    </a:p>
                  </a:txBody>
                  <a:tcPr marL="90000" marR="90000" marT="5569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5. To tell about traditional meals in Britain.</a:t>
                      </a:r>
                    </a:p>
                  </a:txBody>
                  <a:tcPr marL="90000" marR="90000" marT="5569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Draw  how you feel.</a:t>
                      </a:r>
                    </a:p>
                    <a:p>
                      <a:pPr marL="342900" marR="0" lvl="0" indent="-341313" algn="l" defTabSz="449263" rtl="0" eaLnBrk="0" fontAlgn="base" latinLnBrk="0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ngdings" charset="2"/>
                        </a:rPr>
                        <a:t>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ngdings" charset="2"/>
                        </a:rPr>
                        <a:t>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ngdings" charset="2"/>
                        </a:rPr>
                        <a:t></a:t>
                      </a:r>
                    </a:p>
                  </a:txBody>
                  <a:tcPr marL="90000" marR="90000" marT="5569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5924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07C6B3A2-5A64-4A96-8E1B-B1F46F1DC6D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/>
              <a:t>Home task: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F9A8522C-D258-4827-98E1-9CF853712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8007350" cy="4191000"/>
          </a:xfrm>
        </p:spPr>
        <p:txBody>
          <a:bodyPr/>
          <a:lstStyle/>
          <a:p>
            <a:pPr indent="-341313" eaLnBrk="1" hangingPunct="1"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400">
                <a:solidFill>
                  <a:srgbClr val="FFFF66"/>
                </a:solidFill>
              </a:rPr>
              <a:t>The home task for the next lesson is: </a:t>
            </a:r>
          </a:p>
          <a:p>
            <a:pPr indent="-341313" eaLnBrk="1" hangingPunct="1"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400">
                <a:solidFill>
                  <a:srgbClr val="FFFF66"/>
                </a:solidFill>
              </a:rPr>
              <a:t>SB ex.9*, p.87; </a:t>
            </a:r>
          </a:p>
          <a:p>
            <a:pPr indent="-341313" eaLnBrk="1" hangingPunct="1"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400"/>
              <a:t>Make a shopping list for your favourite dish. You may use these sentences as a model:</a:t>
            </a:r>
          </a:p>
          <a:p>
            <a:pPr indent="-341313" eaLnBrk="1" hangingPunct="1"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400"/>
              <a:t>My favourite dish is ….</a:t>
            </a:r>
          </a:p>
          <a:p>
            <a:pPr indent="-341313" eaLnBrk="1" hangingPunct="1"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400"/>
              <a:t>I  need to buy ……to make it.</a:t>
            </a:r>
          </a:p>
          <a:p>
            <a:pPr indent="-341313" eaLnBrk="1" hangingPunct="1"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400">
                <a:solidFill>
                  <a:srgbClr val="FFFF66"/>
                </a:solidFill>
              </a:rPr>
              <a:t>W.B. p.53.</a:t>
            </a:r>
          </a:p>
          <a:p>
            <a:pPr indent="-341313" eaLnBrk="1" hangingPunct="1"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240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78092A9C-0781-41C5-AEFC-DB3D3DFE7C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800" b="0">
                <a:effectLst/>
              </a:rPr>
              <a:t>An apple a day keeps the doctor away!</a:t>
            </a:r>
          </a:p>
        </p:txBody>
      </p:sp>
      <p:sp>
        <p:nvSpPr>
          <p:cNvPr id="15362" name="Text Box 2">
            <a:extLst>
              <a:ext uri="{FF2B5EF4-FFF2-40B4-BE49-F238E27FC236}">
                <a16:creationId xmlns:a16="http://schemas.microsoft.com/office/drawing/2014/main" id="{1E346691-983E-4336-B7C4-FC47D3111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5229225"/>
            <a:ext cx="5111750" cy="1016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5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Be healthy!  </a:t>
            </a:r>
          </a:p>
          <a:p>
            <a:pPr>
              <a:spcBef>
                <a:spcPts val="15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Be happy!</a:t>
            </a:r>
          </a:p>
        </p:txBody>
      </p:sp>
      <p:pic>
        <p:nvPicPr>
          <p:cNvPr id="14340" name="Picture 3">
            <a:extLst>
              <a:ext uri="{FF2B5EF4-FFF2-40B4-BE49-F238E27FC236}">
                <a16:creationId xmlns:a16="http://schemas.microsoft.com/office/drawing/2014/main" id="{30596479-D9E9-46BD-A8E6-E8C35E6F7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916113"/>
            <a:ext cx="4191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F0582A9F-8860-4273-B284-A4ED833A489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/>
              <a:t>Module 9 </a:t>
            </a:r>
            <a:r>
              <a:rPr lang="ru-RU"/>
              <a:t>«</a:t>
            </a:r>
            <a:r>
              <a:rPr lang="en-US"/>
              <a:t>Food and refreshments</a:t>
            </a:r>
            <a:r>
              <a:rPr lang="ru-RU"/>
              <a:t>»</a:t>
            </a:r>
            <a:r>
              <a:rPr lang="en-US"/>
              <a:t>.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9F6C936E-D0EE-46C5-884B-9FB2E24B04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36650" y="1905000"/>
            <a:ext cx="8007350" cy="4191000"/>
          </a:xfrm>
        </p:spPr>
        <p:txBody>
          <a:bodyPr/>
          <a:lstStyle/>
          <a:p>
            <a:pPr marL="341313" indent="-341313" eaLnBrk="1" hangingPunct="1"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/>
              <a:t>Check it up (ex.1, p.86).</a:t>
            </a:r>
          </a:p>
        </p:txBody>
      </p:sp>
      <p:sp>
        <p:nvSpPr>
          <p:cNvPr id="4100" name="AutoShape 3">
            <a:extLst>
              <a:ext uri="{FF2B5EF4-FFF2-40B4-BE49-F238E27FC236}">
                <a16:creationId xmlns:a16="http://schemas.microsoft.com/office/drawing/2014/main" id="{E48EE737-F674-4DC5-8D85-C128C39C5D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/>
          </a:p>
        </p:txBody>
      </p:sp>
      <p:sp>
        <p:nvSpPr>
          <p:cNvPr id="4101" name="AutoShape 4">
            <a:extLst>
              <a:ext uri="{FF2B5EF4-FFF2-40B4-BE49-F238E27FC236}">
                <a16:creationId xmlns:a16="http://schemas.microsoft.com/office/drawing/2014/main" id="{3C5A403F-D0F0-42F2-849A-127EFD4FAB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en-US"/>
          </a:p>
        </p:txBody>
      </p:sp>
      <p:pic>
        <p:nvPicPr>
          <p:cNvPr id="4102" name="Picture 5">
            <a:extLst>
              <a:ext uri="{FF2B5EF4-FFF2-40B4-BE49-F238E27FC236}">
                <a16:creationId xmlns:a16="http://schemas.microsoft.com/office/drawing/2014/main" id="{0ECDEE9F-D15D-47BC-9C91-F302220AD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565400"/>
            <a:ext cx="64643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65EED4AE-A05D-494E-959D-ED208853516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76250"/>
            <a:ext cx="8385175" cy="14319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800"/>
              <a:t>Fish, apples, milk, juice, water, bananas, cheese, yoghurt, meat, eggs, cake, coffee, sugar, biscuit, potatoes, bread, onions, salt, chicken, peppers, ice-cream, olive oil,  rice, tomatoes, carrots.</a:t>
            </a: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5D133A55-3D28-4A5A-ACD1-10226DF4FE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2420938"/>
            <a:ext cx="8007350" cy="4191000"/>
          </a:xfrm>
        </p:spPr>
        <p:txBody>
          <a:bodyPr/>
          <a:lstStyle/>
          <a:p>
            <a:pPr indent="-341313" eaLnBrk="1" hangingPunct="1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Which of these items are fruit/ meat /vegetables /drinks /dairy products</a:t>
            </a:r>
            <a:r>
              <a:rPr lang="ru-RU"/>
              <a:t>?</a:t>
            </a:r>
          </a:p>
          <a:p>
            <a:pPr indent="-341313" eaLnBrk="1" hangingPunct="1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____, ____, ____ are fruit</a:t>
            </a:r>
          </a:p>
          <a:p>
            <a:pPr indent="-341313" eaLnBrk="1" hangingPunct="1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____, ____, ____ is meat</a:t>
            </a:r>
          </a:p>
          <a:p>
            <a:pPr indent="-341313" eaLnBrk="1" hangingPunct="1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____, ____, ____ are vegetables</a:t>
            </a:r>
          </a:p>
          <a:p>
            <a:pPr indent="-341313" eaLnBrk="1" hangingPunct="1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____, ____, ____ are drinks</a:t>
            </a:r>
          </a:p>
          <a:p>
            <a:pPr indent="-341313" eaLnBrk="1" hangingPunct="1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____, ____, ____ is dairy products</a:t>
            </a:r>
          </a:p>
          <a:p>
            <a:pPr indent="-341313" eaLnBrk="1" hangingPunct="1">
              <a:buClr>
                <a:srgbClr val="99FF66"/>
              </a:buClr>
              <a:buFont typeface="Wingdings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>
            <a:extLst>
              <a:ext uri="{FF2B5EF4-FFF2-40B4-BE49-F238E27FC236}">
                <a16:creationId xmlns:a16="http://schemas.microsoft.com/office/drawing/2014/main" id="{AD6FAC19-1644-4283-8DEA-F2A34640DE5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196975"/>
            <a:ext cx="8385175" cy="14319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400"/>
              <a:t>Fish, apples, milk, juice, water, bananas, cheese, yoghurt, meat, eggs, cake, coffee, sugar, biscuit, potatoes, bread, onions, salt, honey, pepper, ice-cream, olive oil,  rice, tomatoes, carrots.</a:t>
            </a:r>
            <a:br>
              <a:rPr lang="en-US" sz="2400">
                <a:latin typeface="Franklin Gothic Medium" pitchFamily="32" charset="0"/>
              </a:rPr>
            </a:br>
            <a:br>
              <a:rPr lang="en-US" sz="2400">
                <a:latin typeface="Franklin Gothic Medium" pitchFamily="32" charset="0"/>
              </a:rPr>
            </a:br>
            <a:br>
              <a:rPr lang="en-US" sz="2400">
                <a:latin typeface="Franklin Gothic Medium" pitchFamily="32" charset="0"/>
              </a:rPr>
            </a:br>
            <a:r>
              <a:rPr lang="en-US" sz="2400">
                <a:latin typeface="Franklin Gothic Medium" pitchFamily="32" charset="0"/>
              </a:rPr>
              <a:t> </a:t>
            </a:r>
            <a:r>
              <a:rPr lang="en-US" sz="2400" b="0">
                <a:latin typeface="Franklin Gothic Medium" pitchFamily="32" charset="0"/>
              </a:rPr>
              <a:t> </a:t>
            </a:r>
            <a:r>
              <a:rPr lang="en-US" sz="3600" b="0">
                <a:effectLst/>
                <a:latin typeface="Franklin Gothic Medium" pitchFamily="32" charset="0"/>
              </a:rPr>
              <a:t>Do you like ________(fish)?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3CD8B064-A78E-49C5-B4EA-597652BFF3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5516563"/>
            <a:ext cx="3927475" cy="4191000"/>
          </a:xfrm>
        </p:spPr>
        <p:txBody>
          <a:bodyPr/>
          <a:lstStyle/>
          <a:p>
            <a:pPr marL="341313" indent="-341313" eaLnBrk="1" hangingPunct="1">
              <a:spcBef>
                <a:spcPts val="7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/>
              <a:t>Yes, it’s delicious / very tasty / great?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284F601-E8EB-4033-83E1-09995E333CFB}"/>
              </a:ext>
            </a:extLst>
          </p:cNvPr>
          <p:cNvSpPr>
            <a:spLocks noGrp="1" noChangeArrowheads="1"/>
          </p:cNvSpPr>
          <p:nvPr>
            <p:ph type="body" idx="2"/>
          </p:nvPr>
        </p:nvSpPr>
        <p:spPr>
          <a:xfrm>
            <a:off x="4859338" y="5516563"/>
            <a:ext cx="3927475" cy="4191000"/>
          </a:xfrm>
        </p:spPr>
        <p:txBody>
          <a:bodyPr/>
          <a:lstStyle/>
          <a:p>
            <a:pPr marL="341313" indent="-341313" eaLnBrk="1" hangingPunct="1">
              <a:spcBef>
                <a:spcPts val="7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/>
              <a:t>No, it’s horrible / terrible / awful?</a:t>
            </a:r>
          </a:p>
        </p:txBody>
      </p:sp>
      <p:sp>
        <p:nvSpPr>
          <p:cNvPr id="6149" name="AutoShape 4">
            <a:extLst>
              <a:ext uri="{FF2B5EF4-FFF2-40B4-BE49-F238E27FC236}">
                <a16:creationId xmlns:a16="http://schemas.microsoft.com/office/drawing/2014/main" id="{C1120644-07AE-4C4A-94AE-6305CD14A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3716338"/>
            <a:ext cx="1441450" cy="1511300"/>
          </a:xfrm>
          <a:prstGeom prst="smileyFace">
            <a:avLst>
              <a:gd name="adj" fmla="val -4653"/>
            </a:avLst>
          </a:prstGeom>
          <a:solidFill>
            <a:srgbClr val="99CC00"/>
          </a:solidFill>
          <a:ln w="9360" cap="sq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en-US"/>
          </a:p>
        </p:txBody>
      </p:sp>
      <p:sp>
        <p:nvSpPr>
          <p:cNvPr id="6150" name="AutoShape 5">
            <a:extLst>
              <a:ext uri="{FF2B5EF4-FFF2-40B4-BE49-F238E27FC236}">
                <a16:creationId xmlns:a16="http://schemas.microsoft.com/office/drawing/2014/main" id="{3A06C22D-9E23-4F00-8EBB-F9055B7A1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3644900"/>
            <a:ext cx="1439863" cy="1512888"/>
          </a:xfrm>
          <a:prstGeom prst="smileyFace">
            <a:avLst>
              <a:gd name="adj" fmla="val 9282"/>
            </a:avLst>
          </a:prstGeom>
          <a:solidFill>
            <a:srgbClr val="99CC00"/>
          </a:solidFill>
          <a:ln w="9360" cap="sq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>
            <a:extLst>
              <a:ext uri="{FF2B5EF4-FFF2-40B4-BE49-F238E27FC236}">
                <a16:creationId xmlns:a16="http://schemas.microsoft.com/office/drawing/2014/main" id="{7F6A6A00-C4E4-4EF4-9CED-6559DC73A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2413" y="549275"/>
            <a:ext cx="9396413" cy="143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400" b="1">
                <a:solidFill>
                  <a:srgbClr val="FFFF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  <a:t>Fish, apples, milk, juice, water, bananas, cheese, yoghurt, meat, eggs, cake, coffee, sugar, biscuit, potatoes, bread, onions, salt, honey, pepper, ice-cream, olive oil,  rice, tomatoes, carrots.</a:t>
            </a:r>
            <a:br>
              <a:rPr lang="en-US" sz="2400" b="1">
                <a:solidFill>
                  <a:srgbClr val="FFFF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</a:br>
            <a:br>
              <a:rPr lang="en-US" sz="2800" b="1">
                <a:solidFill>
                  <a:srgbClr val="FFFF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</a:br>
            <a:r>
              <a:rPr lang="en-US" sz="24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  <a:t>Which of the words are countable / uncountable?</a:t>
            </a:r>
          </a:p>
        </p:txBody>
      </p:sp>
      <p:sp>
        <p:nvSpPr>
          <p:cNvPr id="8194" name="Text Box 2">
            <a:extLst>
              <a:ext uri="{FF2B5EF4-FFF2-40B4-BE49-F238E27FC236}">
                <a16:creationId xmlns:a16="http://schemas.microsoft.com/office/drawing/2014/main" id="{B4FCB2DC-294C-4E17-BBA9-C79AEAF72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349500"/>
            <a:ext cx="4251325" cy="4508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41313" algn="ctr">
              <a:spcBef>
                <a:spcPts val="9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36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Countable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6AC776AA-A58D-4B2B-A08D-FB6E1D07F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420938"/>
            <a:ext cx="4356100" cy="4968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41313" algn="ctr">
              <a:spcBef>
                <a:spcPts val="9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36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Uncountable</a:t>
            </a:r>
          </a:p>
          <a:p>
            <a:pPr marL="342900" indent="-341313">
              <a:spcBef>
                <a:spcPts val="800"/>
              </a:spcBef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      </a:t>
            </a:r>
          </a:p>
          <a:p>
            <a:pPr marL="342900" indent="-341313">
              <a:spcBef>
                <a:spcPts val="800"/>
              </a:spcBef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1313">
              <a:spcBef>
                <a:spcPts val="800"/>
              </a:spcBef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1313">
              <a:spcBef>
                <a:spcPts val="800"/>
              </a:spcBef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1313">
              <a:spcBef>
                <a:spcPts val="800"/>
              </a:spcBef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1313">
              <a:spcBef>
                <a:spcPts val="800"/>
              </a:spcBef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1313">
              <a:spcBef>
                <a:spcPts val="800"/>
              </a:spcBef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D096ED2A-4829-4934-BC4F-098FE1C5C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3024188"/>
            <a:ext cx="3384550" cy="557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apples, bananas,</a:t>
            </a:r>
          </a:p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eggs, cake,</a:t>
            </a:r>
          </a:p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biscuit, potatoes,</a:t>
            </a:r>
          </a:p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onions, tomatoes, carrots, pepper</a:t>
            </a:r>
          </a:p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98718C22-12D1-47B1-9C7E-170B0F67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313" y="3024188"/>
            <a:ext cx="338455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fish, milk,</a:t>
            </a:r>
          </a:p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juice, water,</a:t>
            </a:r>
          </a:p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cheese, meat,</a:t>
            </a:r>
          </a:p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coffee, sugar,</a:t>
            </a:r>
          </a:p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bread, salt,</a:t>
            </a:r>
          </a:p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honey, ice-cream,</a:t>
            </a:r>
          </a:p>
          <a:p>
            <a:pPr eaLnBrk="1" hangingPunct="1"/>
            <a:r>
              <a:rPr lang="en-US" altLang="en-US" sz="2400">
                <a:solidFill>
                  <a:srgbClr val="FFFFFF"/>
                </a:solidFill>
              </a:rPr>
              <a:t>olive oil, rice, yoghurt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10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29" dur="20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32" dur="20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35" dur="20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38" dur="20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41" dur="2000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44" dur="2000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47" dur="2000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>
            <a:extLst>
              <a:ext uri="{FF2B5EF4-FFF2-40B4-BE49-F238E27FC236}">
                <a16:creationId xmlns:a16="http://schemas.microsoft.com/office/drawing/2014/main" id="{A58837FE-DB41-4FD4-B96E-9851A85DE69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385175" cy="14319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800"/>
              <a:t>Study the rule:</a:t>
            </a:r>
          </a:p>
        </p:txBody>
      </p:sp>
      <p:graphicFrame>
        <p:nvGraphicFramePr>
          <p:cNvPr id="9218" name="Group 2">
            <a:extLst>
              <a:ext uri="{FF2B5EF4-FFF2-40B4-BE49-F238E27FC236}">
                <a16:creationId xmlns:a16="http://schemas.microsoft.com/office/drawing/2014/main" id="{78ECE388-8462-4AF0-B8DB-E250FA3412A7}"/>
              </a:ext>
            </a:extLst>
          </p:cNvPr>
          <p:cNvGraphicFramePr>
            <a:graphicFrameLocks noGrp="1"/>
          </p:cNvGraphicFramePr>
          <p:nvPr/>
        </p:nvGraphicFramePr>
        <p:xfrm>
          <a:off x="0" y="1301750"/>
          <a:ext cx="9145588" cy="5899150"/>
        </p:xfrm>
        <a:graphic>
          <a:graphicData uri="http://schemas.openxmlformats.org/drawingml/2006/table">
            <a:tbl>
              <a:tblPr/>
              <a:tblGrid>
                <a:gridCol w="161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3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66963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some 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We use some in affirmative sentences (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утвердительных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предложениях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)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To make this dish you need some tomatoes,</a:t>
                      </a: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</a:b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an egg and some olive oil.</a:t>
                      </a: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</a:b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</a:b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2" charset="0"/>
                        <a:cs typeface="Times New Roman" pitchFamily="16" charset="0"/>
                      </a:endParaRP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8906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any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We use any in negative/ interrogative sentences (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отрицательных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и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вопросительных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предложениях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)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We need to go to the supermarket; we haven't</a:t>
                      </a: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</a:b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got any eggs and we haven't got much olive</a:t>
                      </a: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</a:b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oil. Are there any tomatoes in the fridge?</a:t>
                      </a: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</a:b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</a:b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2" charset="0"/>
                        <a:cs typeface="Times New Roman" pitchFamily="16" charset="0"/>
                      </a:endParaRP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8985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much / a little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We use much / a little  with uncountable nouns (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с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неисчисляемыми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существительными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)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I think we have a little milk but we have  much juice in the fridge.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908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many / a few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We use many / a few with countable nouns (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с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исчисляемыми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существительными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).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There are many apples on the table. A few eggs are left. 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1368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a lot of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We use a lot of with countable and uncountable nouns (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с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исчисляемыми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и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неисчисляемыми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существительными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).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We need a lot of olive oil and tomatoes to make this dish.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5020"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The exception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We use</a:t>
                      </a: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some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in requests (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в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просьбах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)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49263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Would you like</a:t>
                      </a: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some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tea?</a:t>
                      </a:r>
                    </a:p>
                    <a:p>
                      <a:pPr marL="342900" marR="0" lvl="0" indent="-341313" algn="l" defTabSz="449263" rtl="0" eaLnBrk="0" fontAlgn="base" latinLnBrk="0" hangingPunct="0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Can I have </a:t>
                      </a: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some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2" charset="0"/>
                          <a:cs typeface="Times New Roman" pitchFamily="16" charset="0"/>
                        </a:rPr>
                        <a:t> cakes, please?</a:t>
                      </a:r>
                    </a:p>
                  </a:txBody>
                  <a:tcPr marL="90000" marR="90000" marT="47134" marB="47134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95B0FF9E-9406-4694-B559-A7FC77242B7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-458788"/>
            <a:ext cx="8385175" cy="1431926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800"/>
              <a:t>Grammar test:</a:t>
            </a: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44734100-B885-4457-BEFC-DD483CA9E8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620713"/>
            <a:ext cx="4787900" cy="4191000"/>
          </a:xfrm>
        </p:spPr>
        <p:txBody>
          <a:bodyPr/>
          <a:lstStyle/>
          <a:p>
            <a:pPr marL="609600" indent="-608013" eaLnBrk="1" hangingPunct="1">
              <a:lnSpc>
                <a:spcPct val="90000"/>
              </a:lnSpc>
              <a:spcBef>
                <a:spcPts val="4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/>
            </a:pPr>
            <a:r>
              <a:rPr lang="en-US" sz="1600" i="1">
                <a:solidFill>
                  <a:srgbClr val="FFFF66"/>
                </a:solidFill>
              </a:rPr>
              <a:t>Fill in some, any.  few, little.</a:t>
            </a:r>
            <a:r>
              <a:rPr lang="en-US" sz="1600"/>
              <a:t>                                  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4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/>
            </a:pPr>
            <a:r>
              <a:rPr lang="en-US" sz="1600"/>
              <a:t>1.Is there …….  milk?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4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/>
            </a:pPr>
            <a:r>
              <a:rPr lang="en-US" sz="1600"/>
              <a:t>2.There is ……. sugar in the cupboard.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4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/>
            </a:pPr>
            <a:r>
              <a:rPr lang="en-US" sz="1600"/>
              <a:t>3.There are not ……… apples on the table.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4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/>
            </a:pPr>
            <a:r>
              <a:rPr lang="en-US" sz="1600"/>
              <a:t>4.Would you like ……… biscuits?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4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/>
            </a:pPr>
            <a:r>
              <a:rPr lang="en-US" sz="1600"/>
              <a:t>5.We have got ……… potatoes at home.</a:t>
            </a:r>
          </a:p>
          <a:p>
            <a:pPr marL="609600" indent="-608013" eaLnBrk="1" hangingPunct="1">
              <a:lnSpc>
                <a:spcPct val="90000"/>
              </a:lnSpc>
              <a:spcBef>
                <a:spcPts val="400"/>
              </a:spcBef>
              <a:buClrTx/>
              <a:buFontTx/>
              <a:buNone/>
              <a:tabLst>
                <a:tab pos="1179513" algn="l"/>
                <a:tab pos="2093913" algn="l"/>
                <a:tab pos="3008313" algn="l"/>
                <a:tab pos="3922713" algn="l"/>
                <a:tab pos="4837113" algn="l"/>
                <a:tab pos="5751513" algn="l"/>
                <a:tab pos="6665913" algn="l"/>
                <a:tab pos="7580313" algn="l"/>
                <a:tab pos="8494713" algn="l"/>
                <a:tab pos="9409113" algn="l"/>
                <a:tab pos="10323513" algn="l"/>
              </a:tabLst>
              <a:defRPr/>
            </a:pPr>
            <a:endParaRPr lang="ru-RU" sz="160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8513FF3-7E83-459E-9371-19D512459836}"/>
              </a:ext>
            </a:extLst>
          </p:cNvPr>
          <p:cNvSpPr>
            <a:spLocks noGrp="1" noChangeArrowheads="1"/>
          </p:cNvSpPr>
          <p:nvPr>
            <p:ph type="body" idx="2"/>
          </p:nvPr>
        </p:nvSpPr>
        <p:spPr>
          <a:xfrm>
            <a:off x="4140200" y="620713"/>
            <a:ext cx="5003800" cy="4191000"/>
          </a:xfrm>
        </p:spPr>
        <p:txBody>
          <a:bodyPr/>
          <a:lstStyle/>
          <a:p>
            <a:pPr marL="533400" indent="-531813" eaLnBrk="1" hangingPunct="1">
              <a:spcBef>
                <a:spcPts val="400"/>
              </a:spcBef>
              <a:buClrTx/>
              <a:buFontTx/>
              <a:buNone/>
              <a:tabLst>
                <a:tab pos="1103313" algn="l"/>
                <a:tab pos="2017713" algn="l"/>
                <a:tab pos="2932113" algn="l"/>
                <a:tab pos="3846513" algn="l"/>
                <a:tab pos="4760913" algn="l"/>
                <a:tab pos="5675313" algn="l"/>
                <a:tab pos="6589713" algn="l"/>
                <a:tab pos="7504113" algn="l"/>
                <a:tab pos="8418513" algn="l"/>
                <a:tab pos="9332913" algn="l"/>
                <a:tab pos="10247313" algn="l"/>
              </a:tabLst>
              <a:defRPr/>
            </a:pPr>
            <a:r>
              <a:rPr lang="en-US" sz="1800" i="1">
                <a:solidFill>
                  <a:srgbClr val="FFFF66"/>
                </a:solidFill>
              </a:rPr>
              <a:t>Fill in much, many.</a:t>
            </a:r>
          </a:p>
          <a:p>
            <a:pPr marL="533400" indent="-531813" eaLnBrk="1" hangingPunct="1">
              <a:spcBef>
                <a:spcPts val="400"/>
              </a:spcBef>
              <a:buClrTx/>
              <a:buFontTx/>
              <a:buNone/>
              <a:tabLst>
                <a:tab pos="1103313" algn="l"/>
                <a:tab pos="2017713" algn="l"/>
                <a:tab pos="2932113" algn="l"/>
                <a:tab pos="3846513" algn="l"/>
                <a:tab pos="4760913" algn="l"/>
                <a:tab pos="5675313" algn="l"/>
                <a:tab pos="6589713" algn="l"/>
                <a:tab pos="7504113" algn="l"/>
                <a:tab pos="8418513" algn="l"/>
                <a:tab pos="9332913" algn="l"/>
                <a:tab pos="10247313" algn="l"/>
              </a:tabLst>
              <a:defRPr/>
            </a:pPr>
            <a:r>
              <a:rPr lang="en-US" sz="1600"/>
              <a:t>6. I don’t eat ………. fish.</a:t>
            </a:r>
          </a:p>
          <a:p>
            <a:pPr marL="533400" indent="-531813" eaLnBrk="1" hangingPunct="1">
              <a:spcBef>
                <a:spcPts val="400"/>
              </a:spcBef>
              <a:buClrTx/>
              <a:buFontTx/>
              <a:buNone/>
              <a:tabLst>
                <a:tab pos="1103313" algn="l"/>
                <a:tab pos="2017713" algn="l"/>
                <a:tab pos="2932113" algn="l"/>
                <a:tab pos="3846513" algn="l"/>
                <a:tab pos="4760913" algn="l"/>
                <a:tab pos="5675313" algn="l"/>
                <a:tab pos="6589713" algn="l"/>
                <a:tab pos="7504113" algn="l"/>
                <a:tab pos="8418513" algn="l"/>
                <a:tab pos="9332913" algn="l"/>
                <a:tab pos="10247313" algn="l"/>
              </a:tabLst>
              <a:defRPr/>
            </a:pPr>
            <a:r>
              <a:rPr lang="en-US" sz="1600"/>
              <a:t>7.There are …………eggs in the fridge.</a:t>
            </a:r>
          </a:p>
          <a:p>
            <a:pPr marL="533400" indent="-531813" eaLnBrk="1" hangingPunct="1">
              <a:spcBef>
                <a:spcPts val="400"/>
              </a:spcBef>
              <a:buClrTx/>
              <a:buFontTx/>
              <a:buNone/>
              <a:tabLst>
                <a:tab pos="1103313" algn="l"/>
                <a:tab pos="2017713" algn="l"/>
                <a:tab pos="2932113" algn="l"/>
                <a:tab pos="3846513" algn="l"/>
                <a:tab pos="4760913" algn="l"/>
                <a:tab pos="5675313" algn="l"/>
                <a:tab pos="6589713" algn="l"/>
                <a:tab pos="7504113" algn="l"/>
                <a:tab pos="8418513" algn="l"/>
                <a:tab pos="9332913" algn="l"/>
                <a:tab pos="10247313" algn="l"/>
              </a:tabLst>
              <a:defRPr/>
            </a:pPr>
            <a:r>
              <a:rPr lang="en-US" sz="1600"/>
              <a:t>8.Mary has got ……… oranges.</a:t>
            </a:r>
          </a:p>
          <a:p>
            <a:pPr marL="533400" indent="-531813" eaLnBrk="1" hangingPunct="1">
              <a:spcBef>
                <a:spcPts val="400"/>
              </a:spcBef>
              <a:buClrTx/>
              <a:buFontTx/>
              <a:buNone/>
              <a:tabLst>
                <a:tab pos="1103313" algn="l"/>
                <a:tab pos="2017713" algn="l"/>
                <a:tab pos="2932113" algn="l"/>
                <a:tab pos="3846513" algn="l"/>
                <a:tab pos="4760913" algn="l"/>
                <a:tab pos="5675313" algn="l"/>
                <a:tab pos="6589713" algn="l"/>
                <a:tab pos="7504113" algn="l"/>
                <a:tab pos="8418513" algn="l"/>
                <a:tab pos="9332913" algn="l"/>
                <a:tab pos="10247313" algn="l"/>
              </a:tabLst>
              <a:defRPr/>
            </a:pPr>
            <a:r>
              <a:rPr lang="en-US" sz="1600"/>
              <a:t>9.I want to make a cake. I need </a:t>
            </a:r>
            <a:r>
              <a:rPr lang="ru-RU" sz="1600"/>
              <a:t>……..</a:t>
            </a:r>
            <a:r>
              <a:rPr lang="en-US" sz="1600"/>
              <a:t> sugar.</a:t>
            </a:r>
          </a:p>
          <a:p>
            <a:pPr marL="533400" indent="-531813" eaLnBrk="1" hangingPunct="1">
              <a:spcBef>
                <a:spcPts val="400"/>
              </a:spcBef>
              <a:buClrTx/>
              <a:buFontTx/>
              <a:buNone/>
              <a:tabLst>
                <a:tab pos="1103313" algn="l"/>
                <a:tab pos="2017713" algn="l"/>
                <a:tab pos="2932113" algn="l"/>
                <a:tab pos="3846513" algn="l"/>
                <a:tab pos="4760913" algn="l"/>
                <a:tab pos="5675313" algn="l"/>
                <a:tab pos="6589713" algn="l"/>
                <a:tab pos="7504113" algn="l"/>
                <a:tab pos="8418513" algn="l"/>
                <a:tab pos="9332913" algn="l"/>
                <a:tab pos="10247313" algn="l"/>
              </a:tabLst>
              <a:defRPr/>
            </a:pPr>
            <a:r>
              <a:rPr lang="en-US" sz="1600"/>
              <a:t>10.Pete eats………. sweets.</a:t>
            </a:r>
          </a:p>
          <a:p>
            <a:pPr marL="533400" indent="-531813" eaLnBrk="1" hangingPunct="1">
              <a:spcBef>
                <a:spcPts val="400"/>
              </a:spcBef>
              <a:buClrTx/>
              <a:buFontTx/>
              <a:buNone/>
              <a:tabLst>
                <a:tab pos="1103313" algn="l"/>
                <a:tab pos="2017713" algn="l"/>
                <a:tab pos="2932113" algn="l"/>
                <a:tab pos="3846513" algn="l"/>
                <a:tab pos="4760913" algn="l"/>
                <a:tab pos="5675313" algn="l"/>
                <a:tab pos="6589713" algn="l"/>
                <a:tab pos="7504113" algn="l"/>
                <a:tab pos="8418513" algn="l"/>
                <a:tab pos="9332913" algn="l"/>
                <a:tab pos="10247313" algn="l"/>
              </a:tabLst>
              <a:defRPr/>
            </a:pPr>
            <a:endParaRPr lang="ru-RU" sz="1600"/>
          </a:p>
        </p:txBody>
      </p:sp>
      <p:sp>
        <p:nvSpPr>
          <p:cNvPr id="9221" name="Rectangle 4">
            <a:extLst>
              <a:ext uri="{FF2B5EF4-FFF2-40B4-BE49-F238E27FC236}">
                <a16:creationId xmlns:a16="http://schemas.microsoft.com/office/drawing/2014/main" id="{AEE1CD5B-D1C7-449F-A74D-5379C91E8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2636838"/>
            <a:ext cx="6227763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1600" i="1">
                <a:solidFill>
                  <a:srgbClr val="FFFF66"/>
                </a:solidFill>
              </a:rPr>
              <a:t>Fill in </a:t>
            </a:r>
            <a:r>
              <a:rPr lang="ru-RU" altLang="en-US" sz="1600">
                <a:solidFill>
                  <a:srgbClr val="FFFF66"/>
                </a:solidFill>
              </a:rPr>
              <a:t>а</a:t>
            </a:r>
            <a:r>
              <a:rPr lang="ru-RU" altLang="en-US" sz="1600" i="1">
                <a:solidFill>
                  <a:srgbClr val="FFFF66"/>
                </a:solidFill>
              </a:rPr>
              <a:t> </a:t>
            </a:r>
            <a:r>
              <a:rPr lang="en-US" altLang="en-US" sz="1600" i="1">
                <a:solidFill>
                  <a:srgbClr val="FFFF66"/>
                </a:solidFill>
              </a:rPr>
              <a:t>few, </a:t>
            </a:r>
            <a:r>
              <a:rPr lang="ru-RU" altLang="en-US" sz="1600">
                <a:solidFill>
                  <a:srgbClr val="FFFF66"/>
                </a:solidFill>
              </a:rPr>
              <a:t>а</a:t>
            </a:r>
            <a:r>
              <a:rPr lang="ru-RU" altLang="en-US" sz="1600" i="1">
                <a:solidFill>
                  <a:srgbClr val="FFFF66"/>
                </a:solidFill>
              </a:rPr>
              <a:t> </a:t>
            </a:r>
            <a:r>
              <a:rPr lang="en-US" altLang="en-US" sz="1600" i="1">
                <a:solidFill>
                  <a:srgbClr val="FFFF66"/>
                </a:solidFill>
              </a:rPr>
              <a:t>little.</a:t>
            </a:r>
          </a:p>
          <a:p>
            <a:pPr eaLnBrk="1" hangingPunct="1">
              <a:buClrTx/>
              <a:buFontTx/>
              <a:buNone/>
            </a:pPr>
            <a:r>
              <a:rPr lang="en-US" altLang="en-US" sz="1600">
                <a:solidFill>
                  <a:srgbClr val="FFFFFF"/>
                </a:solidFill>
              </a:rPr>
              <a:t>11</a:t>
            </a:r>
            <a:r>
              <a:rPr lang="ru-RU" altLang="en-US" sz="1600">
                <a:solidFill>
                  <a:srgbClr val="FFFFFF"/>
                </a:solidFill>
              </a:rPr>
              <a:t>. </a:t>
            </a:r>
            <a:r>
              <a:rPr lang="en-US" altLang="en-US" sz="1600">
                <a:solidFill>
                  <a:srgbClr val="FFFFFF"/>
                </a:solidFill>
              </a:rPr>
              <a:t>She has got ……… jam.</a:t>
            </a:r>
          </a:p>
          <a:p>
            <a:pPr eaLnBrk="1" hangingPunct="1">
              <a:buClrTx/>
              <a:buFontTx/>
              <a:buNone/>
            </a:pPr>
            <a:r>
              <a:rPr lang="ru-RU" altLang="en-US" sz="1600">
                <a:solidFill>
                  <a:srgbClr val="FFFFFF"/>
                </a:solidFill>
              </a:rPr>
              <a:t>12. </a:t>
            </a:r>
            <a:r>
              <a:rPr lang="en-US" altLang="en-US" sz="1600">
                <a:solidFill>
                  <a:srgbClr val="FFFFFF"/>
                </a:solidFill>
              </a:rPr>
              <a:t>There are …………carrots in the box.</a:t>
            </a:r>
          </a:p>
          <a:p>
            <a:pPr eaLnBrk="1" hangingPunct="1">
              <a:buClrTx/>
              <a:buFontTx/>
              <a:buNone/>
            </a:pPr>
            <a:r>
              <a:rPr lang="ru-RU" altLang="en-US" sz="1600">
                <a:solidFill>
                  <a:srgbClr val="FFFFFF"/>
                </a:solidFill>
              </a:rPr>
              <a:t>13. </a:t>
            </a:r>
            <a:r>
              <a:rPr lang="en-US" altLang="en-US" sz="1600">
                <a:solidFill>
                  <a:srgbClr val="FFFFFF"/>
                </a:solidFill>
              </a:rPr>
              <a:t>We have got ………potatoes at home.</a:t>
            </a:r>
          </a:p>
          <a:p>
            <a:pPr eaLnBrk="1" hangingPunct="1">
              <a:buClrTx/>
              <a:buFontTx/>
              <a:buNone/>
            </a:pPr>
            <a:r>
              <a:rPr lang="ru-RU" altLang="en-US" sz="1600">
                <a:solidFill>
                  <a:srgbClr val="FFFFFF"/>
                </a:solidFill>
              </a:rPr>
              <a:t>14. </a:t>
            </a:r>
            <a:r>
              <a:rPr lang="en-US" altLang="en-US" sz="1600">
                <a:solidFill>
                  <a:srgbClr val="FFFFFF"/>
                </a:solidFill>
              </a:rPr>
              <a:t>There is ………. juice in the bottle.</a:t>
            </a:r>
          </a:p>
          <a:p>
            <a:pPr eaLnBrk="1" hangingPunct="1">
              <a:buClrTx/>
              <a:buFontTx/>
              <a:buNone/>
            </a:pPr>
            <a:r>
              <a:rPr lang="ru-RU" altLang="en-US" sz="1600">
                <a:solidFill>
                  <a:srgbClr val="FFFFFF"/>
                </a:solidFill>
              </a:rPr>
              <a:t>15. </a:t>
            </a:r>
            <a:r>
              <a:rPr lang="en-US" altLang="en-US" sz="1600">
                <a:solidFill>
                  <a:srgbClr val="FFFFFF"/>
                </a:solidFill>
              </a:rPr>
              <a:t>Buy ……… bars of chocolates, please.</a:t>
            </a:r>
          </a:p>
          <a:p>
            <a:pPr eaLnBrk="1" hangingPunct="1">
              <a:buClrTx/>
              <a:buFontTx/>
              <a:buNone/>
            </a:pPr>
            <a:endParaRPr lang="en-US" altLang="en-US" sz="1600">
              <a:solidFill>
                <a:srgbClr val="FFFFFF"/>
              </a:solidFill>
            </a:endParaRPr>
          </a:p>
          <a:p>
            <a:pPr eaLnBrk="1" hangingPunct="1">
              <a:buClrTx/>
              <a:buFontTx/>
              <a:buNone/>
            </a:pPr>
            <a:endParaRPr lang="ru-RU" altLang="en-US" sz="1600">
              <a:solidFill>
                <a:srgbClr val="CC66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en-US" altLang="en-US" sz="2000" i="1">
                <a:solidFill>
                  <a:srgbClr val="FFFF66"/>
                </a:solidFill>
              </a:rPr>
              <a:t>Count the number of right sentences. Your score is …</a:t>
            </a:r>
          </a:p>
        </p:txBody>
      </p:sp>
      <p:graphicFrame>
        <p:nvGraphicFramePr>
          <p:cNvPr id="10270" name="Group 30">
            <a:extLst>
              <a:ext uri="{FF2B5EF4-FFF2-40B4-BE49-F238E27FC236}">
                <a16:creationId xmlns:a16="http://schemas.microsoft.com/office/drawing/2014/main" id="{54C23AFE-1D3D-48E2-81DC-5E5A2DA8F1EB}"/>
              </a:ext>
            </a:extLst>
          </p:cNvPr>
          <p:cNvGraphicFramePr>
            <a:graphicFrameLocks noGrp="1"/>
          </p:cNvGraphicFramePr>
          <p:nvPr/>
        </p:nvGraphicFramePr>
        <p:xfrm>
          <a:off x="1258888" y="5157788"/>
          <a:ext cx="6435725" cy="836612"/>
        </p:xfrm>
        <a:graphic>
          <a:graphicData uri="http://schemas.openxmlformats.org/drawingml/2006/table">
            <a:tbl>
              <a:tblPr/>
              <a:tblGrid>
                <a:gridCol w="2144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4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751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5 -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0</a:t>
                      </a:r>
                    </a:p>
                  </a:txBody>
                  <a:tcPr marL="90000" marR="90000" marT="5442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9-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5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90000" marR="90000" marT="5442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4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-0</a:t>
                      </a:r>
                    </a:p>
                  </a:txBody>
                  <a:tcPr marL="90000" marR="90000" marT="5442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099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Well – done!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ngdings" charset="2"/>
                        </a:rPr>
                        <a:t></a:t>
                      </a:r>
                    </a:p>
                  </a:txBody>
                  <a:tcPr marL="90000" marR="90000" marT="5442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Good!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ngdings" charset="2"/>
                        </a:rPr>
                        <a:t></a:t>
                      </a:r>
                    </a:p>
                  </a:txBody>
                  <a:tcPr marL="90000" marR="90000" marT="5442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6" charset="0"/>
                        </a:rPr>
                        <a:t>Try again!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ngdings" charset="2"/>
                        </a:rPr>
                        <a:t></a:t>
                      </a:r>
                    </a:p>
                  </a:txBody>
                  <a:tcPr marL="90000" marR="90000" marT="5442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>
            <a:extLst>
              <a:ext uri="{FF2B5EF4-FFF2-40B4-BE49-F238E27FC236}">
                <a16:creationId xmlns:a16="http://schemas.microsoft.com/office/drawing/2014/main" id="{6713D69A-C8CC-442F-A844-7BCF29E6BB3F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1187450" y="2133600"/>
            <a:ext cx="4140200" cy="4724400"/>
          </a:xfrm>
        </p:spPr>
        <p:txBody>
          <a:bodyPr anchor="t"/>
          <a:lstStyle/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800" b="0">
                <a:solidFill>
                  <a:srgbClr val="FFFFFF"/>
                </a:solidFill>
                <a:latin typeface="Arial" charset="0"/>
              </a:rPr>
              <a:t>packet</a:t>
            </a:r>
          </a:p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800" b="0">
                <a:solidFill>
                  <a:srgbClr val="FFFFFF"/>
                </a:solidFill>
                <a:latin typeface="Arial" charset="0"/>
              </a:rPr>
              <a:t>carton</a:t>
            </a:r>
          </a:p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800" b="0">
                <a:solidFill>
                  <a:srgbClr val="FFFFFF"/>
                </a:solidFill>
                <a:latin typeface="Arial" charset="0"/>
              </a:rPr>
              <a:t>bag</a:t>
            </a:r>
          </a:p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800" b="0">
                <a:solidFill>
                  <a:srgbClr val="FFFFFF"/>
                </a:solidFill>
                <a:latin typeface="Arial" charset="0"/>
              </a:rPr>
              <a:t>kilo</a:t>
            </a:r>
          </a:p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800" b="0">
                <a:solidFill>
                  <a:srgbClr val="FFFFFF"/>
                </a:solidFill>
                <a:latin typeface="Arial" charset="0"/>
              </a:rPr>
              <a:t>bar</a:t>
            </a:r>
          </a:p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800" b="0">
                <a:solidFill>
                  <a:srgbClr val="FFFFFF"/>
                </a:solidFill>
                <a:latin typeface="Arial" charset="0"/>
              </a:rPr>
              <a:t>piece</a:t>
            </a:r>
          </a:p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800" b="0">
                <a:solidFill>
                  <a:srgbClr val="FFFFFF"/>
                </a:solidFill>
                <a:latin typeface="Arial" charset="0"/>
              </a:rPr>
              <a:t>jar</a:t>
            </a:r>
          </a:p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800" b="0">
                <a:solidFill>
                  <a:srgbClr val="FFFFFF"/>
                </a:solidFill>
                <a:latin typeface="Arial" charset="0"/>
              </a:rPr>
              <a:t>bottle</a:t>
            </a:r>
          </a:p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800" b="0">
                <a:solidFill>
                  <a:srgbClr val="FFFFFF"/>
                </a:solidFill>
                <a:latin typeface="Arial" charset="0"/>
              </a:rPr>
              <a:t>loaf</a:t>
            </a:r>
          </a:p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2800" b="0">
                <a:solidFill>
                  <a:srgbClr val="FFFFFF"/>
                </a:solidFill>
                <a:latin typeface="Arial" charset="0"/>
              </a:rPr>
              <a:t>box</a:t>
            </a:r>
          </a:p>
          <a:p>
            <a:pPr marL="342900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2800" b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66F3D6EC-DBE3-43FE-9C01-D9ED96CAE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67400" y="2133600"/>
            <a:ext cx="4500563" cy="4724400"/>
          </a:xfrm>
        </p:spPr>
        <p:txBody>
          <a:bodyPr/>
          <a:lstStyle/>
          <a:p>
            <a:pPr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milk</a:t>
            </a:r>
          </a:p>
          <a:p>
            <a:pPr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juice</a:t>
            </a:r>
          </a:p>
          <a:p>
            <a:pPr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cake</a:t>
            </a:r>
          </a:p>
          <a:p>
            <a:pPr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apples</a:t>
            </a:r>
          </a:p>
          <a:p>
            <a:pPr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sweets</a:t>
            </a:r>
          </a:p>
          <a:p>
            <a:pPr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honey</a:t>
            </a:r>
          </a:p>
          <a:p>
            <a:pPr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potatoes</a:t>
            </a:r>
          </a:p>
          <a:p>
            <a:pPr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chocolate</a:t>
            </a:r>
          </a:p>
          <a:p>
            <a:pPr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crisps</a:t>
            </a:r>
          </a:p>
          <a:p>
            <a:pPr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/>
              <a:t>bread</a:t>
            </a:r>
          </a:p>
        </p:txBody>
      </p:sp>
      <p:pic>
        <p:nvPicPr>
          <p:cNvPr id="10244" name="Picture 3">
            <a:extLst>
              <a:ext uri="{FF2B5EF4-FFF2-40B4-BE49-F238E27FC236}">
                <a16:creationId xmlns:a16="http://schemas.microsoft.com/office/drawing/2014/main" id="{1731A83C-C8F4-4F1E-B03E-445AF70DB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975" y="0"/>
            <a:ext cx="3097213" cy="220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268" name="Rectangle 4">
            <a:extLst>
              <a:ext uri="{FF2B5EF4-FFF2-40B4-BE49-F238E27FC236}">
                <a16:creationId xmlns:a16="http://schemas.microsoft.com/office/drawing/2014/main" id="{DA5E6730-8484-443C-9048-04E5207D088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843213" y="0"/>
            <a:ext cx="6300787" cy="1989138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/>
              <a:t>Make word combinations</a:t>
            </a:r>
          </a:p>
        </p:txBody>
      </p:sp>
      <p:sp>
        <p:nvSpPr>
          <p:cNvPr id="10246" name="Text Box 5">
            <a:extLst>
              <a:ext uri="{FF2B5EF4-FFF2-40B4-BE49-F238E27FC236}">
                <a16:creationId xmlns:a16="http://schemas.microsoft.com/office/drawing/2014/main" id="{466417C4-449E-4F6A-96E1-7AE5F4A80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73463"/>
            <a:ext cx="7207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480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10247" name="Text Box 6">
            <a:extLst>
              <a:ext uri="{FF2B5EF4-FFF2-40B4-BE49-F238E27FC236}">
                <a16:creationId xmlns:a16="http://schemas.microsoft.com/office/drawing/2014/main" id="{90D95DA3-1172-42BD-999F-CCFB37F90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3644900"/>
            <a:ext cx="68897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4800">
                <a:solidFill>
                  <a:srgbClr val="FFFFFF"/>
                </a:solidFill>
              </a:rPr>
              <a:t>of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EBC71BDF-721B-4D17-87AF-5B084874F5D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/>
              <a:t>Ex. 7, p. 87.</a:t>
            </a: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FC160717-B8F8-4B7F-B263-6DF59C841C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3927475" cy="4191000"/>
          </a:xfrm>
        </p:spPr>
        <p:txBody>
          <a:bodyPr/>
          <a:lstStyle/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1800"/>
              <a:t>     </a:t>
            </a:r>
            <a:r>
              <a:rPr lang="en-US" sz="1800">
                <a:solidFill>
                  <a:srgbClr val="FFFF66"/>
                </a:solidFill>
              </a:rPr>
              <a:t>Which of the following sentences are true about British</a:t>
            </a:r>
            <a:br>
              <a:rPr lang="en-US" sz="1800">
                <a:solidFill>
                  <a:srgbClr val="FFFF66"/>
                </a:solidFill>
              </a:rPr>
            </a:br>
            <a:r>
              <a:rPr lang="en-US" sz="1800">
                <a:solidFill>
                  <a:srgbClr val="FFFF66"/>
                </a:solidFill>
              </a:rPr>
              <a:t>food?</a:t>
            </a:r>
          </a:p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1800"/>
              <a:t>     </a:t>
            </a:r>
            <a:r>
              <a:rPr lang="en-US" sz="1800"/>
              <a:t>1.The British eat a traditional English breakfast every morning.</a:t>
            </a:r>
          </a:p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br>
              <a:rPr lang="en-US" sz="1800"/>
            </a:br>
            <a:r>
              <a:rPr lang="en-US" sz="1800"/>
              <a:t>2. Most British people have a sandwich for lunch.</a:t>
            </a:r>
          </a:p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br>
              <a:rPr lang="en-US" sz="1800"/>
            </a:br>
            <a:r>
              <a:rPr lang="en-US" sz="1800"/>
              <a:t>3. Chinese food is very popular in Britain.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987AFFF-7BCE-48BB-AC6E-DB88D3BC4DBD}"/>
              </a:ext>
            </a:extLst>
          </p:cNvPr>
          <p:cNvSpPr>
            <a:spLocks noGrp="1" noChangeArrowheads="1"/>
          </p:cNvSpPr>
          <p:nvPr>
            <p:ph type="body" idx="2"/>
          </p:nvPr>
        </p:nvSpPr>
        <p:spPr>
          <a:xfrm>
            <a:off x="5216525" y="1628775"/>
            <a:ext cx="3927475" cy="4191000"/>
          </a:xfrm>
        </p:spPr>
        <p:txBody>
          <a:bodyPr/>
          <a:lstStyle/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1800">
                <a:solidFill>
                  <a:srgbClr val="FFFF66"/>
                </a:solidFill>
              </a:rPr>
              <a:t>Work in groups.</a:t>
            </a:r>
          </a:p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1800">
              <a:solidFill>
                <a:srgbClr val="FFFF66"/>
              </a:solidFill>
            </a:endParaRPr>
          </a:p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1800"/>
              <a:t> Complete the gaps in the text.</a:t>
            </a:r>
          </a:p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1800"/>
          </a:p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1800"/>
              <a:t>Then give a small talk about Brutish cuisine.</a:t>
            </a:r>
          </a:p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US" sz="1800"/>
          </a:p>
          <a:p>
            <a:pPr indent="-341313" eaLnBrk="1" hangingPunct="1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sz="1800"/>
              <a:t>What did you find special about it?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880</Words>
  <Application>Microsoft Office PowerPoint</Application>
  <PresentationFormat>Экран (4:3)</PresentationFormat>
  <Paragraphs>148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Оформление по умолчанию</vt:lpstr>
      <vt:lpstr>1_Оформление по умолчанию</vt:lpstr>
      <vt:lpstr>FOOD AND DRINKS</vt:lpstr>
      <vt:lpstr>Module 9 «Food and refreshments».</vt:lpstr>
      <vt:lpstr>Fish, apples, milk, juice, water, bananas, cheese, yoghurt, meat, eggs, cake, coffee, sugar, biscuit, potatoes, bread, onions, salt, chicken, peppers, ice-cream, olive oil,  rice, tomatoes, carrots.</vt:lpstr>
      <vt:lpstr>Fish, apples, milk, juice, water, bananas, cheese, yoghurt, meat, eggs, cake, coffee, sugar, biscuit, potatoes, bread, onions, salt, honey, pepper, ice-cream, olive oil,  rice, tomatoes, carrots.     Do you like ________(fish)?</vt:lpstr>
      <vt:lpstr>Презентация PowerPoint</vt:lpstr>
      <vt:lpstr>Study the rule:</vt:lpstr>
      <vt:lpstr>Grammar test:</vt:lpstr>
      <vt:lpstr>Make word combinations</vt:lpstr>
      <vt:lpstr>Ex. 7, p. 87.</vt:lpstr>
      <vt:lpstr>Students Check Form. Name _________________________ Class______________________</vt:lpstr>
      <vt:lpstr>Home task:</vt:lpstr>
      <vt:lpstr>An apple a day keeps the doctor away!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AND DRINKS</dc:title>
  <dc:creator>Денис</dc:creator>
  <cp:lastModifiedBy>mardan ibraev</cp:lastModifiedBy>
  <cp:revision>12</cp:revision>
  <cp:lastPrinted>1601-01-01T00:00:00Z</cp:lastPrinted>
  <dcterms:created xsi:type="dcterms:W3CDTF">2015-11-11T12:30:51Z</dcterms:created>
  <dcterms:modified xsi:type="dcterms:W3CDTF">2021-02-23T06:18:29Z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00080068090000000000010243100207e6000400038000</vt:lpwstr>
  </property>
</Properties>
</file>