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83" r:id="rId5"/>
    <p:sldId id="264" r:id="rId6"/>
    <p:sldId id="286" r:id="rId7"/>
    <p:sldId id="287" r:id="rId8"/>
    <p:sldId id="291" r:id="rId9"/>
    <p:sldId id="295" r:id="rId10"/>
    <p:sldId id="293" r:id="rId11"/>
    <p:sldId id="270" r:id="rId12"/>
    <p:sldId id="27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DFFA3"/>
    <a:srgbClr val="FFD79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68" autoAdjust="0"/>
    <p:restoredTop sz="93761" autoAdjust="0"/>
  </p:normalViewPr>
  <p:slideViewPr>
    <p:cSldViewPr snapToGrid="0">
      <p:cViewPr>
        <p:scale>
          <a:sx n="60" d="100"/>
          <a:sy n="60" d="100"/>
        </p:scale>
        <p:origin x="-984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5190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4268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4751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0600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9526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5249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78645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02640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8086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673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7165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B5744-130A-44B5-9C08-E1A6FC2BFBCB}" type="datetimeFigureOut">
              <a:rPr lang="ru-RU" smtClean="0"/>
              <a:pPr/>
              <a:t>21.02.2021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55340-46FB-4FEB-B1CD-E5991222E6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2651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27858" t="61190" r="17959" b="22480"/>
          <a:stretch/>
        </p:blipFill>
        <p:spPr>
          <a:xfrm>
            <a:off x="358774" y="6209058"/>
            <a:ext cx="11706201" cy="147706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27858" t="61190" r="17959" b="22480"/>
          <a:stretch/>
        </p:blipFill>
        <p:spPr>
          <a:xfrm>
            <a:off x="0" y="0"/>
            <a:ext cx="7252306" cy="97167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252306" y="0"/>
            <a:ext cx="4939694" cy="97167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k-KZ" altLang="ru-RU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ҚАЗАҚ </a:t>
            </a:r>
            <a:r>
              <a:rPr lang="kk-KZ" altLang="ru-RU" sz="28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ӘДЕБИЕТІ</a:t>
            </a:r>
            <a:endParaRPr lang="ru-RU" altLang="ru-RU" sz="2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ru-RU" altLang="ru-RU" sz="28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7-СЫНЫП</a:t>
            </a:r>
            <a:endParaRPr lang="ru-RU" altLang="ru-RU" sz="2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54" y="146482"/>
            <a:ext cx="72523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2800" b="1" u="sng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u="sng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 </a:t>
            </a:r>
            <a:r>
              <a:rPr lang="kk-KZ" sz="2800" b="1" u="sng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бөлім. «</a:t>
            </a:r>
            <a:r>
              <a:rPr lang="kk-KZ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Балалар мен үлкендер</a:t>
            </a:r>
            <a:r>
              <a:rPr lang="kk-KZ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Consolas" panose="020B0609020204030204" pitchFamily="49" charset="0"/>
              </a:rPr>
              <a:t> </a:t>
            </a:r>
            <a:r>
              <a:rPr lang="kk-KZ" sz="2800" b="1" u="sng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lang="ru-RU" sz="2400" b="1" u="sng" dirty="0">
              <a:solidFill>
                <a:srgbClr val="0070C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3261" y="2993351"/>
            <a:ext cx="6500497" cy="27392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М.ЖҰМАБАЕВ”БАТЫР БАЯН”</a:t>
            </a:r>
            <a:endParaRPr lang="kk-KZ" sz="2800" b="1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8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(3-сабақ) АШУ ТҮБІ-КЕЙІС</a:t>
            </a:r>
          </a:p>
          <a:p>
            <a:endParaRPr lang="kk-KZ" sz="2800" b="1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800" b="1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800" b="1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8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</a:t>
            </a:r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ҚАРАСАЕВА А.Ш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501327"/>
            <a:ext cx="5142270" cy="96236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k-KZ" altLang="ru-RU" sz="28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САБАҚТЫҢ ТАҚЫРЫБЫ</a:t>
            </a:r>
            <a:endParaRPr lang="ru-RU" altLang="ru-RU" sz="2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6539" y="6504037"/>
            <a:ext cx="11390670" cy="1341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endParaRPr lang="ru-RU" altLang="ru-RU" sz="2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Стрелка углом вверх 9"/>
          <p:cNvSpPr/>
          <p:nvPr/>
        </p:nvSpPr>
        <p:spPr>
          <a:xfrm rot="5400000">
            <a:off x="-1079563" y="4105947"/>
            <a:ext cx="2958833" cy="498150"/>
          </a:xfrm>
          <a:prstGeom prst="bentUpArrow">
            <a:avLst>
              <a:gd name="adj1" fmla="val 25000"/>
              <a:gd name="adj2" fmla="val 0"/>
              <a:gd name="adj3" fmla="val 250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050" name="Picture 2" descr="D:\папка с\Desktop\images.jpg"/>
          <p:cNvPicPr>
            <a:picLocks noChangeAspect="1" noChangeArrowheads="1"/>
          </p:cNvPicPr>
          <p:nvPr/>
        </p:nvPicPr>
        <p:blipFill>
          <a:blip r:embed="rId3"/>
          <a:srcRect l="12481" t="17143" r="6591" b="18730"/>
          <a:stretch>
            <a:fillRect/>
          </a:stretch>
        </p:blipFill>
        <p:spPr bwMode="auto">
          <a:xfrm>
            <a:off x="8166538" y="1277007"/>
            <a:ext cx="3484179" cy="44301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485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595269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</a:pPr>
            <a:r>
              <a:rPr lang="kk-KZ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kk-KZ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2-тапсырма  </a:t>
            </a:r>
            <a:endParaRPr lang="ru-RU" altLang="ru-RU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трелка углом вверх 10"/>
          <p:cNvSpPr/>
          <p:nvPr/>
        </p:nvSpPr>
        <p:spPr>
          <a:xfrm rot="5400000">
            <a:off x="-2515434" y="3651507"/>
            <a:ext cx="5690978" cy="355310"/>
          </a:xfrm>
          <a:prstGeom prst="bentUpArrow">
            <a:avLst>
              <a:gd name="adj1" fmla="val 31660"/>
              <a:gd name="adj2" fmla="val 0"/>
              <a:gd name="adj3" fmla="val 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72055" y="653232"/>
            <a:ext cx="10263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Батырдың тұлғалық болмысын гуманистік тұрғыда талдау жаса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921641" y="1166647"/>
          <a:ext cx="81280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477285">
                <a:tc>
                  <a:txBody>
                    <a:bodyPr/>
                    <a:lstStyle/>
                    <a:p>
                      <a:r>
                        <a:rPr lang="kk-KZ" dirty="0" smtClean="0"/>
                        <a:t> </a:t>
                      </a:r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Жырдан үзінді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Менің ойымша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21751">
                <a:tc>
                  <a:txBody>
                    <a:bodyPr/>
                    <a:lstStyle/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 едім еркелеткен алаш тамам.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Сындырдым аз ғана Уақ елім белін,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Елімнен кетіп, елді қайдан табам?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kk-KZ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Жорыққа қу қалмаққа жүрдім неге?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Тобына көк бөрідей кірдім неге?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kk-KZ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Тартқанда </a:t>
                      </a:r>
                      <a:r>
                        <a:rPr lang="kk-KZ" sz="180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сынбадың -ау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сұм садағым!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Қайтейін, арымадың, арда күшім!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kk-KZ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Жоқ, әлде, жоқ, жоқ... </a:t>
                      </a: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Әлде... Өлтірдім бе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Інімді алты алаштың намысы үшін?!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Блок-схема: внутренняя память 5"/>
          <p:cNvSpPr/>
          <p:nvPr/>
        </p:nvSpPr>
        <p:spPr>
          <a:xfrm>
            <a:off x="441436" y="5833242"/>
            <a:ext cx="3090040" cy="599089"/>
          </a:xfrm>
          <a:prstGeom prst="flowChartInternalStorag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Дескрипторы:</a:t>
            </a:r>
            <a:endParaRPr lang="ru-RU" sz="24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2193" y="5785945"/>
            <a:ext cx="76620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kk-KZ" sz="2000" b="1" dirty="0" smtClean="0">
                <a:solidFill>
                  <a:srgbClr val="002060"/>
                </a:solidFill>
                <a:latin typeface="Bahnschrift" panose="020B0502040204020203" pitchFamily="34" charset="0"/>
              </a:rPr>
              <a:t> тұлғалық болмысын гуманистік тұрғыдан талдайды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kk-KZ" sz="2000" b="1" dirty="0" smtClean="0">
                <a:solidFill>
                  <a:srgbClr val="002060"/>
                </a:solidFill>
                <a:latin typeface="Bahnschrift" panose="020B0502040204020203" pitchFamily="34" charset="0"/>
              </a:rPr>
              <a:t>Өз пікірін білдіреді</a:t>
            </a:r>
            <a:endParaRPr lang="ru-RU" sz="2000" b="1" dirty="0">
              <a:solidFill>
                <a:srgbClr val="002060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50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упить школьные доски для мела стенды для школы стенды для лице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398" y="1348194"/>
            <a:ext cx="11735203" cy="4401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12192000" cy="96236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</a:pPr>
            <a:r>
              <a:rPr lang="kk-KZ" alt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Ықтимал жауап</a:t>
            </a:r>
            <a:endParaRPr lang="ru-RU" altLang="ru-RU" sz="3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9024" y="1660665"/>
            <a:ext cx="12282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1-үзінді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71576" y="1672639"/>
            <a:ext cx="26342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4-үзінді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97135" y="1660665"/>
            <a:ext cx="12282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2-үзінді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3"/>
          <a:srcRect l="30865" t="89609" r="29363" b="6951"/>
          <a:stretch/>
        </p:blipFill>
        <p:spPr>
          <a:xfrm>
            <a:off x="3554533" y="5374237"/>
            <a:ext cx="5082931" cy="246886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6277797" y="1660665"/>
            <a:ext cx="23501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3-үзінді</a:t>
            </a:r>
            <a:endParaRPr lang="ru-RU" sz="2000" dirty="0">
              <a:solidFill>
                <a:schemeClr val="bg1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158397" y="1872694"/>
            <a:ext cx="8745" cy="337629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521160" y="2373246"/>
            <a:ext cx="24973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i="1" dirty="0" smtClean="0">
                <a:solidFill>
                  <a:schemeClr val="bg1"/>
                </a:solidFill>
                <a:latin typeface="Segoe Print" panose="02000600000000000000" pitchFamily="2" charset="0"/>
                <a:cs typeface="Times New Roman" panose="02020603050405020304" pitchFamily="18" charset="0"/>
              </a:rPr>
              <a:t>Еліне, Отанына деген құрмет анық көрінеді,Елін шексіз сүйеді, патриот</a:t>
            </a:r>
            <a:endParaRPr lang="ru-RU" sz="2000" b="1" i="1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53658" y="2373246"/>
            <a:ext cx="256309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bg1"/>
                </a:solidFill>
                <a:latin typeface="Segoe Print" panose="02000600000000000000" pitchFamily="2" charset="0"/>
              </a:rPr>
              <a:t>Батыр істеген ісіне өкінеді,кінәлайды,ренжиді</a:t>
            </a:r>
            <a:endParaRPr lang="ru-RU" sz="2000" b="1" dirty="0" smtClean="0">
              <a:solidFill>
                <a:schemeClr val="bg1"/>
              </a:solidFill>
              <a:latin typeface="Segoe Print" panose="02000600000000000000" pitchFamily="2" charset="0"/>
            </a:endParaRPr>
          </a:p>
          <a:p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277797" y="2373246"/>
            <a:ext cx="288732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 smtClean="0">
                <a:solidFill>
                  <a:schemeClr val="bg1"/>
                </a:solidFill>
                <a:latin typeface="Segoe Print" panose="02000600000000000000" pitchFamily="2" charset="0"/>
              </a:rPr>
              <a:t>Туған бауырын </a:t>
            </a:r>
          </a:p>
          <a:p>
            <a:r>
              <a:rPr lang="kk-KZ" sz="2000" dirty="0" smtClean="0">
                <a:solidFill>
                  <a:schemeClr val="bg1"/>
                </a:solidFill>
                <a:latin typeface="Segoe Print" panose="02000600000000000000" pitchFamily="2" charset="0"/>
              </a:rPr>
              <a:t>Өлтіргеніне қатты</a:t>
            </a:r>
          </a:p>
          <a:p>
            <a:r>
              <a:rPr lang="kk-KZ" sz="2000" dirty="0" smtClean="0">
                <a:solidFill>
                  <a:schemeClr val="bg1"/>
                </a:solidFill>
                <a:latin typeface="Segoe Print" panose="02000600000000000000" pitchFamily="2" charset="0"/>
              </a:rPr>
              <a:t>Өкінеді,жоқтайды</a:t>
            </a:r>
            <a:endParaRPr lang="ru-RU" sz="2000" dirty="0" smtClean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307019" y="2203968"/>
            <a:ext cx="270998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i="1" dirty="0" smtClean="0">
                <a:solidFill>
                  <a:schemeClr val="bg1"/>
                </a:solidFill>
                <a:latin typeface="Segoe Print" panose="02000600000000000000" pitchFamily="2" charset="0"/>
              </a:rPr>
              <a:t>Өзін-өзі тоқтатады, жұбатады,елінің намысы үшін дәрменсіз екенін ұқтырады</a:t>
            </a:r>
            <a:endParaRPr lang="ru-RU" i="1" dirty="0" smtClean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398" y="6590174"/>
            <a:ext cx="11705335" cy="134124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024" y="6375011"/>
            <a:ext cx="10699548" cy="16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3832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27858" t="61190" r="17959" b="22480"/>
          <a:stretch/>
        </p:blipFill>
        <p:spPr>
          <a:xfrm>
            <a:off x="363794" y="6504823"/>
            <a:ext cx="11706201" cy="13726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12192000" cy="96236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</a:pPr>
            <a:r>
              <a:rPr lang="kk-KZ" alt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Қорытынды:</a:t>
            </a:r>
            <a:endParaRPr lang="ru-RU" altLang="ru-RU" sz="3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Стрелка углом вверх 6"/>
          <p:cNvSpPr/>
          <p:nvPr/>
        </p:nvSpPr>
        <p:spPr>
          <a:xfrm rot="5400000">
            <a:off x="-1864955" y="3447949"/>
            <a:ext cx="4981433" cy="523935"/>
          </a:xfrm>
          <a:prstGeom prst="bentUpArrow">
            <a:avLst>
              <a:gd name="adj1" fmla="val 31660"/>
              <a:gd name="adj2" fmla="val 0"/>
              <a:gd name="adj3" fmla="val 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98088" y="2290678"/>
            <a:ext cx="988984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kk-KZ" sz="24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Жырдан мінез ерекшелігін білдіретін үзінділерді таба білдіңіздер</a:t>
            </a:r>
            <a:endParaRPr lang="ru-RU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000" dirty="0">
              <a:ln>
                <a:solidFill>
                  <a:srgbClr val="00B0F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8088" y="3233017"/>
            <a:ext cx="103487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kk-KZ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Авторлық баяндаулар арқылы ақын ұстанымын анықтадыңыздар </a:t>
            </a:r>
            <a:endParaRPr lang="ru-RU" sz="24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70883" y="5300828"/>
            <a:ext cx="98898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defRPr/>
            </a:pPr>
            <a:endParaRPr lang="ru-RU" sz="24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dirty="0">
              <a:ln>
                <a:solidFill>
                  <a:srgbClr val="00B0F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81374" y="4306648"/>
            <a:ext cx="96820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kk-KZ" sz="24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Кейіпкерді тұлғалық болмысына қарай гуманистік тұрғыда талдай алдыңыздар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14" name="Стрелка углом вверх 13"/>
          <p:cNvSpPr/>
          <p:nvPr/>
        </p:nvSpPr>
        <p:spPr>
          <a:xfrm rot="16200000">
            <a:off x="8936110" y="3533029"/>
            <a:ext cx="4981433" cy="523935"/>
          </a:xfrm>
          <a:prstGeom prst="bentUpArrow">
            <a:avLst>
              <a:gd name="adj1" fmla="val 31660"/>
              <a:gd name="adj2" fmla="val 0"/>
              <a:gd name="adj3" fmla="val 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6040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27858" t="61190" r="17959" b="22480"/>
          <a:stretch/>
        </p:blipFill>
        <p:spPr>
          <a:xfrm>
            <a:off x="221673" y="6534583"/>
            <a:ext cx="11706201" cy="13726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12192000" cy="96236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</a:pPr>
            <a:r>
              <a:rPr lang="kk-KZ" alt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Оқу мақсаты</a:t>
            </a:r>
            <a:endParaRPr lang="ru-RU" altLang="ru-RU" sz="3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8732" y="1828800"/>
            <a:ext cx="103264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kk-KZ" sz="24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5.4.2.2 Әдеби шығармадағы тұлғалық болмысты гуманистік тұрғыдан талдау</a:t>
            </a:r>
            <a:endParaRPr lang="kk-KZ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536337"/>
            <a:ext cx="12192000" cy="619394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Бүгінгі сабақта</a:t>
            </a:r>
            <a:endParaRPr lang="kk-KZ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2730" y="5342054"/>
            <a:ext cx="110403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kk-KZ" sz="24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Кейіпкердің мінезін, іс-әрекетін ашу арқылы гуманистік тұрғыдан талдау жүргізесіздер</a:t>
            </a:r>
            <a:endParaRPr lang="ru-RU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Стрелка углом вверх 8"/>
          <p:cNvSpPr/>
          <p:nvPr/>
        </p:nvSpPr>
        <p:spPr>
          <a:xfrm rot="5400000">
            <a:off x="-530167" y="5080429"/>
            <a:ext cx="1965795" cy="466587"/>
          </a:xfrm>
          <a:prstGeom prst="bentUpArrow">
            <a:avLst>
              <a:gd name="adj1" fmla="val 25000"/>
              <a:gd name="adj2" fmla="val 0"/>
              <a:gd name="adj3" fmla="val 250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2730" y="4587124"/>
            <a:ext cx="111573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kk-KZ" sz="24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Батыр Баянның бойындағы тұлғалық болмысына талдау жасайсыздар</a:t>
            </a:r>
            <a:endParaRPr lang="ru-RU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218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27858" t="61190" r="17959" b="22480"/>
          <a:stretch/>
        </p:blipFill>
        <p:spPr>
          <a:xfrm>
            <a:off x="206029" y="6175040"/>
            <a:ext cx="11706201" cy="13726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63795" y="6445046"/>
            <a:ext cx="11390670" cy="11942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endParaRPr lang="ru-RU" altLang="ru-RU" sz="2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96236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</a:pPr>
            <a:r>
              <a:rPr lang="kk-KZ" alt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Бағалау критерийі</a:t>
            </a:r>
            <a:endParaRPr lang="ru-RU" altLang="ru-RU" sz="3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8821" y="1655379"/>
            <a:ext cx="1074928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kk-KZ" sz="32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Сыныпта ынтымақтастық қарым-қатынас орнатады;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kk-KZ" sz="3200" b="1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3200" b="1" dirty="0" err="1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Авторлық баяндаулар</a:t>
            </a:r>
            <a:r>
              <a:rPr lang="ru-RU" sz="32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арқылы ақын ұстанымын</a:t>
            </a:r>
            <a:r>
              <a:rPr lang="ru-RU" sz="32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kk-KZ" sz="32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анықтайды</a:t>
            </a:r>
            <a:endParaRPr lang="ru-RU" sz="32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8821" y="4382814"/>
            <a:ext cx="114441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kk-KZ" sz="32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Кейіпкер бойындағы тұлғалық болмысына талдау жасайды </a:t>
            </a:r>
          </a:p>
        </p:txBody>
      </p:sp>
      <p:sp>
        <p:nvSpPr>
          <p:cNvPr id="11" name="Стрелка углом вверх 10"/>
          <p:cNvSpPr/>
          <p:nvPr/>
        </p:nvSpPr>
        <p:spPr>
          <a:xfrm rot="5400000">
            <a:off x="-1480005" y="3287435"/>
            <a:ext cx="4037652" cy="554242"/>
          </a:xfrm>
          <a:prstGeom prst="bentUpArrow">
            <a:avLst>
              <a:gd name="adj1" fmla="val 31660"/>
              <a:gd name="adj2" fmla="val 0"/>
              <a:gd name="adj3" fmla="val 250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6216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22092"/>
            <a:ext cx="12192000" cy="76200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</a:pPr>
            <a:r>
              <a:rPr lang="kk-KZ" alt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Ширату</a:t>
            </a:r>
            <a:endParaRPr lang="ru-RU" altLang="ru-RU" sz="3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0945" y="693171"/>
            <a:ext cx="9389942" cy="523220"/>
          </a:xfrm>
          <a:prstGeom prst="rect">
            <a:avLst/>
          </a:prstGeom>
          <a:noFill/>
          <a:ln w="76200">
            <a:noFill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«Баян </a:t>
            </a:r>
            <a:r>
              <a:rPr lang="ru-RU" sz="2800" b="1" dirty="0" err="1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кім</a:t>
            </a:r>
            <a:r>
              <a:rPr lang="ru-RU" sz="2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?» </a:t>
            </a:r>
            <a:r>
              <a:rPr lang="ru-RU" sz="2800" b="1" dirty="0" err="1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ассосация</a:t>
            </a:r>
            <a:r>
              <a:rPr lang="ru-RU" sz="2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8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95055" y="1798703"/>
            <a:ext cx="1634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dirty="0" smtClean="0">
                <a:solidFill>
                  <a:schemeClr val="bg1"/>
                </a:solidFill>
              </a:rPr>
              <a:t>Марстағы фермер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7964" y="3629663"/>
            <a:ext cx="3065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Робот құрастырғыш</a:t>
            </a:r>
            <a:endParaRPr lang="ru-RU" sz="24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84472" y="1798703"/>
            <a:ext cx="2312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Аватар оперБ</a:t>
            </a:r>
            <a:endParaRPr lang="ru-RU" sz="24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86009" y="3214291"/>
            <a:ext cx="29049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ru-RU" sz="24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Адам түсін сорғыш</a:t>
            </a:r>
            <a:endParaRPr lang="ru-RU" sz="24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85285" y="5478403"/>
            <a:ext cx="21323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ru-RU" sz="24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Онтоинженер</a:t>
            </a:r>
            <a:endParaRPr lang="ru-RU" sz="24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650828" y="2790498"/>
            <a:ext cx="3074275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 Баян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верх 10"/>
          <p:cNvSpPr/>
          <p:nvPr/>
        </p:nvSpPr>
        <p:spPr>
          <a:xfrm>
            <a:off x="6085490" y="2317531"/>
            <a:ext cx="283779" cy="39413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101256" y="4729655"/>
            <a:ext cx="283780" cy="5517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лево 14"/>
          <p:cNvSpPr/>
          <p:nvPr/>
        </p:nvSpPr>
        <p:spPr>
          <a:xfrm>
            <a:off x="4099035" y="3563007"/>
            <a:ext cx="425669" cy="2995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7788166" y="3689131"/>
            <a:ext cx="425668" cy="2364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верх 17"/>
          <p:cNvSpPr/>
          <p:nvPr/>
        </p:nvSpPr>
        <p:spPr>
          <a:xfrm rot="3215477">
            <a:off x="7370650" y="2686382"/>
            <a:ext cx="256460" cy="47707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лево 18"/>
          <p:cNvSpPr/>
          <p:nvPr/>
        </p:nvSpPr>
        <p:spPr>
          <a:xfrm rot="3042838">
            <a:off x="4775775" y="2614350"/>
            <a:ext cx="457200" cy="27683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2722920">
            <a:off x="7189076" y="4493172"/>
            <a:ext cx="520262" cy="3310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 rot="8110480">
            <a:off x="4598277" y="4440620"/>
            <a:ext cx="520262" cy="3310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376041" y="1639613"/>
            <a:ext cx="2455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Батырлы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ғы алашқа аян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835462" y="2475185"/>
            <a:ext cx="1828800" cy="378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Елдің еркесі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92662" y="3531476"/>
            <a:ext cx="2478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Абылай ханның қанаты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756634" y="4950372"/>
            <a:ext cx="2355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Жаны таза,намысшыл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80139" y="3547242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Дара тұлға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12979" y="5423337"/>
            <a:ext cx="1688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Ұлт қаһарманы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26069" y="2096814"/>
            <a:ext cx="1323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Толық адам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182056" y="2385497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2254470" y="4698125"/>
            <a:ext cx="2342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Отанын шексіз сүйеді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721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595269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</a:pPr>
            <a:r>
              <a:rPr lang="kk-KZ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kk-KZ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1-тапсырма  1-топ</a:t>
            </a:r>
            <a:endParaRPr lang="ru-RU" altLang="ru-RU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трелка углом вверх 10"/>
          <p:cNvSpPr/>
          <p:nvPr/>
        </p:nvSpPr>
        <p:spPr>
          <a:xfrm rot="5400000">
            <a:off x="-2515434" y="3651507"/>
            <a:ext cx="5690978" cy="355310"/>
          </a:xfrm>
          <a:prstGeom prst="bentUpArrow">
            <a:avLst>
              <a:gd name="adj1" fmla="val 31660"/>
              <a:gd name="adj2" fmla="val 0"/>
              <a:gd name="adj3" fmla="val 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81959" y="653232"/>
            <a:ext cx="9853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Батыр Баянның бойындағы тұлғалық болмысына талдау жаса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032000" y="1671145"/>
          <a:ext cx="8128000" cy="2151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1364434">
                <a:tc>
                  <a:txBody>
                    <a:bodyPr/>
                    <a:lstStyle/>
                    <a:p>
                      <a:r>
                        <a:rPr lang="kk-KZ" dirty="0" smtClean="0"/>
                        <a:t> </a:t>
                      </a:r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Жырдан мінез ерекшелігін білдіретін жолдарды теріп жаз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Көріктеу құралдары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796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250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595269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</a:pPr>
            <a:r>
              <a:rPr lang="kk-KZ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kk-KZ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1-тапсырма  2-топ</a:t>
            </a:r>
            <a:endParaRPr lang="ru-RU" altLang="ru-RU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трелка углом вверх 10"/>
          <p:cNvSpPr/>
          <p:nvPr/>
        </p:nvSpPr>
        <p:spPr>
          <a:xfrm rot="5400000">
            <a:off x="-2515434" y="3651507"/>
            <a:ext cx="5690978" cy="355310"/>
          </a:xfrm>
          <a:prstGeom prst="bentUpArrow">
            <a:avLst>
              <a:gd name="adj1" fmla="val 31660"/>
              <a:gd name="adj2" fmla="val 0"/>
              <a:gd name="adj3" fmla="val 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81959" y="653232"/>
            <a:ext cx="9853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Батырдың іс-әрекетін қандай теңеулер арқылы айшықтайды?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032000" y="1702676"/>
          <a:ext cx="8128000" cy="1607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/>
              </a:tblGrid>
              <a:tr h="66215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</a:t>
                      </a:r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Жырда</a:t>
                      </a:r>
                      <a:r>
                        <a:rPr lang="kk-KZ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ғы  батырдың іс-әрекетін </a:t>
                      </a:r>
                    </a:p>
                    <a:p>
                      <a:r>
                        <a:rPr lang="kk-KZ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білдіретін теңеулер: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215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Блок-схема: внутренняя память 8"/>
          <p:cNvSpPr/>
          <p:nvPr/>
        </p:nvSpPr>
        <p:spPr>
          <a:xfrm>
            <a:off x="2333298" y="3783725"/>
            <a:ext cx="3090040" cy="599089"/>
          </a:xfrm>
          <a:prstGeom prst="flowChartInternalStorag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Дескрипторы:</a:t>
            </a:r>
            <a:endParaRPr lang="ru-RU" sz="24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10" name="Стрелка углом вверх 9"/>
          <p:cNvSpPr/>
          <p:nvPr/>
        </p:nvSpPr>
        <p:spPr>
          <a:xfrm rot="5400000">
            <a:off x="1333375" y="4909021"/>
            <a:ext cx="1059825" cy="561643"/>
          </a:xfrm>
          <a:prstGeom prst="bentUpArrow">
            <a:avLst>
              <a:gd name="adj1" fmla="val 50000"/>
              <a:gd name="adj2" fmla="val 0"/>
              <a:gd name="adj3" fmla="val 0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70C0"/>
                </a:solidFill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84181" y="4698124"/>
            <a:ext cx="7898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kk-KZ" sz="2000" b="1" dirty="0" smtClean="0">
                <a:solidFill>
                  <a:srgbClr val="002060"/>
                </a:solidFill>
                <a:latin typeface="Bahnschrift" panose="020B0502040204020203" pitchFamily="34" charset="0"/>
              </a:rPr>
              <a:t>Кейіпкерді тұлғалық болмысына қарап,талдай алады</a:t>
            </a:r>
            <a:endParaRPr lang="ru-RU" sz="2000" b="1" dirty="0">
              <a:solidFill>
                <a:srgbClr val="002060"/>
              </a:solidFill>
              <a:latin typeface="Bahnschrift" panose="020B05020402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63009" y="5297214"/>
            <a:ext cx="4505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kk-KZ" sz="2000" b="1" dirty="0" smtClean="0">
                <a:solidFill>
                  <a:srgbClr val="002060"/>
                </a:solidFill>
                <a:latin typeface="Bahnschrift" panose="020B0502040204020203" pitchFamily="34" charset="0"/>
              </a:rPr>
              <a:t>Іс-әрекетін дәлелдейді</a:t>
            </a:r>
            <a:endParaRPr lang="ru-RU" sz="2000" b="1" dirty="0">
              <a:solidFill>
                <a:srgbClr val="002060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50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595269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</a:pPr>
            <a:r>
              <a:rPr lang="kk-KZ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kk-KZ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Ықтимал жауап</a:t>
            </a:r>
            <a:endParaRPr lang="ru-RU" altLang="ru-RU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трелка углом вверх 10"/>
          <p:cNvSpPr/>
          <p:nvPr/>
        </p:nvSpPr>
        <p:spPr>
          <a:xfrm rot="5400000">
            <a:off x="-2515434" y="3651507"/>
            <a:ext cx="5690978" cy="355310"/>
          </a:xfrm>
          <a:prstGeom prst="bentUpArrow">
            <a:avLst>
              <a:gd name="adj1" fmla="val 31660"/>
              <a:gd name="adj2" fmla="val 0"/>
              <a:gd name="adj3" fmla="val 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81959" y="653232"/>
            <a:ext cx="9853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Батыр Баянның бойындағы тұлғалық болмысына талдау жаса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03131" y="1355834"/>
          <a:ext cx="917553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7765"/>
                <a:gridCol w="4587765"/>
              </a:tblGrid>
              <a:tr h="1055727">
                <a:tc>
                  <a:txBody>
                    <a:bodyPr/>
                    <a:lstStyle/>
                    <a:p>
                      <a:r>
                        <a:rPr lang="kk-KZ" sz="2000" dirty="0" smtClean="0"/>
                        <a:t> </a:t>
                      </a:r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Жырдан мінез ерекшелігін білдіретін жолдарды теріп жаз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Көріктеу құралдары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85653">
                <a:tc>
                  <a:txBody>
                    <a:bodyPr/>
                    <a:lstStyle/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Көп жаудың албастысы, </a:t>
                      </a: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 еркесі 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Баянның батырлығы алашқа аян.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Баянның аруақты құр атынан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Көп қалмақ болмаушы ма ед </a:t>
                      </a: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қорқақ қоян</a:t>
                      </a:r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Наркескен, </a:t>
                      </a:r>
                      <a:r>
                        <a:rPr lang="kk-KZ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өрттей ескен,қайтпас болат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Баянсыз қанатымды қалай жаям?!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албастысы- метафора</a:t>
                      </a:r>
                    </a:p>
                    <a:p>
                      <a:endParaRPr lang="kk-KZ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Ел еркесі-метафора</a:t>
                      </a:r>
                    </a:p>
                    <a:p>
                      <a:endParaRPr lang="kk-KZ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Қорқақ қоян-эпитет</a:t>
                      </a:r>
                    </a:p>
                    <a:p>
                      <a:endParaRPr lang="kk-KZ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Өрттей ескен-теңеу</a:t>
                      </a:r>
                    </a:p>
                    <a:p>
                      <a:endParaRPr lang="kk-KZ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Қайтпас болат-эпитет</a:t>
                      </a:r>
                    </a:p>
                    <a:p>
                      <a:endParaRPr lang="kk-KZ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Қанатымды қалай жаям?!-риторикалық сұрақ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250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595269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</a:pPr>
            <a:r>
              <a:rPr lang="kk-KZ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kk-KZ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Ықтимал жауап</a:t>
            </a:r>
            <a:endParaRPr lang="ru-RU" altLang="ru-RU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трелка углом вверх 10"/>
          <p:cNvSpPr/>
          <p:nvPr/>
        </p:nvSpPr>
        <p:spPr>
          <a:xfrm rot="5400000">
            <a:off x="-2515434" y="3651507"/>
            <a:ext cx="5690978" cy="355310"/>
          </a:xfrm>
          <a:prstGeom prst="bentUpArrow">
            <a:avLst>
              <a:gd name="adj1" fmla="val 31660"/>
              <a:gd name="adj2" fmla="val 0"/>
              <a:gd name="adj3" fmla="val 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81959" y="653232"/>
            <a:ext cx="9853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Батырдың іс-әрекетін қандай теңеулер арқылы айшықтайды?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095063" y="1702676"/>
          <a:ext cx="81280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/>
              </a:tblGrid>
              <a:tr h="709448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</a:t>
                      </a:r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Жырда</a:t>
                      </a:r>
                      <a:r>
                        <a:rPr lang="kk-KZ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ғы  батырдың іс-әрекетін </a:t>
                      </a:r>
                    </a:p>
                    <a:p>
                      <a:r>
                        <a:rPr lang="kk-KZ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білдіретін теңеулер: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9448">
                <a:tc>
                  <a:txBody>
                    <a:bodyPr/>
                    <a:lstStyle/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  Жаралы жолбарыстай, арыстандай, желдей ұшып,</a:t>
                      </a:r>
                    </a:p>
                    <a:p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сұңқардай</a:t>
                      </a:r>
                      <a:r>
                        <a:rPr lang="kk-KZ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сорғалап, аш бөрідей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250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27858" t="61190" r="17959" b="22480"/>
          <a:stretch/>
        </p:blipFill>
        <p:spPr>
          <a:xfrm>
            <a:off x="206029" y="6175040"/>
            <a:ext cx="11706201" cy="13726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63795" y="6445046"/>
            <a:ext cx="11390670" cy="11942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endParaRPr lang="ru-RU" altLang="ru-RU" sz="2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96236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</a:pPr>
            <a:r>
              <a:rPr lang="kk-KZ" alt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Гуманизм  деген  не?</a:t>
            </a:r>
            <a:endParaRPr lang="ru-RU" altLang="ru-RU" sz="3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8821" y="1608083"/>
            <a:ext cx="114441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Гуманизм-адамның кісілік қадір-қасиетін, адамның еркіндігін, адамның бақытқа құштарлығы мен талпынысын, адамның құқығы  мен жауапкершілігін, арын, намысын,мейірбандығы мен қайсарлығын,адамның жасампаздығын –яғни адамның барынша адами қасиеттерін ұлықтайтын, даралығы мен дамуын дәріптейтін идея</a:t>
            </a:r>
          </a:p>
        </p:txBody>
      </p:sp>
      <p:sp>
        <p:nvSpPr>
          <p:cNvPr id="11" name="Стрелка углом вверх 10"/>
          <p:cNvSpPr/>
          <p:nvPr/>
        </p:nvSpPr>
        <p:spPr>
          <a:xfrm rot="5400000">
            <a:off x="-1480005" y="3287435"/>
            <a:ext cx="4037652" cy="554242"/>
          </a:xfrm>
          <a:prstGeom prst="bentUpArrow">
            <a:avLst>
              <a:gd name="adj1" fmla="val 31660"/>
              <a:gd name="adj2" fmla="val 0"/>
              <a:gd name="adj3" fmla="val 250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6216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2605</TotalTime>
  <Words>461</Words>
  <Application>Microsoft Office PowerPoint</Application>
  <PresentationFormat>Произвольный</PresentationFormat>
  <Paragraphs>113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User13</dc:creator>
  <cp:lastModifiedBy>ПК</cp:lastModifiedBy>
  <cp:revision>132</cp:revision>
  <dcterms:created xsi:type="dcterms:W3CDTF">2020-10-17T18:31:28Z</dcterms:created>
  <dcterms:modified xsi:type="dcterms:W3CDTF">2021-02-21T15:07:49Z</dcterms:modified>
</cp:coreProperties>
</file>