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9" r:id="rId3"/>
    <p:sldId id="261" r:id="rId4"/>
    <p:sldId id="283" r:id="rId5"/>
    <p:sldId id="264" r:id="rId6"/>
    <p:sldId id="286" r:id="rId7"/>
    <p:sldId id="287" r:id="rId8"/>
    <p:sldId id="291" r:id="rId9"/>
    <p:sldId id="295" r:id="rId10"/>
    <p:sldId id="293" r:id="rId11"/>
    <p:sldId id="270" r:id="rId12"/>
    <p:sldId id="275" r:id="rId1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CCCC"/>
    <a:srgbClr val="FDFFA3"/>
    <a:srgbClr val="FFD79B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7868" autoAdjust="0"/>
    <p:restoredTop sz="93761" autoAdjust="0"/>
  </p:normalViewPr>
  <p:slideViewPr>
    <p:cSldViewPr snapToGrid="0">
      <p:cViewPr>
        <p:scale>
          <a:sx n="60" d="100"/>
          <a:sy n="60" d="100"/>
        </p:scale>
        <p:origin x="-984" y="-26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2B5744-130A-44B5-9C08-E1A6FC2BFBCB}" type="datetimeFigureOut">
              <a:rPr lang="ru-RU" smtClean="0"/>
              <a:pPr/>
              <a:t>21.02.2021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155340-46FB-4FEB-B1CD-E5991222E6FE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9519034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2B5744-130A-44B5-9C08-E1A6FC2BFBCB}" type="datetimeFigureOut">
              <a:rPr lang="ru-RU" smtClean="0"/>
              <a:pPr/>
              <a:t>21.02.2021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155340-46FB-4FEB-B1CD-E5991222E6FE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6426845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2B5744-130A-44B5-9C08-E1A6FC2BFBCB}" type="datetimeFigureOut">
              <a:rPr lang="ru-RU" smtClean="0"/>
              <a:pPr/>
              <a:t>21.02.2021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155340-46FB-4FEB-B1CD-E5991222E6FE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4647511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2B5744-130A-44B5-9C08-E1A6FC2BFBCB}" type="datetimeFigureOut">
              <a:rPr lang="ru-RU" smtClean="0"/>
              <a:pPr/>
              <a:t>21.02.2021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155340-46FB-4FEB-B1CD-E5991222E6FE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7060001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2B5744-130A-44B5-9C08-E1A6FC2BFBCB}" type="datetimeFigureOut">
              <a:rPr lang="ru-RU" smtClean="0"/>
              <a:pPr/>
              <a:t>21.02.2021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155340-46FB-4FEB-B1CD-E5991222E6FE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1952610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2B5744-130A-44B5-9C08-E1A6FC2BFBCB}" type="datetimeFigureOut">
              <a:rPr lang="ru-RU" smtClean="0"/>
              <a:pPr/>
              <a:t>21.02.2021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155340-46FB-4FEB-B1CD-E5991222E6FE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6524962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2B5744-130A-44B5-9C08-E1A6FC2BFBCB}" type="datetimeFigureOut">
              <a:rPr lang="ru-RU" smtClean="0"/>
              <a:pPr/>
              <a:t>21.02.2021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155340-46FB-4FEB-B1CD-E5991222E6FE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8786452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2B5744-130A-44B5-9C08-E1A6FC2BFBCB}" type="datetimeFigureOut">
              <a:rPr lang="ru-RU" smtClean="0"/>
              <a:pPr/>
              <a:t>21.02.2021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155340-46FB-4FEB-B1CD-E5991222E6FE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7026403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2B5744-130A-44B5-9C08-E1A6FC2BFBCB}" type="datetimeFigureOut">
              <a:rPr lang="ru-RU" smtClean="0"/>
              <a:pPr/>
              <a:t>21.02.2021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155340-46FB-4FEB-B1CD-E5991222E6FE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9808623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2B5744-130A-44B5-9C08-E1A6FC2BFBCB}" type="datetimeFigureOut">
              <a:rPr lang="ru-RU" smtClean="0"/>
              <a:pPr/>
              <a:t>21.02.2021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155340-46FB-4FEB-B1CD-E5991222E6FE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6167303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2B5744-130A-44B5-9C08-E1A6FC2BFBCB}" type="datetimeFigureOut">
              <a:rPr lang="ru-RU" smtClean="0"/>
              <a:pPr/>
              <a:t>21.02.2021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155340-46FB-4FEB-B1CD-E5991222E6FE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2716584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2B5744-130A-44B5-9C08-E1A6FC2BFBCB}" type="datetimeFigureOut">
              <a:rPr lang="ru-RU" smtClean="0"/>
              <a:pPr/>
              <a:t>21.02.2021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155340-46FB-4FEB-B1CD-E5991222E6FE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1265169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2"/>
          <a:srcRect l="27858" t="61190" r="17959" b="22480"/>
          <a:stretch/>
        </p:blipFill>
        <p:spPr>
          <a:xfrm>
            <a:off x="358774" y="6209058"/>
            <a:ext cx="11706201" cy="147706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27858" t="61190" r="17959" b="22480"/>
          <a:stretch/>
        </p:blipFill>
        <p:spPr>
          <a:xfrm>
            <a:off x="0" y="0"/>
            <a:ext cx="7252306" cy="97167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7252306" y="0"/>
            <a:ext cx="4939694" cy="97167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ct val="0"/>
              </a:spcBef>
            </a:pPr>
            <a:r>
              <a:rPr lang="kk-KZ" altLang="ru-RU" sz="2800" b="1" dirty="0">
                <a:solidFill>
                  <a:schemeClr val="bg1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ҚАЗАҚ </a:t>
            </a:r>
            <a:r>
              <a:rPr lang="kk-KZ" altLang="ru-RU" sz="2800" b="1" dirty="0" smtClean="0">
                <a:solidFill>
                  <a:schemeClr val="bg1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ӘДЕБИЕТІ</a:t>
            </a:r>
            <a:endParaRPr lang="ru-RU" altLang="ru-RU" sz="2800" b="1" dirty="0">
              <a:solidFill>
                <a:schemeClr val="bg1"/>
              </a:solidFill>
              <a:latin typeface="Tahoma" panose="020B0604030504040204" pitchFamily="34" charset="0"/>
              <a:cs typeface="Tahoma" panose="020B0604030504040204" pitchFamily="34" charset="0"/>
            </a:endParaRPr>
          </a:p>
          <a:p>
            <a:pPr algn="ctr">
              <a:spcBef>
                <a:spcPct val="0"/>
              </a:spcBef>
            </a:pPr>
            <a:r>
              <a:rPr lang="ru-RU" altLang="ru-RU" sz="2800" b="1" dirty="0" smtClean="0">
                <a:solidFill>
                  <a:schemeClr val="bg1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7-СЫНЫП</a:t>
            </a:r>
            <a:endParaRPr lang="ru-RU" altLang="ru-RU" sz="2800" b="1" dirty="0">
              <a:solidFill>
                <a:schemeClr val="bg1"/>
              </a:solidFill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90754" y="146482"/>
            <a:ext cx="725230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kk-KZ" sz="2800" b="1" u="sng" dirty="0" smtClean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800" b="1" u="sng" dirty="0" smtClean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III </a:t>
            </a:r>
            <a:r>
              <a:rPr lang="kk-KZ" sz="2800" b="1" u="sng" dirty="0" smtClean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бөлім. «</a:t>
            </a:r>
            <a:r>
              <a:rPr lang="kk-KZ" sz="2800" b="1" u="sng" dirty="0" smtClean="0">
                <a:solidFill>
                  <a:srgbClr val="0070C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Балалар мен үлкендер</a:t>
            </a:r>
            <a:r>
              <a:rPr lang="kk-KZ" sz="2800" b="1" u="sng" dirty="0" smtClean="0">
                <a:solidFill>
                  <a:srgbClr val="0070C0"/>
                </a:solidFill>
                <a:latin typeface="Times New Roman" panose="02020603050405020304" pitchFamily="18" charset="0"/>
                <a:ea typeface="Consolas" panose="020B0609020204030204" pitchFamily="49" charset="0"/>
              </a:rPr>
              <a:t> </a:t>
            </a:r>
            <a:r>
              <a:rPr lang="kk-KZ" sz="2800" b="1" u="sng" dirty="0" smtClean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»</a:t>
            </a:r>
            <a:endParaRPr lang="ru-RU" sz="2400" b="1" u="sng" dirty="0">
              <a:solidFill>
                <a:srgbClr val="0070C0"/>
              </a:solidFill>
              <a:effectLst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73261" y="2993351"/>
            <a:ext cx="6500497" cy="273921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k-KZ" sz="3200" b="1" dirty="0" smtClean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М.ЖҰМАБАЕВ”БАТЫР БАЯН”</a:t>
            </a:r>
            <a:endParaRPr lang="kk-KZ" sz="2800" b="1" dirty="0" smtClean="0">
              <a:solidFill>
                <a:srgbClr val="0070C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kk-KZ" sz="2800" b="1" dirty="0" smtClean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(3-сабақ) АШУ ТҮБІ-КЕЙІС</a:t>
            </a:r>
          </a:p>
          <a:p>
            <a:endParaRPr lang="kk-KZ" sz="2800" b="1" dirty="0" smtClean="0">
              <a:solidFill>
                <a:srgbClr val="0070C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kk-KZ" sz="2800" b="1" dirty="0" smtClean="0">
              <a:solidFill>
                <a:srgbClr val="0070C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kk-KZ" sz="2800" b="1" dirty="0" smtClean="0">
              <a:solidFill>
                <a:srgbClr val="0070C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kk-KZ" sz="2800" b="1" dirty="0" smtClean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                            </a:t>
            </a:r>
            <a:r>
              <a:rPr lang="kk-KZ" sz="2800" b="1" dirty="0" smtClean="0">
                <a:solidFill>
                  <a:srgbClr val="0070C0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ҚАРАСАЕВА А.Ш</a:t>
            </a:r>
            <a:endParaRPr lang="ru-RU" sz="2800" b="1" dirty="0">
              <a:solidFill>
                <a:srgbClr val="0070C0"/>
              </a:solidFill>
              <a:latin typeface="Times New Roman" pitchFamily="18" charset="0"/>
              <a:ea typeface="Tahoma" panose="020B0604030504040204" pitchFamily="34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0" y="1501327"/>
            <a:ext cx="5142270" cy="962367"/>
          </a:xfrm>
          <a:prstGeom prst="rect">
            <a:avLst/>
          </a:prstGeom>
          <a:solidFill>
            <a:srgbClr val="00B0F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ct val="0"/>
              </a:spcBef>
            </a:pPr>
            <a:r>
              <a:rPr lang="kk-KZ" altLang="ru-RU" sz="2800" b="1" dirty="0" smtClean="0">
                <a:solidFill>
                  <a:schemeClr val="bg1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САБАҚТЫҢ ТАҚЫРЫБЫ</a:t>
            </a:r>
            <a:endParaRPr lang="ru-RU" altLang="ru-RU" sz="2800" b="1" dirty="0">
              <a:solidFill>
                <a:schemeClr val="bg1"/>
              </a:solidFill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516539" y="6504037"/>
            <a:ext cx="11390670" cy="134175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ct val="0"/>
              </a:spcBef>
            </a:pPr>
            <a:endParaRPr lang="ru-RU" altLang="ru-RU" sz="2800" b="1" dirty="0">
              <a:solidFill>
                <a:schemeClr val="bg1"/>
              </a:solidFill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0" name="Стрелка углом вверх 9"/>
          <p:cNvSpPr/>
          <p:nvPr/>
        </p:nvSpPr>
        <p:spPr>
          <a:xfrm rot="5400000">
            <a:off x="-1079563" y="4105947"/>
            <a:ext cx="2958833" cy="498150"/>
          </a:xfrm>
          <a:prstGeom prst="bentUpArrow">
            <a:avLst>
              <a:gd name="adj1" fmla="val 25000"/>
              <a:gd name="adj2" fmla="val 0"/>
              <a:gd name="adj3" fmla="val 25000"/>
            </a:avLst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2050" name="Picture 2" descr="D:\папка с\Desktop\images.jpg"/>
          <p:cNvPicPr>
            <a:picLocks noChangeAspect="1" noChangeArrowheads="1"/>
          </p:cNvPicPr>
          <p:nvPr/>
        </p:nvPicPr>
        <p:blipFill>
          <a:blip r:embed="rId3"/>
          <a:srcRect l="12481" t="17143" r="6591" b="18730"/>
          <a:stretch>
            <a:fillRect/>
          </a:stretch>
        </p:blipFill>
        <p:spPr bwMode="auto">
          <a:xfrm>
            <a:off x="8166538" y="1277007"/>
            <a:ext cx="3484179" cy="443011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148546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0" y="0"/>
            <a:ext cx="12192000" cy="595269"/>
          </a:xfrm>
          <a:prstGeom prst="rect">
            <a:avLst/>
          </a:prstGeom>
          <a:solidFill>
            <a:srgbClr val="00B0F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Bef>
                <a:spcPct val="0"/>
              </a:spcBef>
            </a:pPr>
            <a:r>
              <a:rPr lang="kk-KZ" sz="2000" b="1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   </a:t>
            </a:r>
            <a:r>
              <a:rPr lang="kk-KZ" sz="2800" b="1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2-тапсырма  </a:t>
            </a:r>
            <a:endParaRPr lang="ru-RU" altLang="ru-RU" sz="2000" b="1" dirty="0">
              <a:solidFill>
                <a:schemeClr val="bg1"/>
              </a:solidFill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1" name="Стрелка углом вверх 10"/>
          <p:cNvSpPr/>
          <p:nvPr/>
        </p:nvSpPr>
        <p:spPr>
          <a:xfrm rot="5400000">
            <a:off x="-2515434" y="3651507"/>
            <a:ext cx="5690978" cy="355310"/>
          </a:xfrm>
          <a:prstGeom prst="bentUpArrow">
            <a:avLst>
              <a:gd name="adj1" fmla="val 31660"/>
              <a:gd name="adj2" fmla="val 0"/>
              <a:gd name="adj3" fmla="val 0"/>
            </a:avLst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1072055" y="653232"/>
            <a:ext cx="1026335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Батырдың тұлғалық болмысын гуманистік тұрғыда талдау жаса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/>
        </p:nvGraphicFramePr>
        <p:xfrm>
          <a:off x="1921641" y="1166647"/>
          <a:ext cx="8128000" cy="4450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64000"/>
                <a:gridCol w="4064000"/>
              </a:tblGrid>
              <a:tr h="477285">
                <a:tc>
                  <a:txBody>
                    <a:bodyPr/>
                    <a:lstStyle/>
                    <a:p>
                      <a:r>
                        <a:rPr lang="kk-KZ" dirty="0" smtClean="0"/>
                        <a:t> </a:t>
                      </a:r>
                      <a:r>
                        <a:rPr lang="kk-KZ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Жырдан үзінді</a:t>
                      </a:r>
                      <a:endParaRPr lang="ru-RU" sz="2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Менің ойымша</a:t>
                      </a:r>
                      <a:endParaRPr lang="ru-RU" sz="2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621751">
                <a:tc>
                  <a:txBody>
                    <a:bodyPr/>
                    <a:lstStyle/>
                    <a:p>
                      <a:r>
                        <a:rPr lang="kk-KZ" sz="18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Ер едім еркелеткен алаш тамам.</a:t>
                      </a:r>
                      <a:endParaRPr lang="ru-RU" sz="1800" kern="1200" dirty="0" smtClean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r>
                        <a:rPr lang="kk-KZ" sz="18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Сындырдым аз ғана Уақ елім белін,</a:t>
                      </a:r>
                      <a:endParaRPr lang="ru-RU" sz="1800" kern="1200" dirty="0" smtClean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r>
                        <a:rPr lang="kk-KZ" sz="18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Елімнен кетіп, елді қайдан табам?</a:t>
                      </a:r>
                      <a:endParaRPr lang="ru-RU" sz="1800" kern="1200" dirty="0" smtClean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kk-KZ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kk-KZ" sz="18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Жорыққа қу қалмаққа жүрдім неге?</a:t>
                      </a:r>
                      <a:endParaRPr lang="ru-RU" sz="1800" kern="1200" dirty="0" smtClean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r>
                        <a:rPr lang="kk-KZ" sz="18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Тобына көк бөрідей кірдім неге?</a:t>
                      </a:r>
                      <a:endParaRPr lang="ru-RU" sz="1800" kern="1200" dirty="0" smtClean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kk-KZ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kk-KZ" sz="18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Тартқанда </a:t>
                      </a:r>
                      <a:r>
                        <a:rPr lang="kk-KZ" sz="1800" kern="120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сынбадың -ау</a:t>
                      </a:r>
                      <a:r>
                        <a:rPr lang="kk-KZ" sz="18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, сұм садағым!</a:t>
                      </a:r>
                      <a:endParaRPr lang="ru-RU" sz="1800" kern="1200" dirty="0" smtClean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r>
                        <a:rPr lang="kk-KZ" sz="18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Қайтейін, арымадың, арда күшім!</a:t>
                      </a:r>
                      <a:endParaRPr lang="ru-RU" sz="1800" kern="1200" dirty="0" smtClean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kk-KZ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kk-KZ" sz="18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Жоқ, әлде, жоқ, жоқ... </a:t>
                      </a:r>
                    </a:p>
                    <a:p>
                      <a:r>
                        <a:rPr lang="kk-KZ" sz="18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Әлде... Өлтірдім бе</a:t>
                      </a:r>
                      <a:endParaRPr lang="ru-RU" sz="1800" kern="1200" dirty="0" smtClean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r>
                        <a:rPr lang="kk-KZ" sz="18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Інімді алты алаштың намысы үшін?!</a:t>
                      </a:r>
                      <a:endParaRPr lang="ru-RU" sz="1800" kern="1200" dirty="0" smtClean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" name="Блок-схема: внутренняя память 5"/>
          <p:cNvSpPr/>
          <p:nvPr/>
        </p:nvSpPr>
        <p:spPr>
          <a:xfrm>
            <a:off x="441436" y="5833242"/>
            <a:ext cx="3090040" cy="599089"/>
          </a:xfrm>
          <a:prstGeom prst="flowChartInternalStorage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k-KZ" sz="2400" b="1" dirty="0" smtClean="0">
                <a:solidFill>
                  <a:schemeClr val="bg1"/>
                </a:solidFill>
                <a:latin typeface="Bahnschrift" panose="020B0502040204020203" pitchFamily="34" charset="0"/>
              </a:rPr>
              <a:t>Дескрипторы:</a:t>
            </a:r>
            <a:endParaRPr lang="ru-RU" sz="2400" b="1" dirty="0">
              <a:solidFill>
                <a:schemeClr val="bg1"/>
              </a:solidFill>
              <a:latin typeface="Bahnschrift" panose="020B0502040204020203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752193" y="5785945"/>
            <a:ext cx="766204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lvl="1" indent="-285750">
              <a:buFont typeface="Wingdings" panose="05000000000000000000" pitchFamily="2" charset="2"/>
              <a:buChar char="v"/>
            </a:pPr>
            <a:r>
              <a:rPr lang="kk-KZ" sz="2000" b="1" dirty="0" smtClean="0">
                <a:solidFill>
                  <a:srgbClr val="002060"/>
                </a:solidFill>
                <a:latin typeface="Bahnschrift" panose="020B0502040204020203" pitchFamily="34" charset="0"/>
              </a:rPr>
              <a:t> тұлғалық болмысын гуманистік тұрғыдан талдайды</a:t>
            </a:r>
          </a:p>
          <a:p>
            <a:pPr marL="742950" lvl="1" indent="-285750">
              <a:buFont typeface="Wingdings" panose="05000000000000000000" pitchFamily="2" charset="2"/>
              <a:buChar char="v"/>
            </a:pPr>
            <a:r>
              <a:rPr lang="kk-KZ" sz="2000" b="1" dirty="0" smtClean="0">
                <a:solidFill>
                  <a:srgbClr val="002060"/>
                </a:solidFill>
                <a:latin typeface="Bahnschrift" panose="020B0502040204020203" pitchFamily="34" charset="0"/>
              </a:rPr>
              <a:t>Өз пікірін білдіреді</a:t>
            </a:r>
            <a:endParaRPr lang="ru-RU" sz="2000" b="1" dirty="0">
              <a:solidFill>
                <a:srgbClr val="002060"/>
              </a:solidFill>
              <a:latin typeface="Bahnschrift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250153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Купить школьные доски для мела стенды для школы стенды для лицея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28398" y="1348194"/>
            <a:ext cx="11735203" cy="44013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0" y="0"/>
            <a:ext cx="12192000" cy="962367"/>
          </a:xfrm>
          <a:prstGeom prst="rect">
            <a:avLst/>
          </a:prstGeom>
          <a:solidFill>
            <a:srgbClr val="00B0F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Bef>
                <a:spcPct val="0"/>
              </a:spcBef>
            </a:pPr>
            <a:r>
              <a:rPr lang="kk-KZ" altLang="ru-RU" sz="3200" b="1" dirty="0" smtClean="0">
                <a:solidFill>
                  <a:schemeClr val="bg1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      Ықтимал жауап</a:t>
            </a:r>
            <a:endParaRPr lang="ru-RU" altLang="ru-RU" sz="3200" b="1" dirty="0">
              <a:solidFill>
                <a:schemeClr val="bg1"/>
              </a:solidFill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79024" y="1660665"/>
            <a:ext cx="122822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k-KZ" sz="2000" b="1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1-үзінді</a:t>
            </a:r>
            <a:endParaRPr lang="ru-RU" sz="2000" dirty="0">
              <a:solidFill>
                <a:schemeClr val="bg1"/>
              </a:solidFill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9271576" y="1672639"/>
            <a:ext cx="2634279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sz="2000" b="1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4-үзінді</a:t>
            </a:r>
            <a:endParaRPr lang="ru-RU" sz="2000" dirty="0">
              <a:solidFill>
                <a:schemeClr val="bg1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497135" y="1660665"/>
            <a:ext cx="122822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k-KZ" sz="2000" b="1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2-үзінді</a:t>
            </a:r>
            <a:endParaRPr lang="ru-RU" sz="2000" dirty="0">
              <a:solidFill>
                <a:schemeClr val="bg1"/>
              </a:solidFill>
            </a:endParaRPr>
          </a:p>
        </p:txBody>
      </p:sp>
      <p:pic>
        <p:nvPicPr>
          <p:cNvPr id="20" name="Рисунок 19"/>
          <p:cNvPicPr>
            <a:picLocks noChangeAspect="1"/>
          </p:cNvPicPr>
          <p:nvPr/>
        </p:nvPicPr>
        <p:blipFill rotWithShape="1">
          <a:blip r:embed="rId3"/>
          <a:srcRect l="30865" t="89609" r="29363" b="6951"/>
          <a:stretch/>
        </p:blipFill>
        <p:spPr>
          <a:xfrm>
            <a:off x="3554533" y="5374237"/>
            <a:ext cx="5082931" cy="246886"/>
          </a:xfrm>
          <a:prstGeom prst="rect">
            <a:avLst/>
          </a:prstGeom>
        </p:spPr>
      </p:pic>
      <p:sp>
        <p:nvSpPr>
          <p:cNvPr id="15" name="Прямоугольник 14"/>
          <p:cNvSpPr/>
          <p:nvPr/>
        </p:nvSpPr>
        <p:spPr>
          <a:xfrm>
            <a:off x="6277797" y="1660665"/>
            <a:ext cx="235016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sz="2000" b="1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3-үзінді</a:t>
            </a:r>
            <a:endParaRPr lang="ru-RU" sz="2000" dirty="0">
              <a:solidFill>
                <a:schemeClr val="bg1"/>
              </a:solidFill>
            </a:endParaRPr>
          </a:p>
        </p:txBody>
      </p:sp>
      <p:cxnSp>
        <p:nvCxnSpPr>
          <p:cNvPr id="3" name="Прямая соединительная линия 2"/>
          <p:cNvCxnSpPr/>
          <p:nvPr/>
        </p:nvCxnSpPr>
        <p:spPr>
          <a:xfrm>
            <a:off x="6158397" y="1872694"/>
            <a:ext cx="8745" cy="3376298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Прямоугольник 7"/>
          <p:cNvSpPr/>
          <p:nvPr/>
        </p:nvSpPr>
        <p:spPr>
          <a:xfrm>
            <a:off x="521160" y="2373246"/>
            <a:ext cx="249736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sz="2000" b="1" i="1" dirty="0" smtClean="0">
                <a:solidFill>
                  <a:schemeClr val="bg1"/>
                </a:solidFill>
                <a:latin typeface="Segoe Print" panose="02000600000000000000" pitchFamily="2" charset="0"/>
                <a:cs typeface="Times New Roman" panose="02020603050405020304" pitchFamily="18" charset="0"/>
              </a:rPr>
              <a:t>Еліне, Отанына деген құрмет анық көрінеді,Елін шексіз сүйеді, патриот</a:t>
            </a:r>
            <a:endParaRPr lang="ru-RU" sz="2000" b="1" i="1" dirty="0">
              <a:solidFill>
                <a:schemeClr val="bg1"/>
              </a:solidFill>
              <a:latin typeface="Segoe Print" panose="02000600000000000000" pitchFamily="2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3353658" y="2373246"/>
            <a:ext cx="2563091" cy="1600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sz="2000" b="1" dirty="0" smtClean="0">
                <a:solidFill>
                  <a:schemeClr val="bg1"/>
                </a:solidFill>
                <a:latin typeface="Segoe Print" panose="02000600000000000000" pitchFamily="2" charset="0"/>
              </a:rPr>
              <a:t>Батыр істеген ісіне өкінеді,кінәлайды,ренжиді</a:t>
            </a:r>
            <a:endParaRPr lang="ru-RU" sz="2000" b="1" dirty="0" smtClean="0">
              <a:solidFill>
                <a:schemeClr val="bg1"/>
              </a:solidFill>
              <a:latin typeface="Segoe Print" panose="02000600000000000000" pitchFamily="2" charset="0"/>
            </a:endParaRPr>
          </a:p>
          <a:p>
            <a:endParaRPr lang="ru-RU" dirty="0"/>
          </a:p>
        </p:txBody>
      </p:sp>
      <p:sp>
        <p:nvSpPr>
          <p:cNvPr id="21" name="Прямоугольник 20"/>
          <p:cNvSpPr/>
          <p:nvPr/>
        </p:nvSpPr>
        <p:spPr>
          <a:xfrm>
            <a:off x="6277797" y="2373246"/>
            <a:ext cx="2887329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k-KZ" sz="2000" dirty="0" smtClean="0">
                <a:solidFill>
                  <a:schemeClr val="bg1"/>
                </a:solidFill>
                <a:latin typeface="Segoe Print" panose="02000600000000000000" pitchFamily="2" charset="0"/>
              </a:rPr>
              <a:t>Туған бауырын </a:t>
            </a:r>
          </a:p>
          <a:p>
            <a:r>
              <a:rPr lang="kk-KZ" sz="2000" dirty="0" smtClean="0">
                <a:solidFill>
                  <a:schemeClr val="bg1"/>
                </a:solidFill>
                <a:latin typeface="Segoe Print" panose="02000600000000000000" pitchFamily="2" charset="0"/>
              </a:rPr>
              <a:t>Өлтіргеніне қатты</a:t>
            </a:r>
          </a:p>
          <a:p>
            <a:r>
              <a:rPr lang="kk-KZ" sz="2000" dirty="0" smtClean="0">
                <a:solidFill>
                  <a:schemeClr val="bg1"/>
                </a:solidFill>
                <a:latin typeface="Segoe Print" panose="02000600000000000000" pitchFamily="2" charset="0"/>
              </a:rPr>
              <a:t>Өкінеді,жоқтайды</a:t>
            </a:r>
            <a:endParaRPr lang="ru-RU" sz="2000" dirty="0" smtClean="0">
              <a:solidFill>
                <a:schemeClr val="bg1"/>
              </a:solidFill>
              <a:latin typeface="Segoe Print" panose="02000600000000000000" pitchFamily="2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9307019" y="2203968"/>
            <a:ext cx="2709989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i="1" dirty="0" smtClean="0">
                <a:solidFill>
                  <a:schemeClr val="bg1"/>
                </a:solidFill>
                <a:latin typeface="Segoe Print" panose="02000600000000000000" pitchFamily="2" charset="0"/>
              </a:rPr>
              <a:t>Өзін-өзі тоқтатады, жұбатады,елінің намысы үшін дәрменсіз екенін ұқтырады</a:t>
            </a:r>
            <a:endParaRPr lang="ru-RU" i="1" dirty="0" smtClean="0">
              <a:solidFill>
                <a:schemeClr val="bg1"/>
              </a:solidFill>
              <a:latin typeface="Segoe Print" panose="02000600000000000000" pitchFamily="2" charset="0"/>
            </a:endParaRPr>
          </a:p>
        </p:txBody>
      </p:sp>
      <p:pic>
        <p:nvPicPr>
          <p:cNvPr id="23" name="Рисунок 2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8398" y="6590174"/>
            <a:ext cx="11705335" cy="134124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79024" y="6375011"/>
            <a:ext cx="10699548" cy="162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3383237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27858" t="61190" r="17959" b="22480"/>
          <a:stretch/>
        </p:blipFill>
        <p:spPr>
          <a:xfrm>
            <a:off x="363794" y="6504823"/>
            <a:ext cx="11706201" cy="137269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0" y="0"/>
            <a:ext cx="12192000" cy="962367"/>
          </a:xfrm>
          <a:prstGeom prst="rect">
            <a:avLst/>
          </a:prstGeom>
          <a:solidFill>
            <a:srgbClr val="00B0F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Bef>
                <a:spcPct val="0"/>
              </a:spcBef>
            </a:pPr>
            <a:r>
              <a:rPr lang="kk-KZ" altLang="ru-RU" sz="3200" b="1" dirty="0" smtClean="0">
                <a:solidFill>
                  <a:schemeClr val="bg1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   Қорытынды:</a:t>
            </a:r>
            <a:endParaRPr lang="ru-RU" altLang="ru-RU" sz="3200" b="1" dirty="0">
              <a:solidFill>
                <a:schemeClr val="bg1"/>
              </a:solidFill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" name="Стрелка углом вверх 6"/>
          <p:cNvSpPr/>
          <p:nvPr/>
        </p:nvSpPr>
        <p:spPr>
          <a:xfrm rot="5400000">
            <a:off x="-1864955" y="3447949"/>
            <a:ext cx="4981433" cy="523935"/>
          </a:xfrm>
          <a:prstGeom prst="bentUpArrow">
            <a:avLst>
              <a:gd name="adj1" fmla="val 31660"/>
              <a:gd name="adj2" fmla="val 0"/>
              <a:gd name="adj3" fmla="val 0"/>
            </a:avLst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998088" y="2290678"/>
            <a:ext cx="9889840" cy="11387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spcBef>
                <a:spcPct val="0"/>
              </a:spcBef>
              <a:buFont typeface="Wingdings" panose="05000000000000000000" pitchFamily="2" charset="2"/>
              <a:buChar char="v"/>
            </a:pPr>
            <a:r>
              <a:rPr lang="kk-KZ" sz="2400" b="1" dirty="0" smtClean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Жырдан мінез ерекшелігін білдіретін үзінділерді таба білдіңіздер</a:t>
            </a:r>
            <a:endParaRPr lang="ru-RU" sz="2400" b="1" dirty="0">
              <a:solidFill>
                <a:srgbClr val="0070C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ru-RU" sz="2000" dirty="0">
              <a:ln>
                <a:solidFill>
                  <a:srgbClr val="00B0F0"/>
                </a:solidFill>
              </a:ln>
              <a:solidFill>
                <a:srgbClr val="0070C0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998088" y="3233017"/>
            <a:ext cx="1034878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kk-KZ" sz="2400" b="1" dirty="0" smtClean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Авторлық баяндаулар арқылы ақын ұстанымын анықтадыңыздар </a:t>
            </a:r>
            <a:endParaRPr lang="ru-RU" sz="2400" b="1" dirty="0">
              <a:solidFill>
                <a:srgbClr val="C0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1070883" y="5300828"/>
            <a:ext cx="9889840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>
              <a:defRPr/>
            </a:pPr>
            <a:endParaRPr lang="ru-RU" sz="2400" b="1" dirty="0">
              <a:solidFill>
                <a:srgbClr val="C0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ru-RU" dirty="0">
              <a:ln>
                <a:solidFill>
                  <a:srgbClr val="00B0F0"/>
                </a:solidFill>
              </a:ln>
              <a:solidFill>
                <a:srgbClr val="C00000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081374" y="4306648"/>
            <a:ext cx="968202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kk-KZ" sz="2400" b="1" dirty="0" smtClean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Кейіпкерді тұлғалық болмысына қарай гуманистік тұрғыда талдай алдыңыздар</a:t>
            </a:r>
            <a:endParaRPr lang="ru-RU" sz="2400" dirty="0">
              <a:solidFill>
                <a:srgbClr val="0070C0"/>
              </a:solidFill>
            </a:endParaRPr>
          </a:p>
        </p:txBody>
      </p:sp>
      <p:sp>
        <p:nvSpPr>
          <p:cNvPr id="14" name="Стрелка углом вверх 13"/>
          <p:cNvSpPr/>
          <p:nvPr/>
        </p:nvSpPr>
        <p:spPr>
          <a:xfrm rot="16200000">
            <a:off x="8936110" y="3533029"/>
            <a:ext cx="4981433" cy="523935"/>
          </a:xfrm>
          <a:prstGeom prst="bentUpArrow">
            <a:avLst>
              <a:gd name="adj1" fmla="val 31660"/>
              <a:gd name="adj2" fmla="val 0"/>
              <a:gd name="adj3" fmla="val 0"/>
            </a:avLst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9604061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27858" t="61190" r="17959" b="22480"/>
          <a:stretch/>
        </p:blipFill>
        <p:spPr>
          <a:xfrm>
            <a:off x="221673" y="6534583"/>
            <a:ext cx="11706201" cy="137269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0" y="0"/>
            <a:ext cx="12192000" cy="962367"/>
          </a:xfrm>
          <a:prstGeom prst="rect">
            <a:avLst/>
          </a:prstGeom>
          <a:solidFill>
            <a:srgbClr val="00B0F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Bef>
                <a:spcPct val="0"/>
              </a:spcBef>
            </a:pPr>
            <a:r>
              <a:rPr lang="kk-KZ" altLang="ru-RU" sz="3200" b="1" dirty="0" smtClean="0">
                <a:solidFill>
                  <a:schemeClr val="bg1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      Оқу мақсаты</a:t>
            </a:r>
            <a:endParaRPr lang="ru-RU" altLang="ru-RU" sz="3200" b="1" dirty="0">
              <a:solidFill>
                <a:schemeClr val="bg1"/>
              </a:solidFill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88732" y="1828800"/>
            <a:ext cx="1032641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 typeface="Wingdings" panose="05000000000000000000" pitchFamily="2" charset="2"/>
              <a:buChar char="q"/>
            </a:pPr>
            <a:r>
              <a:rPr lang="kk-KZ" sz="2400" b="1" dirty="0" smtClean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5.4.2.2 Әдеби шығармадағы тұлғалық болмысты гуманистік тұрғыдан талдау</a:t>
            </a:r>
            <a:endParaRPr lang="kk-KZ" sz="2400" b="1" dirty="0">
              <a:solidFill>
                <a:srgbClr val="0070C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0" y="3536337"/>
            <a:ext cx="12192000" cy="619394"/>
          </a:xfrm>
          <a:prstGeom prst="rect">
            <a:avLst/>
          </a:prstGeom>
          <a:solidFill>
            <a:srgbClr val="00B0F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k-KZ" sz="3200" b="1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  Бүгінгі сабақта</a:t>
            </a:r>
            <a:endParaRPr lang="kk-KZ" sz="32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52730" y="5342054"/>
            <a:ext cx="1104033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 typeface="Wingdings" panose="05000000000000000000" pitchFamily="2" charset="2"/>
              <a:buChar char="q"/>
            </a:pPr>
            <a:r>
              <a:rPr lang="kk-KZ" sz="2400" b="1" dirty="0" smtClean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Кейіпкердің мінезін, іс-әрекетін ашу арқылы гуманистік тұрғыдан талдау жүргізесіздер</a:t>
            </a:r>
            <a:endParaRPr lang="ru-RU" sz="2400" b="1" dirty="0">
              <a:solidFill>
                <a:srgbClr val="0070C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9" name="Стрелка углом вверх 8"/>
          <p:cNvSpPr/>
          <p:nvPr/>
        </p:nvSpPr>
        <p:spPr>
          <a:xfrm rot="5400000">
            <a:off x="-530167" y="5080429"/>
            <a:ext cx="1965795" cy="466587"/>
          </a:xfrm>
          <a:prstGeom prst="bentUpArrow">
            <a:avLst>
              <a:gd name="adj1" fmla="val 25000"/>
              <a:gd name="adj2" fmla="val 0"/>
              <a:gd name="adj3" fmla="val 25000"/>
            </a:avLst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452730" y="4587124"/>
            <a:ext cx="1115738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 typeface="Wingdings" panose="05000000000000000000" pitchFamily="2" charset="2"/>
              <a:buChar char="q"/>
            </a:pPr>
            <a:r>
              <a:rPr lang="kk-KZ" sz="2400" b="1" dirty="0" smtClean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Батыр Баянның бойындағы тұлғалық болмысына талдау жасайсыздар</a:t>
            </a:r>
            <a:endParaRPr lang="ru-RU" sz="2400" b="1" dirty="0">
              <a:solidFill>
                <a:srgbClr val="0070C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721822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27858" t="61190" r="17959" b="22480"/>
          <a:stretch/>
        </p:blipFill>
        <p:spPr>
          <a:xfrm>
            <a:off x="206029" y="6175040"/>
            <a:ext cx="11706201" cy="137269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363795" y="6445046"/>
            <a:ext cx="11390670" cy="119426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ct val="0"/>
              </a:spcBef>
            </a:pPr>
            <a:endParaRPr lang="ru-RU" altLang="ru-RU" sz="2800" b="1" dirty="0">
              <a:solidFill>
                <a:schemeClr val="bg1"/>
              </a:solidFill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0" y="0"/>
            <a:ext cx="12192000" cy="962367"/>
          </a:xfrm>
          <a:prstGeom prst="rect">
            <a:avLst/>
          </a:prstGeom>
          <a:solidFill>
            <a:srgbClr val="00B0F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Bef>
                <a:spcPct val="0"/>
              </a:spcBef>
            </a:pPr>
            <a:r>
              <a:rPr lang="kk-KZ" altLang="ru-RU" sz="3200" b="1" dirty="0" smtClean="0">
                <a:solidFill>
                  <a:schemeClr val="bg1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     Бағалау критерийі</a:t>
            </a:r>
            <a:endParaRPr lang="ru-RU" altLang="ru-RU" sz="3200" b="1" dirty="0">
              <a:solidFill>
                <a:schemeClr val="bg1"/>
              </a:solidFill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38821" y="1655379"/>
            <a:ext cx="10749289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 typeface="Wingdings" panose="05000000000000000000" pitchFamily="2" charset="2"/>
              <a:buChar char="v"/>
            </a:pPr>
            <a:r>
              <a:rPr lang="kk-KZ" sz="3200" b="1" dirty="0" smtClean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Сыныпта ынтымақтастық қарым-қатынас орнатады;</a:t>
            </a:r>
          </a:p>
          <a:p>
            <a:pPr marL="342900" indent="-342900" algn="just">
              <a:buFont typeface="Wingdings" panose="05000000000000000000" pitchFamily="2" charset="2"/>
              <a:buChar char="v"/>
            </a:pPr>
            <a:endParaRPr lang="kk-KZ" sz="3200" b="1" dirty="0" smtClean="0">
              <a:solidFill>
                <a:srgbClr val="0070C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v"/>
            </a:pPr>
            <a:r>
              <a:rPr lang="ru-RU" sz="3200" b="1" dirty="0" err="1" smtClean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Авторлық баяндаулар</a:t>
            </a:r>
            <a:r>
              <a:rPr lang="ru-RU" sz="3200" b="1" dirty="0" smtClean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3200" b="1" dirty="0" err="1" smtClean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арқылы ақын ұстанымын</a:t>
            </a:r>
            <a:r>
              <a:rPr lang="ru-RU" sz="3200" b="1" dirty="0" smtClean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</a:t>
            </a:r>
            <a:r>
              <a:rPr lang="kk-KZ" sz="3200" b="1" dirty="0" smtClean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анықтайды</a:t>
            </a:r>
            <a:endParaRPr lang="ru-RU" sz="3200" b="1" dirty="0">
              <a:solidFill>
                <a:srgbClr val="0070C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38821" y="4382814"/>
            <a:ext cx="11444159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>
              <a:buFont typeface="Wingdings" panose="05000000000000000000" pitchFamily="2" charset="2"/>
              <a:buChar char="v"/>
            </a:pPr>
            <a:r>
              <a:rPr lang="kk-KZ" sz="3200" b="1" dirty="0" smtClean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Кейіпкер бойындағы тұлғалық болмысына талдау жасайды </a:t>
            </a:r>
          </a:p>
        </p:txBody>
      </p:sp>
      <p:sp>
        <p:nvSpPr>
          <p:cNvPr id="11" name="Стрелка углом вверх 10"/>
          <p:cNvSpPr/>
          <p:nvPr/>
        </p:nvSpPr>
        <p:spPr>
          <a:xfrm rot="5400000">
            <a:off x="-1480005" y="3287435"/>
            <a:ext cx="4037652" cy="554242"/>
          </a:xfrm>
          <a:prstGeom prst="bentUpArrow">
            <a:avLst>
              <a:gd name="adj1" fmla="val 31660"/>
              <a:gd name="adj2" fmla="val 0"/>
              <a:gd name="adj3" fmla="val 25000"/>
            </a:avLst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1621664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0" y="-22092"/>
            <a:ext cx="12192000" cy="762001"/>
          </a:xfrm>
          <a:prstGeom prst="rect">
            <a:avLst/>
          </a:prstGeom>
          <a:solidFill>
            <a:srgbClr val="00B0F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Bef>
                <a:spcPct val="0"/>
              </a:spcBef>
            </a:pPr>
            <a:r>
              <a:rPr lang="kk-KZ" altLang="ru-RU" sz="3200" b="1" dirty="0" smtClean="0">
                <a:solidFill>
                  <a:schemeClr val="bg1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      Ширату</a:t>
            </a:r>
            <a:endParaRPr lang="ru-RU" altLang="ru-RU" sz="3200" b="1" dirty="0">
              <a:solidFill>
                <a:schemeClr val="bg1"/>
              </a:solidFill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820945" y="693171"/>
            <a:ext cx="9389942" cy="523220"/>
          </a:xfrm>
          <a:prstGeom prst="rect">
            <a:avLst/>
          </a:prstGeom>
          <a:noFill/>
          <a:ln w="76200">
            <a:noFill/>
          </a:ln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                         «Баян </a:t>
            </a:r>
            <a:r>
              <a:rPr lang="ru-RU" sz="2800" b="1" dirty="0" err="1" smtClean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кім</a:t>
            </a:r>
            <a:r>
              <a:rPr lang="ru-RU" sz="2800" b="1" dirty="0" smtClean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?» </a:t>
            </a:r>
            <a:r>
              <a:rPr lang="ru-RU" sz="2800" b="1" dirty="0" err="1" smtClean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ассосация</a:t>
            </a:r>
            <a:r>
              <a:rPr lang="ru-RU" sz="2800" b="1" dirty="0" smtClean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endParaRPr lang="ru-RU" sz="2800" b="1" dirty="0">
              <a:solidFill>
                <a:srgbClr val="C0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995055" y="1798703"/>
            <a:ext cx="163483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/>
            <a:r>
              <a:rPr lang="ru-RU" sz="2400" b="1" dirty="0" smtClean="0">
                <a:solidFill>
                  <a:schemeClr val="bg1"/>
                </a:solidFill>
              </a:rPr>
              <a:t>Марстағы фермер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717964" y="3629663"/>
            <a:ext cx="306526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sz="2400" b="1" dirty="0" smtClean="0">
                <a:solidFill>
                  <a:schemeClr val="bg1"/>
                </a:solidFill>
                <a:latin typeface="Bahnschrift" panose="020B0502040204020203" pitchFamily="34" charset="0"/>
              </a:rPr>
              <a:t>Робот құрастырғыш</a:t>
            </a:r>
            <a:endParaRPr lang="ru-RU" sz="2400" b="1" dirty="0">
              <a:solidFill>
                <a:schemeClr val="bg1"/>
              </a:solidFill>
              <a:latin typeface="Bahnschrift" panose="020B0502040204020203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384472" y="1798703"/>
            <a:ext cx="231262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sz="2400" b="1" dirty="0" smtClean="0">
                <a:solidFill>
                  <a:schemeClr val="bg1"/>
                </a:solidFill>
                <a:latin typeface="Bahnschrift" panose="020B0502040204020203" pitchFamily="34" charset="0"/>
              </a:rPr>
              <a:t>Аватар оперБ</a:t>
            </a:r>
            <a:endParaRPr lang="ru-RU" sz="2400" b="1" dirty="0">
              <a:solidFill>
                <a:schemeClr val="bg1"/>
              </a:solidFill>
              <a:latin typeface="Bahnschrift" panose="020B0502040204020203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7886009" y="3214291"/>
            <a:ext cx="290496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base"/>
            <a:r>
              <a:rPr lang="ru-RU" sz="2400" b="1" dirty="0" smtClean="0">
                <a:solidFill>
                  <a:schemeClr val="bg1"/>
                </a:solidFill>
                <a:latin typeface="Bahnschrift" panose="020B0502040204020203" pitchFamily="34" charset="0"/>
              </a:rPr>
              <a:t>Адам түсін сорғыш</a:t>
            </a:r>
            <a:endParaRPr lang="ru-RU" sz="2400" b="1" dirty="0">
              <a:solidFill>
                <a:schemeClr val="bg1"/>
              </a:solidFill>
              <a:effectLst/>
              <a:latin typeface="Bahnschrift" panose="020B0502040204020203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4685285" y="5478403"/>
            <a:ext cx="213231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base"/>
            <a:r>
              <a:rPr lang="ru-RU" sz="2400" b="1" dirty="0" smtClean="0">
                <a:solidFill>
                  <a:schemeClr val="bg1"/>
                </a:solidFill>
                <a:latin typeface="Bahnschrift" panose="020B0502040204020203" pitchFamily="34" charset="0"/>
              </a:rPr>
              <a:t>Онтоинженер</a:t>
            </a:r>
            <a:endParaRPr lang="ru-RU" sz="2400" b="1" dirty="0">
              <a:solidFill>
                <a:schemeClr val="bg1"/>
              </a:solidFill>
              <a:effectLst/>
              <a:latin typeface="Bahnschrift" panose="020B0502040204020203" pitchFamily="34" charset="0"/>
            </a:endParaRPr>
          </a:p>
        </p:txBody>
      </p:sp>
      <p:sp>
        <p:nvSpPr>
          <p:cNvPr id="13" name="Овал 12"/>
          <p:cNvSpPr/>
          <p:nvPr/>
        </p:nvSpPr>
        <p:spPr>
          <a:xfrm>
            <a:off x="4650828" y="2790498"/>
            <a:ext cx="3074275" cy="18288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5400" dirty="0" smtClean="0">
                <a:latin typeface="Times New Roman" pitchFamily="18" charset="0"/>
                <a:cs typeface="Times New Roman" pitchFamily="18" charset="0"/>
              </a:rPr>
              <a:t> Баян</a:t>
            </a:r>
            <a:endParaRPr lang="ru-RU" sz="5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Стрелка вверх 10"/>
          <p:cNvSpPr/>
          <p:nvPr/>
        </p:nvSpPr>
        <p:spPr>
          <a:xfrm>
            <a:off x="6085490" y="2317531"/>
            <a:ext cx="283779" cy="394138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Стрелка вниз 13"/>
          <p:cNvSpPr/>
          <p:nvPr/>
        </p:nvSpPr>
        <p:spPr>
          <a:xfrm>
            <a:off x="6101256" y="4729655"/>
            <a:ext cx="283780" cy="551793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трелка влево 14"/>
          <p:cNvSpPr/>
          <p:nvPr/>
        </p:nvSpPr>
        <p:spPr>
          <a:xfrm>
            <a:off x="4099035" y="3563007"/>
            <a:ext cx="425669" cy="299545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трелка вправо 15"/>
          <p:cNvSpPr/>
          <p:nvPr/>
        </p:nvSpPr>
        <p:spPr>
          <a:xfrm>
            <a:off x="7788166" y="3689131"/>
            <a:ext cx="425668" cy="23648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Стрелка вверх 17"/>
          <p:cNvSpPr/>
          <p:nvPr/>
        </p:nvSpPr>
        <p:spPr>
          <a:xfrm rot="3215477">
            <a:off x="7370650" y="2686382"/>
            <a:ext cx="256460" cy="477074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Стрелка влево 18"/>
          <p:cNvSpPr/>
          <p:nvPr/>
        </p:nvSpPr>
        <p:spPr>
          <a:xfrm rot="3042838">
            <a:off x="4775775" y="2614350"/>
            <a:ext cx="457200" cy="276831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трелка вправо 20"/>
          <p:cNvSpPr/>
          <p:nvPr/>
        </p:nvSpPr>
        <p:spPr>
          <a:xfrm rot="2722920">
            <a:off x="7189076" y="4493172"/>
            <a:ext cx="520262" cy="33107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Стрелка вправо 21"/>
          <p:cNvSpPr/>
          <p:nvPr/>
        </p:nvSpPr>
        <p:spPr>
          <a:xfrm rot="8110480">
            <a:off x="4598277" y="4440620"/>
            <a:ext cx="520262" cy="33107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TextBox 22"/>
          <p:cNvSpPr txBox="1"/>
          <p:nvPr/>
        </p:nvSpPr>
        <p:spPr>
          <a:xfrm>
            <a:off x="5376041" y="1639613"/>
            <a:ext cx="24556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Батырлы</a:t>
            </a:r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ғы алашқа аян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7835462" y="2475185"/>
            <a:ext cx="1828800" cy="3783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Елдің еркесі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8292662" y="3531476"/>
            <a:ext cx="24783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Абылай ханның қанаты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7756634" y="4950372"/>
            <a:ext cx="23558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Жаны таза,намысшыл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2680139" y="3547242"/>
            <a:ext cx="12474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Дара тұлға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5312979" y="5423337"/>
            <a:ext cx="16882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Ұлт қаһарманы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3626069" y="2096814"/>
            <a:ext cx="13231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Толық адам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5182056" y="2385497"/>
            <a:ext cx="2375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k-KZ" dirty="0" smtClean="0">
                <a:solidFill>
                  <a:prstClr val="black"/>
                </a:solidFill>
              </a:rPr>
              <a:t> </a:t>
            </a:r>
            <a:endParaRPr lang="ru-RU" dirty="0"/>
          </a:p>
        </p:txBody>
      </p:sp>
      <p:sp>
        <p:nvSpPr>
          <p:cNvPr id="31" name="TextBox 30"/>
          <p:cNvSpPr txBox="1"/>
          <p:nvPr/>
        </p:nvSpPr>
        <p:spPr>
          <a:xfrm>
            <a:off x="2254470" y="4698125"/>
            <a:ext cx="23427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Отанын шексіз сүйеді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272126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0" y="0"/>
            <a:ext cx="12192000" cy="595269"/>
          </a:xfrm>
          <a:prstGeom prst="rect">
            <a:avLst/>
          </a:prstGeom>
          <a:solidFill>
            <a:srgbClr val="00B0F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Bef>
                <a:spcPct val="0"/>
              </a:spcBef>
            </a:pPr>
            <a:r>
              <a:rPr lang="kk-KZ" sz="2000" b="1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   </a:t>
            </a:r>
            <a:r>
              <a:rPr lang="kk-KZ" sz="2800" b="1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1-тапсырма  1-топ</a:t>
            </a:r>
            <a:endParaRPr lang="ru-RU" altLang="ru-RU" sz="2000" b="1" dirty="0">
              <a:solidFill>
                <a:schemeClr val="bg1"/>
              </a:solidFill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1" name="Стрелка углом вверх 10"/>
          <p:cNvSpPr/>
          <p:nvPr/>
        </p:nvSpPr>
        <p:spPr>
          <a:xfrm rot="5400000">
            <a:off x="-2515434" y="3651507"/>
            <a:ext cx="5690978" cy="355310"/>
          </a:xfrm>
          <a:prstGeom prst="bentUpArrow">
            <a:avLst>
              <a:gd name="adj1" fmla="val 31660"/>
              <a:gd name="adj2" fmla="val 0"/>
              <a:gd name="adj3" fmla="val 0"/>
            </a:avLst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1481959" y="653232"/>
            <a:ext cx="98534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Батыр Баянның бойындағы тұлғалық болмысына талдау жаса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/>
        </p:nvGraphicFramePr>
        <p:xfrm>
          <a:off x="2032000" y="1671145"/>
          <a:ext cx="8128000" cy="215127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64000"/>
                <a:gridCol w="4064000"/>
              </a:tblGrid>
              <a:tr h="1364434">
                <a:tc>
                  <a:txBody>
                    <a:bodyPr/>
                    <a:lstStyle/>
                    <a:p>
                      <a:r>
                        <a:rPr lang="kk-KZ" dirty="0" smtClean="0"/>
                        <a:t> </a:t>
                      </a:r>
                      <a:r>
                        <a:rPr lang="kk-KZ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Жырдан мінез ерекшелігін білдіретін жолдарды теріп жаз</a:t>
                      </a:r>
                      <a:endParaRPr lang="ru-RU" sz="2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Көріктеу құралдары</a:t>
                      </a:r>
                      <a:endParaRPr lang="ru-RU" sz="2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779676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26250153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0" y="0"/>
            <a:ext cx="12192000" cy="595269"/>
          </a:xfrm>
          <a:prstGeom prst="rect">
            <a:avLst/>
          </a:prstGeom>
          <a:solidFill>
            <a:srgbClr val="00B0F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Bef>
                <a:spcPct val="0"/>
              </a:spcBef>
            </a:pPr>
            <a:r>
              <a:rPr lang="kk-KZ" sz="2000" b="1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   </a:t>
            </a:r>
            <a:r>
              <a:rPr lang="kk-KZ" sz="2800" b="1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1-тапсырма  2-топ</a:t>
            </a:r>
            <a:endParaRPr lang="ru-RU" altLang="ru-RU" sz="2000" b="1" dirty="0">
              <a:solidFill>
                <a:schemeClr val="bg1"/>
              </a:solidFill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1" name="Стрелка углом вверх 10"/>
          <p:cNvSpPr/>
          <p:nvPr/>
        </p:nvSpPr>
        <p:spPr>
          <a:xfrm rot="5400000">
            <a:off x="-2515434" y="3651507"/>
            <a:ext cx="5690978" cy="355310"/>
          </a:xfrm>
          <a:prstGeom prst="bentUpArrow">
            <a:avLst>
              <a:gd name="adj1" fmla="val 31660"/>
              <a:gd name="adj2" fmla="val 0"/>
              <a:gd name="adj3" fmla="val 0"/>
            </a:avLst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1481959" y="653232"/>
            <a:ext cx="98534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Батырдың іс-әрекетін қандай теңеулер арқылы айшықтайды?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2032000" y="1702676"/>
          <a:ext cx="8128000" cy="160703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128000"/>
              </a:tblGrid>
              <a:tr h="662152">
                <a:tc>
                  <a:txBody>
                    <a:bodyPr/>
                    <a:lstStyle/>
                    <a:p>
                      <a:r>
                        <a:rPr lang="kk-KZ" dirty="0" smtClean="0">
                          <a:latin typeface="Times New Roman" pitchFamily="18" charset="0"/>
                          <a:cs typeface="Times New Roman" pitchFamily="18" charset="0"/>
                        </a:rPr>
                        <a:t>              </a:t>
                      </a:r>
                      <a:r>
                        <a:rPr lang="kk-KZ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Жырда</a:t>
                      </a:r>
                      <a:r>
                        <a:rPr lang="kk-KZ" sz="28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ғы  батырдың іс-әрекетін </a:t>
                      </a:r>
                    </a:p>
                    <a:p>
                      <a:r>
                        <a:rPr lang="kk-KZ" sz="28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                      білдіретін теңеулер:</a:t>
                      </a:r>
                      <a:endParaRPr lang="ru-RU" sz="2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662152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9" name="Блок-схема: внутренняя память 8"/>
          <p:cNvSpPr/>
          <p:nvPr/>
        </p:nvSpPr>
        <p:spPr>
          <a:xfrm>
            <a:off x="2333298" y="3783725"/>
            <a:ext cx="3090040" cy="599089"/>
          </a:xfrm>
          <a:prstGeom prst="flowChartInternalStorage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k-KZ" sz="2400" b="1" dirty="0" smtClean="0">
                <a:solidFill>
                  <a:schemeClr val="bg1"/>
                </a:solidFill>
                <a:latin typeface="Bahnschrift" panose="020B0502040204020203" pitchFamily="34" charset="0"/>
              </a:rPr>
              <a:t>Дескрипторы:</a:t>
            </a:r>
            <a:endParaRPr lang="ru-RU" sz="2400" b="1" dirty="0">
              <a:solidFill>
                <a:schemeClr val="bg1"/>
              </a:solidFill>
              <a:latin typeface="Bahnschrift" panose="020B0502040204020203" pitchFamily="34" charset="0"/>
            </a:endParaRPr>
          </a:p>
        </p:txBody>
      </p:sp>
      <p:sp>
        <p:nvSpPr>
          <p:cNvPr id="10" name="Стрелка углом вверх 9"/>
          <p:cNvSpPr/>
          <p:nvPr/>
        </p:nvSpPr>
        <p:spPr>
          <a:xfrm rot="5400000">
            <a:off x="1333375" y="4909021"/>
            <a:ext cx="1059825" cy="561643"/>
          </a:xfrm>
          <a:prstGeom prst="bentUpArrow">
            <a:avLst>
              <a:gd name="adj1" fmla="val 50000"/>
              <a:gd name="adj2" fmla="val 0"/>
              <a:gd name="adj3" fmla="val 0"/>
            </a:avLst>
          </a:prstGeom>
          <a:solidFill>
            <a:srgbClr val="FFCC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dirty="0" smtClean="0">
                <a:solidFill>
                  <a:srgbClr val="0070C0"/>
                </a:solidFill>
              </a:rPr>
              <a:t> </a:t>
            </a:r>
            <a:endParaRPr lang="ru-RU" dirty="0">
              <a:solidFill>
                <a:srgbClr val="0070C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384181" y="4698124"/>
            <a:ext cx="789831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lvl="1" indent="-285750">
              <a:buFont typeface="Wingdings" panose="05000000000000000000" pitchFamily="2" charset="2"/>
              <a:buChar char="v"/>
            </a:pPr>
            <a:r>
              <a:rPr lang="kk-KZ" sz="2000" b="1" dirty="0" smtClean="0">
                <a:solidFill>
                  <a:srgbClr val="002060"/>
                </a:solidFill>
                <a:latin typeface="Bahnschrift" panose="020B0502040204020203" pitchFamily="34" charset="0"/>
              </a:rPr>
              <a:t>Кейіпкерді тұлғалық болмысына қарап,талдай алады</a:t>
            </a:r>
            <a:endParaRPr lang="ru-RU" sz="2000" b="1" dirty="0">
              <a:solidFill>
                <a:srgbClr val="002060"/>
              </a:solidFill>
              <a:latin typeface="Bahnschrift" panose="020B0502040204020203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463009" y="5297214"/>
            <a:ext cx="450535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lvl="1" indent="-285750">
              <a:buFont typeface="Wingdings" panose="05000000000000000000" pitchFamily="2" charset="2"/>
              <a:buChar char="v"/>
            </a:pPr>
            <a:r>
              <a:rPr lang="kk-KZ" sz="2000" b="1" dirty="0" smtClean="0">
                <a:solidFill>
                  <a:srgbClr val="002060"/>
                </a:solidFill>
                <a:latin typeface="Bahnschrift" panose="020B0502040204020203" pitchFamily="34" charset="0"/>
              </a:rPr>
              <a:t>Іс-әрекетін дәлелдейді</a:t>
            </a:r>
            <a:endParaRPr lang="ru-RU" sz="2000" b="1" dirty="0">
              <a:solidFill>
                <a:srgbClr val="002060"/>
              </a:solidFill>
              <a:latin typeface="Bahnschrift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250153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0" y="0"/>
            <a:ext cx="12192000" cy="595269"/>
          </a:xfrm>
          <a:prstGeom prst="rect">
            <a:avLst/>
          </a:prstGeom>
          <a:solidFill>
            <a:srgbClr val="00B0F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Bef>
                <a:spcPct val="0"/>
              </a:spcBef>
            </a:pPr>
            <a:r>
              <a:rPr lang="kk-KZ" sz="2000" b="1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   </a:t>
            </a:r>
            <a:r>
              <a:rPr lang="kk-KZ" sz="2800" b="1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Ықтимал жауап</a:t>
            </a:r>
            <a:endParaRPr lang="ru-RU" altLang="ru-RU" sz="2000" b="1" dirty="0">
              <a:solidFill>
                <a:schemeClr val="bg1"/>
              </a:solidFill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1" name="Стрелка углом вверх 10"/>
          <p:cNvSpPr/>
          <p:nvPr/>
        </p:nvSpPr>
        <p:spPr>
          <a:xfrm rot="5400000">
            <a:off x="-2515434" y="3651507"/>
            <a:ext cx="5690978" cy="355310"/>
          </a:xfrm>
          <a:prstGeom prst="bentUpArrow">
            <a:avLst>
              <a:gd name="adj1" fmla="val 31660"/>
              <a:gd name="adj2" fmla="val 0"/>
              <a:gd name="adj3" fmla="val 0"/>
            </a:avLst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1481959" y="653232"/>
            <a:ext cx="98534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Батыр Баянның бойындағы тұлғалық болмысына талдау жаса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/>
        </p:nvGraphicFramePr>
        <p:xfrm>
          <a:off x="1403131" y="1355834"/>
          <a:ext cx="9175530" cy="5303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87765"/>
                <a:gridCol w="4587765"/>
              </a:tblGrid>
              <a:tr h="1055727">
                <a:tc>
                  <a:txBody>
                    <a:bodyPr/>
                    <a:lstStyle/>
                    <a:p>
                      <a:r>
                        <a:rPr lang="kk-KZ" sz="2000" dirty="0" smtClean="0"/>
                        <a:t> </a:t>
                      </a:r>
                      <a:r>
                        <a:rPr lang="kk-KZ" sz="3200" dirty="0" smtClean="0">
                          <a:latin typeface="Times New Roman" pitchFamily="18" charset="0"/>
                          <a:cs typeface="Times New Roman" pitchFamily="18" charset="0"/>
                        </a:rPr>
                        <a:t>Жырдан мінез ерекшелігін білдіретін жолдарды теріп жаз</a:t>
                      </a:r>
                      <a:endParaRPr lang="ru-RU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3200" dirty="0" smtClean="0">
                          <a:latin typeface="Times New Roman" pitchFamily="18" charset="0"/>
                          <a:cs typeface="Times New Roman" pitchFamily="18" charset="0"/>
                        </a:rPr>
                        <a:t>Көріктеу құралдары</a:t>
                      </a:r>
                      <a:endParaRPr lang="ru-RU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2885653">
                <a:tc>
                  <a:txBody>
                    <a:bodyPr/>
                    <a:lstStyle/>
                    <a:p>
                      <a:r>
                        <a:rPr lang="kk-KZ" sz="20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Көп жаудың албастысы, </a:t>
                      </a:r>
                      <a:r>
                        <a:rPr lang="kk-KZ" sz="2000" b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ел еркесі </a:t>
                      </a:r>
                      <a:endParaRPr lang="ru-RU" sz="2000" kern="1200" dirty="0" smtClean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r>
                        <a:rPr lang="kk-KZ" sz="20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Баянның батырлығы алашқа аян.</a:t>
                      </a:r>
                      <a:endParaRPr lang="ru-RU" sz="2000" kern="1200" dirty="0" smtClean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r>
                        <a:rPr lang="kk-KZ" sz="20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Баянның аруақты құр атынан</a:t>
                      </a:r>
                      <a:endParaRPr lang="ru-RU" sz="2000" kern="1200" dirty="0" smtClean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r>
                        <a:rPr lang="kk-KZ" sz="20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Көп қалмақ болмаушы ма ед </a:t>
                      </a:r>
                      <a:r>
                        <a:rPr lang="kk-KZ" sz="2000" b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қорқақ қоян</a:t>
                      </a:r>
                      <a:r>
                        <a:rPr lang="kk-KZ" sz="20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?</a:t>
                      </a:r>
                      <a:endParaRPr lang="ru-RU" sz="2000" kern="1200" dirty="0" smtClean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r>
                        <a:rPr lang="kk-KZ" sz="20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Наркескен, </a:t>
                      </a:r>
                      <a:r>
                        <a:rPr lang="kk-KZ" sz="2000" b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өрттей ескен,қайтпас болат</a:t>
                      </a:r>
                      <a:endParaRPr lang="ru-RU" sz="2000" kern="1200" dirty="0" smtClean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r>
                        <a:rPr lang="kk-KZ" sz="20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Баянсыз қанатымды қалай жаям?!</a:t>
                      </a:r>
                      <a:endParaRPr lang="ru-RU" sz="2000" kern="1200" dirty="0" smtClean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 албастысы- метафора</a:t>
                      </a:r>
                    </a:p>
                    <a:p>
                      <a:endParaRPr lang="kk-KZ" sz="20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kk-KZ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Ел еркесі-метафора</a:t>
                      </a:r>
                    </a:p>
                    <a:p>
                      <a:endParaRPr lang="kk-KZ" sz="20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kk-KZ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Қорқақ қоян-эпитет</a:t>
                      </a:r>
                    </a:p>
                    <a:p>
                      <a:endParaRPr lang="kk-KZ" sz="20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kk-KZ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Өрттей ескен-теңеу</a:t>
                      </a:r>
                    </a:p>
                    <a:p>
                      <a:endParaRPr lang="kk-KZ" sz="20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kk-KZ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Қайтпас болат-эпитет</a:t>
                      </a:r>
                    </a:p>
                    <a:p>
                      <a:endParaRPr lang="kk-KZ" sz="20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kk-KZ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Қанатымды қалай жаям?!-риторикалық сұрақ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26250153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0" y="0"/>
            <a:ext cx="12192000" cy="595269"/>
          </a:xfrm>
          <a:prstGeom prst="rect">
            <a:avLst/>
          </a:prstGeom>
          <a:solidFill>
            <a:srgbClr val="00B0F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Bef>
                <a:spcPct val="0"/>
              </a:spcBef>
            </a:pPr>
            <a:r>
              <a:rPr lang="kk-KZ" sz="2000" b="1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   </a:t>
            </a:r>
            <a:r>
              <a:rPr lang="kk-KZ" sz="2800" b="1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Ықтимал жауап</a:t>
            </a:r>
            <a:endParaRPr lang="ru-RU" altLang="ru-RU" sz="2000" b="1" dirty="0">
              <a:solidFill>
                <a:schemeClr val="bg1"/>
              </a:solidFill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1" name="Стрелка углом вверх 10"/>
          <p:cNvSpPr/>
          <p:nvPr/>
        </p:nvSpPr>
        <p:spPr>
          <a:xfrm rot="5400000">
            <a:off x="-2515434" y="3651507"/>
            <a:ext cx="5690978" cy="355310"/>
          </a:xfrm>
          <a:prstGeom prst="bentUpArrow">
            <a:avLst>
              <a:gd name="adj1" fmla="val 31660"/>
              <a:gd name="adj2" fmla="val 0"/>
              <a:gd name="adj3" fmla="val 0"/>
            </a:avLst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1481959" y="653232"/>
            <a:ext cx="98534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Батырдың іс-әрекетін қандай теңеулер арқылы айшықтайды?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2095063" y="1702676"/>
          <a:ext cx="8128000" cy="1889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128000"/>
              </a:tblGrid>
              <a:tr h="709448">
                <a:tc>
                  <a:txBody>
                    <a:bodyPr/>
                    <a:lstStyle/>
                    <a:p>
                      <a:r>
                        <a:rPr lang="kk-KZ" dirty="0" smtClean="0">
                          <a:latin typeface="Times New Roman" pitchFamily="18" charset="0"/>
                          <a:cs typeface="Times New Roman" pitchFamily="18" charset="0"/>
                        </a:rPr>
                        <a:t>              </a:t>
                      </a:r>
                      <a:r>
                        <a:rPr lang="kk-KZ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Жырда</a:t>
                      </a:r>
                      <a:r>
                        <a:rPr lang="kk-KZ" sz="28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ғы  батырдың іс-әрекетін </a:t>
                      </a:r>
                    </a:p>
                    <a:p>
                      <a:r>
                        <a:rPr lang="kk-KZ" sz="28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                      білдіретін теңеулер:</a:t>
                      </a:r>
                      <a:endParaRPr lang="ru-RU" sz="2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709448">
                <a:tc>
                  <a:txBody>
                    <a:bodyPr/>
                    <a:lstStyle/>
                    <a:p>
                      <a:r>
                        <a:rPr lang="kk-KZ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   Жаралы жолбарыстай, арыстандай, желдей ұшып,</a:t>
                      </a:r>
                    </a:p>
                    <a:p>
                      <a:r>
                        <a:rPr lang="kk-KZ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            сұңқардай</a:t>
                      </a:r>
                      <a:r>
                        <a:rPr lang="kk-KZ" sz="28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сорғалап, аш бөрідей</a:t>
                      </a:r>
                      <a:endParaRPr lang="ru-RU" sz="2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26250153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27858" t="61190" r="17959" b="22480"/>
          <a:stretch/>
        </p:blipFill>
        <p:spPr>
          <a:xfrm>
            <a:off x="206029" y="6175040"/>
            <a:ext cx="11706201" cy="137269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363795" y="6445046"/>
            <a:ext cx="11390670" cy="119426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ct val="0"/>
              </a:spcBef>
            </a:pPr>
            <a:endParaRPr lang="ru-RU" altLang="ru-RU" sz="2800" b="1" dirty="0">
              <a:solidFill>
                <a:schemeClr val="bg1"/>
              </a:solidFill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0" y="0"/>
            <a:ext cx="12192000" cy="962367"/>
          </a:xfrm>
          <a:prstGeom prst="rect">
            <a:avLst/>
          </a:prstGeom>
          <a:solidFill>
            <a:srgbClr val="00B0F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Bef>
                <a:spcPct val="0"/>
              </a:spcBef>
            </a:pPr>
            <a:r>
              <a:rPr lang="kk-KZ" altLang="ru-RU" sz="3200" b="1" dirty="0" smtClean="0">
                <a:solidFill>
                  <a:schemeClr val="bg1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     Гуманизм  деген  не?</a:t>
            </a:r>
            <a:endParaRPr lang="ru-RU" altLang="ru-RU" sz="3200" b="1" dirty="0">
              <a:solidFill>
                <a:schemeClr val="bg1"/>
              </a:solidFill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38821" y="1608083"/>
            <a:ext cx="11444159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>
              <a:buFont typeface="Arial" pitchFamily="34" charset="0"/>
              <a:buChar char="•"/>
            </a:pPr>
            <a:r>
              <a:rPr lang="kk-KZ" sz="2800" b="1" dirty="0" smtClean="0">
                <a:solidFill>
                  <a:srgbClr val="0070C0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Гуманизм-адамның кісілік қадір-қасиетін, адамның еркіндігін, адамның бақытқа құштарлығы мен талпынысын, адамның құқығы  мен жауапкершілігін, арын, намысын,мейірбандығы мен қайсарлығын,адамның жасампаздығын –яғни адамның барынша адами қасиеттерін ұлықтайтын, даралығы мен дамуын дәріптейтін идея</a:t>
            </a:r>
          </a:p>
        </p:txBody>
      </p:sp>
      <p:sp>
        <p:nvSpPr>
          <p:cNvPr id="11" name="Стрелка углом вверх 10"/>
          <p:cNvSpPr/>
          <p:nvPr/>
        </p:nvSpPr>
        <p:spPr>
          <a:xfrm rot="5400000">
            <a:off x="-1480005" y="3287435"/>
            <a:ext cx="4037652" cy="554242"/>
          </a:xfrm>
          <a:prstGeom prst="bentUpArrow">
            <a:avLst>
              <a:gd name="adj1" fmla="val 31660"/>
              <a:gd name="adj2" fmla="val 0"/>
              <a:gd name="adj3" fmla="val 25000"/>
            </a:avLst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1621664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2605</TotalTime>
  <Words>461</Words>
  <Application>Microsoft Office PowerPoint</Application>
  <PresentationFormat>Произвольный</PresentationFormat>
  <Paragraphs>113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User13</dc:creator>
  <cp:lastModifiedBy>ПК</cp:lastModifiedBy>
  <cp:revision>132</cp:revision>
  <dcterms:created xsi:type="dcterms:W3CDTF">2020-10-17T18:31:28Z</dcterms:created>
  <dcterms:modified xsi:type="dcterms:W3CDTF">2021-02-21T15:07:49Z</dcterms:modified>
</cp:coreProperties>
</file>