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77" r:id="rId4"/>
    <p:sldId id="267" r:id="rId5"/>
    <p:sldId id="269" r:id="rId6"/>
    <p:sldId id="275" r:id="rId7"/>
    <p:sldId id="258" r:id="rId8"/>
    <p:sldId id="260" r:id="rId9"/>
    <p:sldId id="262" r:id="rId10"/>
    <p:sldId id="261" r:id="rId11"/>
    <p:sldId id="259" r:id="rId12"/>
    <p:sldId id="263" r:id="rId13"/>
    <p:sldId id="276" r:id="rId14"/>
    <p:sldId id="273" r:id="rId15"/>
    <p:sldId id="274"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2123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E309B82-62BE-4FE0-B5FA-C768FA033109}" type="slidenum">
              <a:rPr lang="ru-RU" smtClean="0"/>
              <a:pPr/>
              <a:t>‹#›</a:t>
            </a:fld>
            <a:endParaRPr lang="ru-RU"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E309B82-62BE-4FE0-B5FA-C768FA033109}" type="slidenum">
              <a:rPr lang="ru-RU" smtClean="0"/>
              <a:pPr/>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E309B82-62BE-4FE0-B5FA-C768FA033109}" type="slidenum">
              <a:rPr lang="ru-RU" smtClean="0"/>
              <a:pPr/>
              <a:t>‹#›</a:t>
            </a:fld>
            <a:endParaRPr lang="ru-RU" dirty="0"/>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0E309B82-62BE-4FE0-B5FA-C768FA033109}" type="slidenum">
              <a:rPr lang="ru-RU" smtClean="0"/>
              <a:pPr/>
              <a:t>‹#›</a:t>
            </a:fld>
            <a:endParaRPr lang="ru-RU"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E309B82-62BE-4FE0-B5FA-C768FA033109}" type="slidenum">
              <a:rPr lang="ru-RU" smtClean="0"/>
              <a:pPr/>
              <a:t>‹#›</a:t>
            </a:fld>
            <a:endParaRPr lang="ru-RU"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82456F5-244A-42B8-B821-A367FD6C96C1}" type="datetimeFigureOut">
              <a:rPr lang="ru-RU" smtClean="0"/>
              <a:pPr/>
              <a:t>19.11.2020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E309B82-62BE-4FE0-B5FA-C768FA033109}" type="slidenum">
              <a:rPr lang="ru-RU" smtClean="0"/>
              <a:pPr/>
              <a:t>‹#›</a:t>
            </a:fld>
            <a:endParaRPr lang="ru-RU"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82456F5-244A-42B8-B821-A367FD6C96C1}" type="datetimeFigureOut">
              <a:rPr lang="ru-RU" smtClean="0"/>
              <a:pPr/>
              <a:t>19.11.2020</a:t>
            </a:fld>
            <a:endParaRPr lang="ru-RU"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0E309B82-62BE-4FE0-B5FA-C768FA033109}"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4" name="Горизонтальный свиток 3"/>
          <p:cNvSpPr/>
          <p:nvPr/>
        </p:nvSpPr>
        <p:spPr>
          <a:xfrm>
            <a:off x="467544" y="332656"/>
            <a:ext cx="8352927" cy="4171593"/>
          </a:xfrm>
          <a:prstGeom prst="horizontalScroll">
            <a:avLst/>
          </a:prstGeom>
          <a:solidFill>
            <a:schemeClr val="accent4">
              <a:lumMod val="20000"/>
              <a:lumOff val="80000"/>
            </a:schemeClr>
          </a:solidFill>
        </p:spPr>
        <p:style>
          <a:lnRef idx="2">
            <a:schemeClr val="accent5"/>
          </a:lnRef>
          <a:fillRef idx="1">
            <a:schemeClr val="lt1"/>
          </a:fillRef>
          <a:effectRef idx="0">
            <a:schemeClr val="accent5"/>
          </a:effectRef>
          <a:fontRef idx="minor">
            <a:schemeClr val="dk1"/>
          </a:fontRef>
        </p:style>
        <p:txBody>
          <a:bodyPr wrap="square" lIns="91440" tIns="45720" rIns="91440" bIns="45720">
            <a:spAutoFit/>
          </a:bodyPr>
          <a:lstStyle/>
          <a:p>
            <a:pPr algn="ctr"/>
            <a:r>
              <a:rPr lang="kk-KZ" sz="6600" b="1" i="1" dirty="0" smtClean="0">
                <a:solidFill>
                  <a:srgbClr val="C00000"/>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rPr>
              <a:t>Дұрыс әрекет тәжірибесі өмірдің негізі ретінде</a:t>
            </a:r>
            <a:endParaRPr lang="ru-RU" sz="6600" b="1" i="1" dirty="0">
              <a:solidFill>
                <a:srgbClr val="C00000"/>
              </a:solidFill>
              <a:effectLst>
                <a:outerShdw blurRad="38100" dist="38100" dir="2700000" algn="tl">
                  <a:srgbClr val="000000">
                    <a:alpha val="43137"/>
                  </a:srgbClr>
                </a:outerShdw>
              </a:effectLst>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515304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5" name="Вертикальный свиток 4"/>
          <p:cNvSpPr/>
          <p:nvPr/>
        </p:nvSpPr>
        <p:spPr>
          <a:xfrm>
            <a:off x="4211960" y="306148"/>
            <a:ext cx="4871312" cy="6219195"/>
          </a:xfrm>
          <a:prstGeom prst="verticalScroll">
            <a:avLst>
              <a:gd name="adj" fmla="val 8517"/>
            </a:avLst>
          </a:prstGeom>
        </p:spPr>
        <p:style>
          <a:lnRef idx="2">
            <a:schemeClr val="dk1"/>
          </a:lnRef>
          <a:fillRef idx="1">
            <a:schemeClr val="lt1"/>
          </a:fillRef>
          <a:effectRef idx="0">
            <a:schemeClr val="dk1"/>
          </a:effectRef>
          <a:fontRef idx="minor">
            <a:schemeClr val="dk1"/>
          </a:fontRef>
        </p:style>
        <p:txBody>
          <a:bodyPr rtlCol="0" anchor="ctr"/>
          <a:lstStyle/>
          <a:p>
            <a:pPr lvl="0" algn="ctr"/>
            <a:endParaRPr lang="ru-RU" altLang="ru-RU" sz="4400" b="1" i="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lvl="0" algn="ctr"/>
            <a:r>
              <a:rPr lang="ru-RU" altLang="ru-RU" sz="4400" b="1" i="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Дұрыс </a:t>
            </a:r>
            <a:r>
              <a:rPr lang="ru-RU" altLang="ru-RU" sz="4400" b="1" i="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әрекет-мақсатқа жеткізер жолды  дұрыс таңдаудан </a:t>
            </a:r>
            <a:r>
              <a:rPr lang="ru-RU" altLang="ru-RU" sz="4400" b="1" i="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басталады</a:t>
            </a:r>
            <a:endParaRPr lang="ru-RU" altLang="ru-RU" sz="4400" b="1" i="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2050" name="Picture 2" descr="C:\Users\Piko\Desktop\IMG-20160826-WA001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251520" y="764704"/>
            <a:ext cx="3312368" cy="4392488"/>
          </a:xfrm>
          <a:prstGeom prst="ellipse">
            <a:avLst/>
          </a:prstGeom>
          <a:ln>
            <a:noFill/>
          </a:ln>
          <a:effectLst>
            <a:softEdge rad="112500"/>
          </a:effectLst>
          <a:extLst/>
        </p:spPr>
      </p:pic>
      <p:sp>
        <p:nvSpPr>
          <p:cNvPr id="6" name="Прямоугольник 5"/>
          <p:cNvSpPr/>
          <p:nvPr/>
        </p:nvSpPr>
        <p:spPr>
          <a:xfrm>
            <a:off x="-324544" y="5392765"/>
            <a:ext cx="4824536" cy="584775"/>
          </a:xfrm>
          <a:prstGeom prst="rect">
            <a:avLst/>
          </a:prstGeom>
        </p:spPr>
        <p:txBody>
          <a:bodyPr wrap="square">
            <a:spAutoFit/>
          </a:bodyPr>
          <a:lstStyle/>
          <a:p>
            <a:pPr lvl="0" algn="r"/>
            <a:r>
              <a:rPr lang="ru-RU" altLang="ru-RU" sz="32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Әбу Насыр Әл-Фараби  </a:t>
            </a:r>
          </a:p>
        </p:txBody>
      </p:sp>
    </p:spTree>
    <p:extLst>
      <p:ext uri="{BB962C8B-B14F-4D97-AF65-F5344CB8AC3E}">
        <p14:creationId xmlns:p14="http://schemas.microsoft.com/office/powerpoint/2010/main" val="236448736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5" name="Подзаголовок 4"/>
          <p:cNvSpPr>
            <a:spLocks noGrp="1"/>
          </p:cNvSpPr>
          <p:nvPr>
            <p:ph type="subTitle" idx="1"/>
          </p:nvPr>
        </p:nvSpPr>
        <p:spPr>
          <a:xfrm>
            <a:off x="4499992" y="548680"/>
            <a:ext cx="4536464" cy="5815438"/>
          </a:xfrm>
          <a:prstGeom prst="verticalScroll">
            <a:avLst>
              <a:gd name="adj" fmla="val 9137"/>
            </a:avLst>
          </a:prstGeom>
        </p:spPr>
        <p:style>
          <a:lnRef idx="2">
            <a:schemeClr val="dk1"/>
          </a:lnRef>
          <a:fillRef idx="1">
            <a:schemeClr val="lt1"/>
          </a:fillRef>
          <a:effectRef idx="0">
            <a:schemeClr val="dk1"/>
          </a:effectRef>
          <a:fontRef idx="minor">
            <a:schemeClr val="dk1"/>
          </a:fontRef>
        </p:style>
        <p:txBody>
          <a:bodyPr>
            <a:normAutofit fontScale="92500" lnSpcReduction="10000"/>
          </a:bodyPr>
          <a:lstStyle/>
          <a:p>
            <a:r>
              <a:rPr lang="kk-KZ" sz="4000" b="1" i="1" dirty="0" smtClean="0">
                <a:solidFill>
                  <a:srgbClr val="7030A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Бес нәрсеге асық бол...</a:t>
            </a:r>
          </a:p>
          <a:p>
            <a:r>
              <a:rPr lang="kk-KZ" sz="4000" b="1" i="1" dirty="0" smtClean="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Талап, еңбек, терең ой,</a:t>
            </a:r>
          </a:p>
          <a:p>
            <a:r>
              <a:rPr lang="kk-KZ" sz="40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Қанағат, рақым, ойлап қой-</a:t>
            </a:r>
          </a:p>
          <a:p>
            <a:r>
              <a:rPr lang="kk-KZ" sz="4000"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Бес асыл іс көнсеңіз</a:t>
            </a:r>
            <a:r>
              <a:rPr lang="kk-KZ" b="1" i="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sz="2800" b="1" i="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Заголовок 3"/>
          <p:cNvSpPr>
            <a:spLocks noGrp="1"/>
          </p:cNvSpPr>
          <p:nvPr>
            <p:ph type="ctrTitle"/>
          </p:nvPr>
        </p:nvSpPr>
        <p:spPr>
          <a:xfrm>
            <a:off x="539552" y="5157192"/>
            <a:ext cx="3816424" cy="1368152"/>
          </a:xfrm>
        </p:spPr>
        <p:txBody>
          <a:bodyPr>
            <a:normAutofit/>
          </a:bodyPr>
          <a:lstStyle/>
          <a:p>
            <a:pPr marL="182880" indent="0">
              <a:buNone/>
            </a:pPr>
            <a:r>
              <a:rPr lang="kk-KZ" sz="3200" b="1" dirty="0" smtClean="0">
                <a:solidFill>
                  <a:schemeClr val="accent1">
                    <a:lumMod val="50000"/>
                  </a:schemeClr>
                </a:solidFill>
                <a:latin typeface="Times New Roman" panose="02020603050405020304" pitchFamily="18" charset="0"/>
                <a:cs typeface="Times New Roman" panose="02020603050405020304" pitchFamily="18" charset="0"/>
              </a:rPr>
              <a:t>Абай Құнанбаев</a:t>
            </a:r>
            <a:endParaRPr lang="ru-RU" sz="3200" b="1"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026" name="Picture 2" descr="C:\Users\Piko\Desktop\IMG_2014.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3568" y="908720"/>
            <a:ext cx="3816424" cy="405476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25527416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Блок-схема: память с посл. доступом 1"/>
          <p:cNvSpPr/>
          <p:nvPr/>
        </p:nvSpPr>
        <p:spPr>
          <a:xfrm>
            <a:off x="13812" y="188640"/>
            <a:ext cx="8928992" cy="5842695"/>
          </a:xfrm>
          <a:prstGeom prst="flowChartMagneticTape">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ru-RU" altLang="ru-RU" dirty="0" smtClean="0">
                <a:solidFill>
                  <a:schemeClr val="accent1">
                    <a:lumMod val="50000"/>
                  </a:schemeClr>
                </a:solidFill>
                <a:latin typeface="Times New Roman" pitchFamily="18" charset="0"/>
                <a:cs typeface="Times New Roman" pitchFamily="18" charset="0"/>
              </a:rPr>
              <a:t>      </a:t>
            </a:r>
            <a:r>
              <a:rPr lang="ru-RU" altLang="ru-RU" sz="2400" b="1" i="1" dirty="0" err="1" smtClean="0">
                <a:solidFill>
                  <a:schemeClr val="accent1">
                    <a:lumMod val="50000"/>
                  </a:schemeClr>
                </a:solidFill>
                <a:latin typeface="Times New Roman" pitchFamily="18" charset="0"/>
                <a:cs typeface="Times New Roman" pitchFamily="18" charset="0"/>
              </a:rPr>
              <a:t>Дұрыс</a:t>
            </a:r>
            <a:r>
              <a:rPr lang="ru-RU" altLang="ru-RU" sz="2400" b="1" i="1" dirty="0" smtClean="0">
                <a:solidFill>
                  <a:schemeClr val="accent1">
                    <a:lumMod val="50000"/>
                  </a:schemeClr>
                </a:solidFill>
                <a:latin typeface="Times New Roman" pitchFamily="18" charset="0"/>
                <a:cs typeface="Times New Roman" pitchFamily="18" charset="0"/>
              </a:rPr>
              <a:t> әрекет - жүректен шығып,сосын сөз ретінде бейнеленетін және іс жүзінде қолданылатын құндылық. </a:t>
            </a:r>
          </a:p>
          <a:p>
            <a:endParaRPr lang="ru-RU" altLang="ru-RU" sz="2400" b="1" i="1" dirty="0" smtClean="0">
              <a:solidFill>
                <a:schemeClr val="accent1">
                  <a:lumMod val="50000"/>
                </a:schemeClr>
              </a:solidFill>
              <a:latin typeface="Times New Roman" pitchFamily="18" charset="0"/>
              <a:cs typeface="Times New Roman" pitchFamily="18" charset="0"/>
            </a:endParaRPr>
          </a:p>
          <a:p>
            <a:pPr algn="ctr"/>
            <a:r>
              <a:rPr lang="ru-RU" altLang="ru-RU" sz="2400" b="1" i="1" dirty="0" smtClean="0">
                <a:solidFill>
                  <a:schemeClr val="accent1">
                    <a:lumMod val="50000"/>
                  </a:schemeClr>
                </a:solidFill>
                <a:latin typeface="Times New Roman" pitchFamily="18" charset="0"/>
                <a:cs typeface="Times New Roman" pitchFamily="18" charset="0"/>
              </a:rPr>
              <a:t>     Жаның мен тәніңді барынша сергітіп, сұлуландырып  жіберетін тек жақсы тәрбие ғана. Сондықтан да,  жас ұрпақты үлкен өмір жолында дұрыс әрекетке бағыттасақ, тәуелсіздігіміздің тұғырын берік ұстайтын  адами асыл қасиеттерге бай тұлғалар тәрбиелей білейік. </a:t>
            </a:r>
            <a:endParaRPr lang="ru-RU" sz="2400" b="1" i="1" dirty="0">
              <a:solidFill>
                <a:schemeClr val="accent1">
                  <a:lumMod val="50000"/>
                </a:schemeClr>
              </a:solidFill>
            </a:endParaRPr>
          </a:p>
        </p:txBody>
      </p:sp>
    </p:spTree>
    <p:extLst>
      <p:ext uri="{BB962C8B-B14F-4D97-AF65-F5344CB8AC3E}">
        <p14:creationId xmlns:p14="http://schemas.microsoft.com/office/powerpoint/2010/main" val="26209139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noAutofit/>
          </a:bodyPr>
          <a:lstStyle/>
          <a:p>
            <a:pPr marL="45720" indent="0" algn="ctr">
              <a:buNone/>
            </a:pP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Адам </a:t>
            </a:r>
            <a:r>
              <a:rPr lang="ru-RU" altLang="ru-RU" sz="3200" b="1" i="1" dirty="0" err="1">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дұрыс</a:t>
            </a: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altLang="ru-RU" sz="3200" b="1" i="1" dirty="0" err="1">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жолды</a:t>
            </a: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altLang="ru-RU" sz="3200" b="1" i="1" dirty="0" err="1">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таңдай</a:t>
            </a: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altLang="ru-RU" sz="3200" b="1" i="1" dirty="0" err="1">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білуі</a:t>
            </a: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altLang="ru-RU" sz="3200" b="1" i="1" dirty="0" err="1">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қажет</a:t>
            </a:r>
            <a:r>
              <a:rPr lang="ru-RU" altLang="ru-RU" sz="3200" b="1" i="1"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 </a:t>
            </a:r>
          </a:p>
          <a:p>
            <a:pPr marL="45720" indent="0" algn="ctr">
              <a:buNone/>
            </a:pPr>
            <a:r>
              <a:rPr lang="ru-RU" altLang="ru-RU" sz="2800" b="1" i="1" dirty="0">
                <a:solidFill>
                  <a:schemeClr val="accent1">
                    <a:lumMod val="50000"/>
                  </a:schemeClr>
                </a:solidFill>
                <a:latin typeface="Times New Roman" pitchFamily="18" charset="0"/>
                <a:cs typeface="Times New Roman" pitchFamily="18" charset="0"/>
              </a:rPr>
              <a:t>1. </a:t>
            </a:r>
            <a:r>
              <a:rPr lang="ru-RU" altLang="ru-RU" sz="2800" b="1" i="1" dirty="0" err="1">
                <a:solidFill>
                  <a:schemeClr val="accent1">
                    <a:lumMod val="50000"/>
                  </a:schemeClr>
                </a:solidFill>
                <a:latin typeface="Times New Roman" pitchFamily="18" charset="0"/>
                <a:cs typeface="Times New Roman" pitchFamily="18" charset="0"/>
              </a:rPr>
              <a:t>Дұрыс</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жол</a:t>
            </a:r>
            <a:r>
              <a:rPr lang="ru-RU" altLang="ru-RU" sz="2800" b="1" i="1" dirty="0">
                <a:solidFill>
                  <a:schemeClr val="accent1">
                    <a:lumMod val="50000"/>
                  </a:schemeClr>
                </a:solidFill>
                <a:latin typeface="Times New Roman" pitchFamily="18" charset="0"/>
                <a:cs typeface="Times New Roman" pitchFamily="18" charset="0"/>
              </a:rPr>
              <a:t> —  </a:t>
            </a:r>
            <a:r>
              <a:rPr lang="ru-RU" altLang="ru-RU" sz="2800" b="1" i="1" dirty="0" err="1">
                <a:solidFill>
                  <a:schemeClr val="accent1">
                    <a:lumMod val="50000"/>
                  </a:schemeClr>
                </a:solidFill>
                <a:latin typeface="Times New Roman" pitchFamily="18" charset="0"/>
                <a:cs typeface="Times New Roman" pitchFamily="18" charset="0"/>
              </a:rPr>
              <a:t>ақиқатты</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дұрыс</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түсіну</a:t>
            </a:r>
            <a:r>
              <a:rPr lang="ru-RU" altLang="ru-RU" sz="2800" b="1" i="1" dirty="0">
                <a:solidFill>
                  <a:schemeClr val="accent1">
                    <a:lumMod val="50000"/>
                  </a:schemeClr>
                </a:solidFill>
                <a:latin typeface="Times New Roman" pitchFamily="18" charset="0"/>
                <a:cs typeface="Times New Roman" pitchFamily="18" charset="0"/>
              </a:rPr>
              <a:t>. </a:t>
            </a:r>
          </a:p>
          <a:p>
            <a:pPr marL="45720" indent="0" algn="ctr">
              <a:buNone/>
            </a:pPr>
            <a:r>
              <a:rPr lang="en-US" altLang="ru-RU" sz="2800" b="1" i="1" dirty="0" smtClean="0">
                <a:solidFill>
                  <a:schemeClr val="accent1">
                    <a:lumMod val="50000"/>
                  </a:schemeClr>
                </a:solidFill>
                <a:latin typeface="Times New Roman" pitchFamily="18" charset="0"/>
                <a:cs typeface="Times New Roman" pitchFamily="18" charset="0"/>
              </a:rPr>
              <a:t>  </a:t>
            </a:r>
            <a:r>
              <a:rPr lang="ru-RU" altLang="ru-RU" sz="2800" b="1" i="1" dirty="0" smtClean="0">
                <a:solidFill>
                  <a:schemeClr val="accent1">
                    <a:lumMod val="50000"/>
                  </a:schemeClr>
                </a:solidFill>
                <a:latin typeface="Times New Roman" pitchFamily="18" charset="0"/>
                <a:cs typeface="Times New Roman" pitchFamily="18" charset="0"/>
              </a:rPr>
              <a:t>2.Дұрыс </a:t>
            </a:r>
            <a:r>
              <a:rPr lang="ru-RU" altLang="ru-RU" sz="2800" b="1" i="1" dirty="0" err="1">
                <a:solidFill>
                  <a:schemeClr val="accent1">
                    <a:lumMod val="50000"/>
                  </a:schemeClr>
                </a:solidFill>
                <a:latin typeface="Times New Roman" pitchFamily="18" charset="0"/>
                <a:cs typeface="Times New Roman" pitchFamily="18" charset="0"/>
              </a:rPr>
              <a:t>шешім</a:t>
            </a:r>
            <a:r>
              <a:rPr lang="ru-RU" altLang="ru-RU" sz="2800" b="1" i="1" dirty="0">
                <a:solidFill>
                  <a:schemeClr val="accent1">
                    <a:lumMod val="50000"/>
                  </a:schemeClr>
                </a:solidFill>
                <a:latin typeface="Times New Roman" pitchFamily="18" charset="0"/>
                <a:cs typeface="Times New Roman" pitchFamily="18" charset="0"/>
              </a:rPr>
              <a:t>—</a:t>
            </a:r>
            <a:r>
              <a:rPr lang="ru-RU" altLang="ru-RU" sz="2800" b="1" i="1" dirty="0" err="1">
                <a:solidFill>
                  <a:schemeClr val="accent1">
                    <a:lumMod val="50000"/>
                  </a:schemeClr>
                </a:solidFill>
                <a:latin typeface="Times New Roman" pitchFamily="18" charset="0"/>
                <a:cs typeface="Times New Roman" pitchFamily="18" charset="0"/>
              </a:rPr>
              <a:t>ақиқатқа</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сәйкес</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өз</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өмірін</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өзгертуге</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бағытталған</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ерік-жігер</a:t>
            </a:r>
            <a:r>
              <a:rPr lang="ru-RU" altLang="ru-RU" sz="2800" b="1" i="1" dirty="0">
                <a:solidFill>
                  <a:schemeClr val="accent1">
                    <a:lumMod val="50000"/>
                  </a:schemeClr>
                </a:solidFill>
                <a:latin typeface="Times New Roman" pitchFamily="18" charset="0"/>
                <a:cs typeface="Times New Roman" pitchFamily="18" charset="0"/>
              </a:rPr>
              <a:t>. </a:t>
            </a:r>
          </a:p>
          <a:p>
            <a:pPr marL="45720" indent="0" algn="ctr">
              <a:buNone/>
            </a:pPr>
            <a:r>
              <a:rPr lang="ru-RU" altLang="ru-RU" sz="2800" b="1" i="1" dirty="0">
                <a:solidFill>
                  <a:schemeClr val="accent1">
                    <a:lumMod val="50000"/>
                  </a:schemeClr>
                </a:solidFill>
                <a:latin typeface="Times New Roman" pitchFamily="18" charset="0"/>
                <a:cs typeface="Times New Roman" pitchFamily="18" charset="0"/>
              </a:rPr>
              <a:t>3. </a:t>
            </a:r>
            <a:r>
              <a:rPr lang="ru-RU" altLang="ru-RU" sz="2800" b="1" i="1" dirty="0" err="1">
                <a:solidFill>
                  <a:schemeClr val="accent1">
                    <a:lumMod val="50000"/>
                  </a:schemeClr>
                </a:solidFill>
                <a:latin typeface="Times New Roman" pitchFamily="18" charset="0"/>
                <a:cs typeface="Times New Roman" pitchFamily="18" charset="0"/>
              </a:rPr>
              <a:t>Дұрыс</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сөз</a:t>
            </a:r>
            <a:r>
              <a:rPr lang="ru-RU" altLang="ru-RU" sz="2800" b="1" i="1" dirty="0">
                <a:solidFill>
                  <a:schemeClr val="accent1">
                    <a:lumMod val="50000"/>
                  </a:schemeClr>
                </a:solidFill>
                <a:latin typeface="Times New Roman" pitchFamily="18" charset="0"/>
                <a:cs typeface="Times New Roman" pitchFamily="18" charset="0"/>
              </a:rPr>
              <a:t> — </a:t>
            </a:r>
            <a:r>
              <a:rPr lang="ru-RU" altLang="ru-RU" sz="2800" b="1" i="1" dirty="0" err="1">
                <a:solidFill>
                  <a:schemeClr val="accent1">
                    <a:lumMod val="50000"/>
                  </a:schemeClr>
                </a:solidFill>
                <a:latin typeface="Times New Roman" pitchFamily="18" charset="0"/>
                <a:cs typeface="Times New Roman" pitchFamily="18" charset="0"/>
              </a:rPr>
              <a:t>өтірік</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айтпау</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біреуді</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босқа</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жамандамау</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балағат</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сөз</a:t>
            </a:r>
            <a:r>
              <a:rPr lang="ru-RU" altLang="ru-RU" sz="2800" b="1" i="1" dirty="0">
                <a:solidFill>
                  <a:schemeClr val="accent1">
                    <a:lumMod val="50000"/>
                  </a:schemeClr>
                </a:solidFill>
                <a:latin typeface="Times New Roman" pitchFamily="18" charset="0"/>
                <a:cs typeface="Times New Roman" pitchFamily="18" charset="0"/>
              </a:rPr>
              <a:t> </a:t>
            </a:r>
            <a:r>
              <a:rPr lang="ru-RU" altLang="ru-RU" sz="2800" b="1" i="1" dirty="0" err="1">
                <a:solidFill>
                  <a:schemeClr val="accent1">
                    <a:lumMod val="50000"/>
                  </a:schemeClr>
                </a:solidFill>
                <a:latin typeface="Times New Roman" pitchFamily="18" charset="0"/>
                <a:cs typeface="Times New Roman" pitchFamily="18" charset="0"/>
              </a:rPr>
              <a:t>айтпау</a:t>
            </a:r>
            <a:endParaRPr lang="ru-RU" sz="2800" b="1" i="1" dirty="0">
              <a:solidFill>
                <a:schemeClr val="accent1">
                  <a:lumMod val="50000"/>
                </a:schemeClr>
              </a:solidFill>
            </a:endParaRPr>
          </a:p>
        </p:txBody>
      </p:sp>
    </p:spTree>
    <p:extLst>
      <p:ext uri="{BB962C8B-B14F-4D97-AF65-F5344CB8AC3E}">
        <p14:creationId xmlns:p14="http://schemas.microsoft.com/office/powerpoint/2010/main" val="608145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5" name="Вертикальный свиток 4"/>
          <p:cNvSpPr/>
          <p:nvPr/>
        </p:nvSpPr>
        <p:spPr>
          <a:xfrm>
            <a:off x="-19133" y="188640"/>
            <a:ext cx="9163133" cy="6381328"/>
          </a:xfrm>
          <a:prstGeom prst="verticalScroll">
            <a:avLst>
              <a:gd name="adj" fmla="val 828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kk-KZ" sz="2300" dirty="0" smtClean="0"/>
          </a:p>
          <a:p>
            <a:pPr indent="354013" algn="just"/>
            <a:r>
              <a:rPr lang="kk-KZ" sz="2400" dirty="0" smtClean="0"/>
              <a:t>Бір қатігез әкім бар еді. Осы әкім бір күні қызметшілерін жіберіп, әулие кісі Хасан Басриді ұстатпақ болады. Ол кезде шәкірті болып, дәрістерін тыңдаған Хабиб-и Ажемидің күркесіне барып жасырынды. </a:t>
            </a:r>
          </a:p>
          <a:p>
            <a:pPr algn="just"/>
            <a:r>
              <a:rPr lang="kk-KZ" sz="2400" dirty="0" smtClean="0"/>
              <a:t>Әкімнің адамдары келіп қатуланып: </a:t>
            </a:r>
          </a:p>
          <a:p>
            <a:pPr marL="285750" indent="-285750" algn="just">
              <a:buFontTx/>
              <a:buChar char="-"/>
            </a:pPr>
            <a:r>
              <a:rPr lang="kk-KZ" sz="2400" dirty="0" smtClean="0"/>
              <a:t>Хасан Басриды көрдің бе? – деп сұрады.</a:t>
            </a:r>
          </a:p>
          <a:p>
            <a:pPr marL="285750" indent="-285750" algn="just">
              <a:buFontTx/>
              <a:buChar char="-"/>
            </a:pPr>
            <a:r>
              <a:rPr lang="kk-KZ" sz="2400" dirty="0" smtClean="0"/>
              <a:t>Хабиб-и Ажеми болса: </a:t>
            </a:r>
          </a:p>
          <a:p>
            <a:pPr marL="285750" indent="-285750" algn="just">
              <a:buFontTx/>
              <a:buChar char="-"/>
            </a:pPr>
            <a:r>
              <a:rPr lang="kk-KZ" sz="2400" dirty="0" smtClean="0"/>
              <a:t>Иә, - деді жәй ғана.</a:t>
            </a:r>
          </a:p>
          <a:p>
            <a:pPr marL="285750" indent="-285750" algn="just">
              <a:buFontTx/>
              <a:buChar char="-"/>
            </a:pPr>
            <a:r>
              <a:rPr lang="kk-KZ" sz="2400" dirty="0" smtClean="0"/>
              <a:t>Қайда ендеше? </a:t>
            </a:r>
          </a:p>
          <a:p>
            <a:pPr marL="285750" indent="-285750" algn="just">
              <a:buFontTx/>
              <a:buChar char="-"/>
            </a:pPr>
            <a:r>
              <a:rPr lang="kk-KZ" sz="2400" dirty="0" smtClean="0"/>
              <a:t>Міне, мына күркемнің ішінде отыр...</a:t>
            </a:r>
          </a:p>
          <a:p>
            <a:pPr algn="just"/>
            <a:r>
              <a:rPr lang="kk-KZ" sz="2400" dirty="0" smtClean="0"/>
              <a:t>Қызметшілер күркеге кіріп Хасан  Басриды іздегенімен таба алмай сыртқа шығып: - Әй, ақсақал, неге өтірік айтасың? – деп дүрсе қоя береді. </a:t>
            </a:r>
          </a:p>
          <a:p>
            <a:pPr algn="just"/>
            <a:r>
              <a:rPr lang="kk-KZ" sz="2400" dirty="0" smtClean="0"/>
              <a:t>Хабиб-и Ажеми:</a:t>
            </a:r>
            <a:endParaRPr lang="ru-RU" sz="2400" dirty="0"/>
          </a:p>
        </p:txBody>
      </p:sp>
      <p:sp>
        <p:nvSpPr>
          <p:cNvPr id="2" name="TextBox 1"/>
          <p:cNvSpPr txBox="1"/>
          <p:nvPr/>
        </p:nvSpPr>
        <p:spPr>
          <a:xfrm>
            <a:off x="539552" y="248889"/>
            <a:ext cx="7920880" cy="954107"/>
          </a:xfrm>
          <a:prstGeom prst="rect">
            <a:avLst/>
          </a:prstGeom>
          <a:noFill/>
        </p:spPr>
        <p:txBody>
          <a:bodyPr wrap="square" rtlCol="0">
            <a:spAutoFit/>
          </a:bodyPr>
          <a:lstStyle/>
          <a:p>
            <a:r>
              <a:rPr lang="kk-KZ" sz="2800" b="1" i="1" dirty="0" smtClean="0">
                <a:solidFill>
                  <a:srgbClr val="FF0000"/>
                </a:solidFill>
                <a:latin typeface="Times New Roman" panose="02020603050405020304" pitchFamily="18" charset="0"/>
                <a:cs typeface="Times New Roman" panose="02020603050405020304" pitchFamily="18" charset="0"/>
              </a:rPr>
              <a:t>«Шындықтың құдіреті»(аңыз) </a:t>
            </a:r>
          </a:p>
          <a:p>
            <a:endParaRPr lang="kk-KZ" sz="2800" b="1" i="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3293487"/>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4" name="Вертикальный свиток 3"/>
          <p:cNvSpPr/>
          <p:nvPr/>
        </p:nvSpPr>
        <p:spPr>
          <a:xfrm>
            <a:off x="251520" y="116632"/>
            <a:ext cx="8568952" cy="6624736"/>
          </a:xfrm>
          <a:prstGeom prst="verticalScroll">
            <a:avLst>
              <a:gd name="adj" fmla="val 6044"/>
            </a:avLst>
          </a:prstGeom>
        </p:spPr>
        <p:style>
          <a:lnRef idx="1">
            <a:schemeClr val="accent3"/>
          </a:lnRef>
          <a:fillRef idx="2">
            <a:schemeClr val="accent3"/>
          </a:fillRef>
          <a:effectRef idx="1">
            <a:schemeClr val="accent3"/>
          </a:effectRef>
          <a:fontRef idx="minor">
            <a:schemeClr val="dk1"/>
          </a:fontRef>
        </p:style>
        <p:txBody>
          <a:bodyPr rtlCol="0" anchor="ctr"/>
          <a:lstStyle/>
          <a:p>
            <a:pPr lvl="0" algn="just"/>
            <a:endParaRPr lang="kk-KZ" sz="2400" dirty="0">
              <a:solidFill>
                <a:prstClr val="black"/>
              </a:solidFill>
            </a:endParaRPr>
          </a:p>
          <a:p>
            <a:pPr marL="285750" lvl="0" indent="-285750" algn="just">
              <a:buFontTx/>
              <a:buChar char="-"/>
            </a:pPr>
            <a:r>
              <a:rPr lang="kk-KZ" sz="2400" dirty="0">
                <a:solidFill>
                  <a:prstClr val="black"/>
                </a:solidFill>
              </a:rPr>
              <a:t>Жоқ, мен өтірік айтқан жоқпын. Өздерің көре алмасаңдар, мен қайтейін? – дейді. </a:t>
            </a:r>
          </a:p>
          <a:p>
            <a:pPr lvl="0" algn="just"/>
            <a:r>
              <a:rPr lang="kk-KZ" sz="2400" dirty="0">
                <a:solidFill>
                  <a:prstClr val="black"/>
                </a:solidFill>
              </a:rPr>
              <a:t>Олар қайта ішке кіріп, алақандай күрке ішін қанша қарағанымен,  бұл жолы да таба алмады. </a:t>
            </a:r>
            <a:endParaRPr lang="kk-KZ" sz="2400" dirty="0" smtClean="0"/>
          </a:p>
          <a:p>
            <a:pPr algn="just"/>
            <a:r>
              <a:rPr lang="kk-KZ" sz="2400" dirty="0" smtClean="0"/>
              <a:t>Әкімнің жандайшаптары  кеткеннен кейін күркеден шыққан Хасан Басри: </a:t>
            </a:r>
          </a:p>
          <a:p>
            <a:pPr marL="285750" indent="-285750" algn="just">
              <a:buFontTx/>
              <a:buChar char="-"/>
            </a:pPr>
            <a:r>
              <a:rPr lang="kk-KZ" sz="2400" dirty="0" smtClean="0"/>
              <a:t>Ей, Хабиб! Сенің құрметіңе бола Аллах тағаланың мені әлгілерге көрсетпегенін білем. Алайда менің орнымды неге айттың? Ұстаздық ақымды ескермегенің қалай? – дейді ренішпен. </a:t>
            </a:r>
          </a:p>
          <a:p>
            <a:pPr algn="just"/>
            <a:r>
              <a:rPr lang="kk-KZ" sz="2400" dirty="0" smtClean="0"/>
              <a:t>Сонда Хабиб ұялған пішінде:  </a:t>
            </a:r>
          </a:p>
          <a:p>
            <a:pPr algn="just"/>
            <a:r>
              <a:rPr lang="kk-KZ" sz="2400" dirty="0" smtClean="0"/>
              <a:t>- Әй ұстаз! Сізді таба алмаулары менің құдіретіме бола емес, қайта шындықты тура айтқандығымыздан болса керек. Өйткені шыншылдардың көмекшісі Аллах тағала емес пе?! Егер жалған айтқанымда дедектетіп сізді де, мені де алып кетер еді, - деген екен. </a:t>
            </a:r>
          </a:p>
          <a:p>
            <a:pPr algn="ctr"/>
            <a:endParaRPr lang="ru-RU" dirty="0"/>
          </a:p>
        </p:txBody>
      </p:sp>
    </p:spTree>
    <p:extLst>
      <p:ext uri="{BB962C8B-B14F-4D97-AF65-F5344CB8AC3E}">
        <p14:creationId xmlns:p14="http://schemas.microsoft.com/office/powerpoint/2010/main" val="3643884997"/>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92696"/>
            <a:ext cx="8625136" cy="3240360"/>
          </a:xfrm>
        </p:spPr>
        <p:txBody>
          <a:bodyPr>
            <a:noAutofit/>
          </a:bodyPr>
          <a:lstStyle/>
          <a:p>
            <a:r>
              <a:rPr lang="kk-KZ" sz="8000" i="1" dirty="0" smtClean="0">
                <a:solidFill>
                  <a:srgbClr val="C00000"/>
                </a:solidFill>
                <a:latin typeface="Calibri" panose="020F0502020204030204" pitchFamily="34" charset="0"/>
              </a:rPr>
              <a:t>Назарларыңызға рахмет!!!</a:t>
            </a:r>
            <a:endParaRPr lang="ru-RU" sz="8000" i="1" dirty="0">
              <a:solidFill>
                <a:srgbClr val="C00000"/>
              </a:solidFill>
              <a:latin typeface="Calibri" panose="020F0502020204030204" pitchFamily="34" charset="0"/>
            </a:endParaRPr>
          </a:p>
        </p:txBody>
      </p:sp>
      <p:pic>
        <p:nvPicPr>
          <p:cNvPr id="1026" name="Picture 2" descr="http://gc85.com/imagelib/56a8429f4883f.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92825">
            <a:off x="5987162" y="3607501"/>
            <a:ext cx="2663283" cy="274007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129178"/>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916832"/>
            <a:ext cx="8352928" cy="4464496"/>
          </a:xfrm>
          <a:prstGeom prst="foldedCorner">
            <a:avLst/>
          </a:prstGeom>
        </p:spPr>
        <p:style>
          <a:lnRef idx="2">
            <a:schemeClr val="dk1"/>
          </a:lnRef>
          <a:fillRef idx="1">
            <a:schemeClr val="lt1"/>
          </a:fillRef>
          <a:effectRef idx="0">
            <a:schemeClr val="dk1"/>
          </a:effectRef>
          <a:fontRef idx="minor">
            <a:schemeClr val="dk1"/>
          </a:fontRef>
        </p:style>
        <p:txBody>
          <a:bodyPr>
            <a:noAutofit/>
            <a:scene3d>
              <a:camera prst="orthographicFront"/>
              <a:lightRig rig="balanced" dir="t">
                <a:rot lat="0" lon="0" rev="2100000"/>
              </a:lightRig>
            </a:scene3d>
            <a:sp3d extrusionH="57150" prstMaterial="metal">
              <a:bevelT w="38100" h="25400"/>
              <a:contourClr>
                <a:schemeClr val="bg2"/>
              </a:contourClr>
            </a:sp3d>
          </a:bodyPr>
          <a:lstStyle/>
          <a:p>
            <a:pPr algn="l">
              <a:buClrTx/>
            </a:pPr>
            <a:r>
              <a:rPr lang="en-US"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a:t>
            </a:r>
            <a:r>
              <a:rPr lang="kk-KZ"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Құндылық дегеніміз не?</a:t>
            </a:r>
          </a:p>
          <a:p>
            <a:pPr algn="l">
              <a:buClrTx/>
            </a:pPr>
            <a:r>
              <a:rPr lang="en-US"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a:t>
            </a:r>
            <a:r>
              <a:rPr lang="kk-KZ"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Дұрыс іс- әрекет  жалпы адамзаттық құндылық</a:t>
            </a:r>
          </a:p>
          <a:p>
            <a:pPr algn="l">
              <a:buClrTx/>
            </a:pPr>
            <a:r>
              <a:rPr lang="en-US"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a:t>
            </a:r>
            <a:r>
              <a:rPr lang="kk-KZ"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Дұрыс іс-әрекеттің адам өміріндегі алатын орны</a:t>
            </a:r>
          </a:p>
          <a:p>
            <a:pPr algn="l">
              <a:buClrTx/>
            </a:pPr>
            <a:r>
              <a:rPr lang="en-US"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a:t>
            </a:r>
            <a:r>
              <a:rPr lang="kk-KZ" sz="4000" b="1" i="1" dirty="0" smtClean="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Қорытынды</a:t>
            </a:r>
            <a:endParaRPr lang="ru-RU" sz="4000" b="1" i="1" dirty="0">
              <a:ln w="5080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 name="Заголовок 1"/>
          <p:cNvSpPr>
            <a:spLocks noGrp="1"/>
          </p:cNvSpPr>
          <p:nvPr>
            <p:ph type="ctrTitle"/>
          </p:nvPr>
        </p:nvSpPr>
        <p:spPr>
          <a:xfrm>
            <a:off x="251520" y="332656"/>
            <a:ext cx="8352928" cy="1368152"/>
          </a:xfrm>
          <a:prstGeom prst="ribbon">
            <a:avLst>
              <a:gd name="adj1" fmla="val 33333"/>
              <a:gd name="adj2" fmla="val 50000"/>
            </a:avLst>
          </a:prstGeom>
        </p:spPr>
        <p:style>
          <a:lnRef idx="2">
            <a:schemeClr val="dk1"/>
          </a:lnRef>
          <a:fillRef idx="1">
            <a:schemeClr val="lt1"/>
          </a:fillRef>
          <a:effectRef idx="0">
            <a:schemeClr val="dk1"/>
          </a:effectRef>
          <a:fontRef idx="minor">
            <a:schemeClr val="dk1"/>
          </a:fontRef>
        </p:style>
        <p:txBody>
          <a:bodyPr>
            <a:normAutofit fontScale="90000"/>
          </a:bodyPr>
          <a:lstStyle/>
          <a:p>
            <a:r>
              <a:rPr lang="kk-KZ" sz="5400" i="1" cap="none" dirty="0" smtClean="0">
                <a:ln>
                  <a:noFill/>
                </a:ln>
                <a:solidFill>
                  <a:schemeClr val="bg1">
                    <a:lumMod val="95000"/>
                    <a:lumOff val="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Жоспар</a:t>
            </a:r>
            <a:r>
              <a:rPr lang="kk-KZ" sz="5400" i="1" cap="none" dirty="0" smtClean="0">
                <a:ln>
                  <a:noFill/>
                </a:ln>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endParaRPr lang="ru-RU" sz="5400" i="1" cap="none" dirty="0">
              <a:ln>
                <a:noFill/>
              </a:ln>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11686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395536" y="1"/>
            <a:ext cx="8496944" cy="1484784"/>
          </a:xfrm>
        </p:spPr>
        <p:txBody>
          <a:bodyPr/>
          <a:lstStyle/>
          <a:p>
            <a:pPr marL="182880" indent="0" algn="ctr">
              <a:buNone/>
            </a:pPr>
            <a:r>
              <a:rPr lang="kk-KZ" sz="4000" dirty="0" smtClean="0">
                <a:solidFill>
                  <a:srgbClr val="0070C0"/>
                </a:solidFill>
              </a:rPr>
              <a:t>Құндылықтар жүйесінің жіктемесі  </a:t>
            </a:r>
            <a:r>
              <a:rPr lang="kk-KZ" sz="3300" dirty="0" smtClean="0">
                <a:solidFill>
                  <a:srgbClr val="0070C0"/>
                </a:solidFill>
              </a:rPr>
              <a:t/>
            </a:r>
            <a:br>
              <a:rPr lang="kk-KZ" sz="3300" dirty="0" smtClean="0">
                <a:solidFill>
                  <a:srgbClr val="0070C0"/>
                </a:solidFill>
              </a:rPr>
            </a:br>
            <a:r>
              <a:rPr lang="kk-KZ" sz="2800" dirty="0" smtClean="0">
                <a:solidFill>
                  <a:srgbClr val="0070C0"/>
                </a:solidFill>
              </a:rPr>
              <a:t>                                 (Т.И.Петракова  бойынша)</a:t>
            </a:r>
            <a:endParaRPr lang="ru-RU" sz="2800" dirty="0">
              <a:solidFill>
                <a:srgbClr val="0070C0"/>
              </a:solidFill>
            </a:endParaRPr>
          </a:p>
        </p:txBody>
      </p:sp>
      <p:sp>
        <p:nvSpPr>
          <p:cNvPr id="9" name="Скругленный прямоугольник 8"/>
          <p:cNvSpPr/>
          <p:nvPr/>
        </p:nvSpPr>
        <p:spPr>
          <a:xfrm>
            <a:off x="5004048" y="1916832"/>
            <a:ext cx="4032448" cy="2448271"/>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rgbClr val="0070C0"/>
                </a:solidFill>
                <a:latin typeface="Times New Roman" panose="02020603050405020304" pitchFamily="18" charset="0"/>
                <a:cs typeface="Times New Roman" panose="02020603050405020304" pitchFamily="18" charset="0"/>
              </a:rPr>
              <a:t>Жүре пайда болған құндылықтар </a:t>
            </a:r>
            <a:r>
              <a:rPr lang="kk-KZ" sz="2000" dirty="0" smtClean="0">
                <a:solidFill>
                  <a:srgbClr val="0070C0"/>
                </a:solidFill>
                <a:latin typeface="Times New Roman" panose="02020603050405020304" pitchFamily="18" charset="0"/>
                <a:cs typeface="Times New Roman" panose="02020603050405020304" pitchFamily="18" charset="0"/>
              </a:rPr>
              <a:t>– </a:t>
            </a:r>
            <a:r>
              <a:rPr lang="kk-KZ" sz="2000" dirty="0" smtClean="0">
                <a:solidFill>
                  <a:schemeClr val="tx1"/>
                </a:solidFill>
                <a:latin typeface="Times New Roman" panose="02020603050405020304" pitchFamily="18" charset="0"/>
                <a:cs typeface="Times New Roman" panose="02020603050405020304" pitchFamily="18" charset="0"/>
              </a:rPr>
              <a:t>адамның сіңірген білімі,тәрбиесінің нәтижесінде менгерген құндылықтар.  Құндылық терең тамыр жайғанда адамда адамгершілік нормаларынан ауытқу болмайды</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251520" y="1916832"/>
            <a:ext cx="3528392" cy="2448272"/>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rgbClr val="0070C0"/>
                </a:solidFill>
                <a:latin typeface="Times New Roman" panose="02020603050405020304" pitchFamily="18" charset="0"/>
                <a:cs typeface="Times New Roman" panose="02020603050405020304" pitchFamily="18" charset="0"/>
              </a:rPr>
              <a:t>Табиғи кұндылықтар </a:t>
            </a:r>
            <a:r>
              <a:rPr lang="kk-KZ" sz="2000" dirty="0" smtClean="0">
                <a:solidFill>
                  <a:schemeClr val="tx1"/>
                </a:solidFill>
                <a:latin typeface="Times New Roman" panose="02020603050405020304" pitchFamily="18" charset="0"/>
                <a:cs typeface="Times New Roman" panose="02020603050405020304" pitchFamily="18" charset="0"/>
              </a:rPr>
              <a:t>–бұл табиғи күштердің және жан қабілеттерінің құндылықтары. Адамға туғаннан беріледі. (Ақылдың айқындығы, сезімнің шынайылығы т.б.)</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2699792" y="4437112"/>
            <a:ext cx="3816424" cy="2420888"/>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b="1" dirty="0" smtClean="0">
                <a:solidFill>
                  <a:srgbClr val="0070C0"/>
                </a:solidFill>
                <a:latin typeface="Times New Roman" panose="02020603050405020304" pitchFamily="18" charset="0"/>
                <a:cs typeface="Times New Roman" panose="02020603050405020304" pitchFamily="18" charset="0"/>
              </a:rPr>
              <a:t>Абсолют жалпыадамзаттық құндылықтар </a:t>
            </a:r>
            <a:r>
              <a:rPr lang="kk-KZ" sz="2000" dirty="0" smtClean="0">
                <a:solidFill>
                  <a:schemeClr val="tx1"/>
                </a:solidFill>
                <a:latin typeface="Times New Roman" panose="02020603050405020304" pitchFamily="18" charset="0"/>
                <a:cs typeface="Times New Roman" panose="02020603050405020304" pitchFamily="18" charset="0"/>
              </a:rPr>
              <a:t>– </a:t>
            </a:r>
            <a:r>
              <a:rPr lang="kk-KZ" sz="1600" dirty="0" smtClean="0">
                <a:solidFill>
                  <a:schemeClr val="tx1"/>
                </a:solidFill>
                <a:latin typeface="Times New Roman" panose="02020603050405020304" pitchFamily="18" charset="0"/>
                <a:cs typeface="Times New Roman" panose="02020603050405020304" pitchFamily="18" charset="0"/>
              </a:rPr>
              <a:t>уақытпен өзгермейтін, бүкіл адамзат үшін маңызы зор. Ол адами құндылықтардың бәрін қамтиды. Абсалютік жалпыадамзаттық құндылықтардың көріну дәрежесі-тұлғаның рухани өсу деңгейін білдіреді.</a:t>
            </a:r>
            <a:endParaRPr lang="ru-RU" sz="1600" b="1" dirty="0">
              <a:solidFill>
                <a:schemeClr val="tx1"/>
              </a:solidFill>
              <a:latin typeface="Times New Roman" panose="02020603050405020304" pitchFamily="18" charset="0"/>
              <a:cs typeface="Times New Roman" panose="02020603050405020304" pitchFamily="18" charset="0"/>
            </a:endParaRPr>
          </a:p>
        </p:txBody>
      </p:sp>
      <p:sp>
        <p:nvSpPr>
          <p:cNvPr id="18" name="Стрелка углом вверх 17"/>
          <p:cNvSpPr/>
          <p:nvPr/>
        </p:nvSpPr>
        <p:spPr>
          <a:xfrm>
            <a:off x="6516216" y="4365104"/>
            <a:ext cx="893248" cy="123305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углом вверх 18"/>
          <p:cNvSpPr/>
          <p:nvPr/>
        </p:nvSpPr>
        <p:spPr>
          <a:xfrm flipH="1">
            <a:off x="1619672" y="4365104"/>
            <a:ext cx="1224136" cy="114764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692228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116632"/>
            <a:ext cx="8424936" cy="1512168"/>
          </a:xfrm>
          <a:prstGeom prst="foldedCorner">
            <a:avLst/>
          </a:prstGeom>
        </p:spPr>
        <p:style>
          <a:lnRef idx="2">
            <a:schemeClr val="dk1"/>
          </a:lnRef>
          <a:fillRef idx="1">
            <a:schemeClr val="lt1"/>
          </a:fillRef>
          <a:effectRef idx="0">
            <a:schemeClr val="dk1"/>
          </a:effectRef>
          <a:fontRef idx="minor">
            <a:schemeClr val="dk1"/>
          </a:fontRef>
        </p:style>
        <p:txBody>
          <a:bodyPr>
            <a:noAutofit/>
            <a:scene3d>
              <a:camera prst="orthographicFront"/>
              <a:lightRig rig="balanced" dir="t">
                <a:rot lat="0" lon="0" rev="2100000"/>
              </a:lightRig>
            </a:scene3d>
            <a:sp3d extrusionH="57150" prstMaterial="metal">
              <a:bevelT w="38100" h="25400"/>
              <a:contourClr>
                <a:schemeClr val="bg2"/>
              </a:contourClr>
            </a:sp3d>
          </a:bodyPr>
          <a:lstStyle/>
          <a:p>
            <a:pPr algn="l">
              <a:buClrTx/>
            </a:pPr>
            <a:r>
              <a:rPr lang="kk-KZ" sz="2000" b="1" i="1" dirty="0" smtClean="0">
                <a:ln w="50800"/>
                <a:solidFill>
                  <a:schemeClr val="bg2">
                    <a:lumMod val="75000"/>
                  </a:schemeClr>
                </a:solidFill>
                <a:latin typeface="Times New Roman" panose="02020603050405020304" pitchFamily="18" charset="0"/>
                <a:cs typeface="Times New Roman" panose="02020603050405020304" pitchFamily="18" charset="0"/>
              </a:rPr>
              <a:t>Аксиология – «құндылық » категориясын зерттейтін философия саласы.</a:t>
            </a:r>
          </a:p>
          <a:p>
            <a:pPr algn="l">
              <a:buClrTx/>
            </a:pPr>
            <a:r>
              <a:rPr lang="kk-KZ" sz="2000" b="1" i="1" dirty="0" smtClean="0">
                <a:ln w="50800"/>
                <a:solidFill>
                  <a:schemeClr val="bg2">
                    <a:lumMod val="75000"/>
                  </a:schemeClr>
                </a:solidFill>
                <a:latin typeface="Times New Roman" panose="02020603050405020304" pitchFamily="18" charset="0"/>
                <a:cs typeface="Times New Roman" panose="02020603050405020304" pitchFamily="18" charset="0"/>
              </a:rPr>
              <a:t>Адам үші</a:t>
            </a:r>
            <a:r>
              <a:rPr lang="kk-KZ" sz="2000" b="1" i="1" dirty="0">
                <a:ln w="50800"/>
                <a:solidFill>
                  <a:schemeClr val="bg2">
                    <a:lumMod val="75000"/>
                  </a:schemeClr>
                </a:solidFill>
                <a:latin typeface="Times New Roman" panose="02020603050405020304" pitchFamily="18" charset="0"/>
                <a:cs typeface="Times New Roman" panose="02020603050405020304" pitchFamily="18" charset="0"/>
              </a:rPr>
              <a:t>н</a:t>
            </a:r>
            <a:r>
              <a:rPr lang="kk-KZ" sz="2000" b="1" i="1" dirty="0" smtClean="0">
                <a:ln w="50800"/>
                <a:solidFill>
                  <a:schemeClr val="bg2">
                    <a:lumMod val="75000"/>
                  </a:schemeClr>
                </a:solidFill>
                <a:latin typeface="Times New Roman" panose="02020603050405020304" pitchFamily="18" charset="0"/>
                <a:cs typeface="Times New Roman" panose="02020603050405020304" pitchFamily="18" charset="0"/>
              </a:rPr>
              <a:t> аса маңызды  заттар, құбылыстар, қасиеттер жанкүйлерді құндылықтар деп аталады.</a:t>
            </a:r>
          </a:p>
        </p:txBody>
      </p:sp>
      <p:graphicFrame>
        <p:nvGraphicFramePr>
          <p:cNvPr id="5" name="Таблица 4"/>
          <p:cNvGraphicFramePr>
            <a:graphicFrameLocks noGrp="1"/>
          </p:cNvGraphicFramePr>
          <p:nvPr>
            <p:extLst>
              <p:ext uri="{D42A27DB-BD31-4B8C-83A1-F6EECF244321}">
                <p14:modId xmlns:p14="http://schemas.microsoft.com/office/powerpoint/2010/main" val="571058411"/>
              </p:ext>
            </p:extLst>
          </p:nvPr>
        </p:nvGraphicFramePr>
        <p:xfrm>
          <a:off x="179512" y="1844824"/>
          <a:ext cx="8712968" cy="4688401"/>
        </p:xfrm>
        <a:graphic>
          <a:graphicData uri="http://schemas.openxmlformats.org/drawingml/2006/table">
            <a:tbl>
              <a:tblPr firstRow="1" bandRow="1">
                <a:tableStyleId>{5C22544A-7EE6-4342-B048-85BDC9FD1C3A}</a:tableStyleId>
              </a:tblPr>
              <a:tblGrid>
                <a:gridCol w="2309593">
                  <a:extLst>
                    <a:ext uri="{9D8B030D-6E8A-4147-A177-3AD203B41FA5}">
                      <a16:colId xmlns:a16="http://schemas.microsoft.com/office/drawing/2014/main" val="20000"/>
                    </a:ext>
                  </a:extLst>
                </a:gridCol>
                <a:gridCol w="6403375">
                  <a:extLst>
                    <a:ext uri="{9D8B030D-6E8A-4147-A177-3AD203B41FA5}">
                      <a16:colId xmlns:a16="http://schemas.microsoft.com/office/drawing/2014/main" val="20001"/>
                    </a:ext>
                  </a:extLst>
                </a:gridCol>
              </a:tblGrid>
              <a:tr h="573601">
                <a:tc>
                  <a:txBody>
                    <a:bodyPr/>
                    <a:lstStyle/>
                    <a:p>
                      <a:r>
                        <a:rPr lang="kk-KZ" sz="2000" b="1" u="none" kern="1200" dirty="0" smtClean="0">
                          <a:solidFill>
                            <a:schemeClr val="accent1">
                              <a:lumMod val="50000"/>
                            </a:schemeClr>
                          </a:solidFill>
                          <a:latin typeface="Times New Roman" pitchFamily="18" charset="0"/>
                          <a:ea typeface="+mn-ea"/>
                          <a:cs typeface="Times New Roman" pitchFamily="18" charset="0"/>
                        </a:rPr>
                        <a:t>Ақиқат</a:t>
                      </a:r>
                      <a:r>
                        <a:rPr lang="kk-KZ" sz="2000" b="1" u="none" kern="1200" baseline="0" dirty="0" smtClean="0">
                          <a:solidFill>
                            <a:schemeClr val="accent1">
                              <a:lumMod val="50000"/>
                            </a:schemeClr>
                          </a:solidFill>
                          <a:latin typeface="Times New Roman" pitchFamily="18" charset="0"/>
                          <a:ea typeface="+mn-ea"/>
                          <a:cs typeface="Times New Roman" pitchFamily="18" charset="0"/>
                        </a:rPr>
                        <a:t> </a:t>
                      </a:r>
                      <a:endParaRPr lang="ru-RU" sz="2000" u="none" dirty="0">
                        <a:solidFill>
                          <a:schemeClr val="accent1">
                            <a:lumMod val="50000"/>
                          </a:schemeClr>
                        </a:solidFill>
                        <a:latin typeface="Times New Roman" pitchFamily="18" charset="0"/>
                        <a:cs typeface="Times New Roman" pitchFamily="18" charset="0"/>
                      </a:endParaRPr>
                    </a:p>
                  </a:txBody>
                  <a:tcPr>
                    <a:solidFill>
                      <a:schemeClr val="tx2">
                        <a:lumMod val="40000"/>
                        <a:lumOff val="60000"/>
                      </a:schemeClr>
                    </a:solidFill>
                  </a:tcPr>
                </a:tc>
                <a:tc>
                  <a:txBody>
                    <a:bodyPr/>
                    <a:lstStyle/>
                    <a:p>
                      <a:pPr algn="l">
                        <a:spcAft>
                          <a:spcPts val="0"/>
                        </a:spcAft>
                      </a:pPr>
                      <a:r>
                        <a:rPr lang="kk-KZ" sz="1800" b="1" u="none" dirty="0" smtClean="0">
                          <a:solidFill>
                            <a:schemeClr val="accent1">
                              <a:lumMod val="50000"/>
                            </a:schemeClr>
                          </a:solidFill>
                          <a:latin typeface="Times New Roman" pitchFamily="18" charset="0"/>
                          <a:ea typeface="Calibri"/>
                          <a:cs typeface="Times New Roman" pitchFamily="18" charset="0"/>
                        </a:rPr>
                        <a:t>Ақиқат</a:t>
                      </a:r>
                      <a:r>
                        <a:rPr lang="kk-KZ" sz="1800" b="1" u="none" baseline="0" dirty="0" smtClean="0">
                          <a:solidFill>
                            <a:schemeClr val="accent1">
                              <a:lumMod val="50000"/>
                            </a:schemeClr>
                          </a:solidFill>
                          <a:latin typeface="Times New Roman" pitchFamily="18" charset="0"/>
                          <a:ea typeface="Calibri"/>
                          <a:cs typeface="Times New Roman" pitchFamily="18" charset="0"/>
                        </a:rPr>
                        <a:t> адам табиғатының дәл өзі, бастапқы шынайылықтың мәңгілік мәні.</a:t>
                      </a:r>
                      <a:endParaRPr lang="ru-RU" sz="1800" u="none" dirty="0">
                        <a:solidFill>
                          <a:schemeClr val="accent1">
                            <a:lumMod val="50000"/>
                          </a:schemeClr>
                        </a:solidFill>
                        <a:latin typeface="Times New Roman" pitchFamily="18" charset="0"/>
                        <a:ea typeface="Calibri"/>
                        <a:cs typeface="Times New Roman" pitchFamily="18" charset="0"/>
                      </a:endParaRPr>
                    </a:p>
                  </a:txBody>
                  <a:tcPr marL="114300" marR="114300" marT="0" marB="0">
                    <a:solidFill>
                      <a:schemeClr val="tx2">
                        <a:lumMod val="40000"/>
                        <a:lumOff val="60000"/>
                      </a:schemeClr>
                    </a:solidFill>
                  </a:tcPr>
                </a:tc>
                <a:extLst>
                  <a:ext uri="{0D108BD9-81ED-4DB2-BD59-A6C34878D82A}">
                    <a16:rowId xmlns:a16="http://schemas.microsoft.com/office/drawing/2014/main" val="10000"/>
                  </a:ext>
                </a:extLst>
              </a:tr>
              <a:tr h="10089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b="1" u="none" kern="1200" dirty="0" smtClean="0">
                          <a:solidFill>
                            <a:schemeClr val="accent1">
                              <a:lumMod val="50000"/>
                            </a:schemeClr>
                          </a:solidFill>
                          <a:latin typeface="Times New Roman" pitchFamily="18" charset="0"/>
                          <a:ea typeface="+mn-ea"/>
                          <a:cs typeface="Times New Roman" pitchFamily="18" charset="0"/>
                        </a:rPr>
                        <a:t>Сүйіспеншілік</a:t>
                      </a:r>
                      <a:r>
                        <a:rPr lang="kk-KZ" sz="2000" b="1" kern="1200" dirty="0" smtClean="0">
                          <a:solidFill>
                            <a:schemeClr val="accent1">
                              <a:lumMod val="50000"/>
                            </a:schemeClr>
                          </a:solidFill>
                          <a:latin typeface="Times New Roman" pitchFamily="18" charset="0"/>
                          <a:ea typeface="+mn-ea"/>
                          <a:cs typeface="Times New Roman" pitchFamily="18" charset="0"/>
                        </a:rPr>
                        <a:t>                              </a:t>
                      </a:r>
                      <a:endParaRPr lang="ru-RU" sz="2000" dirty="0" smtClean="0">
                        <a:solidFill>
                          <a:schemeClr val="accent1">
                            <a:lumMod val="50000"/>
                          </a:schemeClr>
                        </a:solidFill>
                        <a:latin typeface="Times New Roman" pitchFamily="18" charset="0"/>
                        <a:cs typeface="Times New Roman" pitchFamily="18" charset="0"/>
                      </a:endParaRPr>
                    </a:p>
                    <a:p>
                      <a:r>
                        <a:rPr lang="kk-KZ" sz="2000" b="1" u="none" kern="1200" dirty="0" smtClean="0">
                          <a:solidFill>
                            <a:schemeClr val="accent1">
                              <a:lumMod val="50000"/>
                            </a:schemeClr>
                          </a:solidFill>
                          <a:latin typeface="Times New Roman" pitchFamily="18" charset="0"/>
                          <a:ea typeface="+mn-ea"/>
                          <a:cs typeface="Times New Roman" pitchFamily="18" charset="0"/>
                        </a:rPr>
                        <a:t> </a:t>
                      </a:r>
                      <a:r>
                        <a:rPr lang="kk-KZ" sz="2000" b="1" kern="1200" dirty="0" smtClean="0">
                          <a:solidFill>
                            <a:schemeClr val="accent1">
                              <a:lumMod val="50000"/>
                            </a:schemeClr>
                          </a:solidFill>
                          <a:latin typeface="Times New Roman" pitchFamily="18" charset="0"/>
                          <a:ea typeface="+mn-ea"/>
                          <a:cs typeface="Times New Roman" pitchFamily="18" charset="0"/>
                        </a:rPr>
                        <a:t>                    </a:t>
                      </a:r>
                      <a:endParaRPr lang="ru-RU" sz="2000" dirty="0">
                        <a:solidFill>
                          <a:schemeClr val="accent1">
                            <a:lumMod val="50000"/>
                          </a:schemeClr>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u="none" kern="1200" dirty="0" smtClean="0">
                          <a:solidFill>
                            <a:schemeClr val="accent1">
                              <a:lumMod val="50000"/>
                            </a:schemeClr>
                          </a:solidFill>
                          <a:latin typeface="Times New Roman" pitchFamily="18" charset="0"/>
                          <a:ea typeface="+mn-ea"/>
                          <a:cs typeface="Times New Roman" pitchFamily="18" charset="0"/>
                        </a:rPr>
                        <a:t>Барлық жүректерді, барлық тіршілікті, барлық кезендерді,</a:t>
                      </a:r>
                      <a:r>
                        <a:rPr lang="kk-KZ" sz="1800" b="1" u="none" kern="1200" baseline="0" dirty="0" smtClean="0">
                          <a:solidFill>
                            <a:schemeClr val="accent1">
                              <a:lumMod val="50000"/>
                            </a:schemeClr>
                          </a:solidFill>
                          <a:latin typeface="Times New Roman" pitchFamily="18" charset="0"/>
                          <a:ea typeface="+mn-ea"/>
                          <a:cs typeface="Times New Roman" pitchFamily="18" charset="0"/>
                        </a:rPr>
                        <a:t> барлық ұлттарды, барлық діндерді, күллі табиғат пен бүкіл ғаламды біріктіруші құндылық.</a:t>
                      </a:r>
                    </a:p>
                    <a:p>
                      <a:pPr algn="l">
                        <a:spcAft>
                          <a:spcPts val="0"/>
                        </a:spcAft>
                      </a:pPr>
                      <a:endParaRPr lang="ru-RU" sz="1800" u="none" dirty="0">
                        <a:solidFill>
                          <a:schemeClr val="accent1">
                            <a:lumMod val="50000"/>
                          </a:schemeClr>
                        </a:solidFill>
                        <a:latin typeface="Times New Roman" pitchFamily="18" charset="0"/>
                        <a:ea typeface="Calibri"/>
                        <a:cs typeface="Times New Roman" pitchFamily="18" charset="0"/>
                      </a:endParaRPr>
                    </a:p>
                  </a:txBody>
                  <a:tcPr marL="114300" marR="114300" marT="0" marB="0"/>
                </a:tc>
                <a:extLst>
                  <a:ext uri="{0D108BD9-81ED-4DB2-BD59-A6C34878D82A}">
                    <a16:rowId xmlns:a16="http://schemas.microsoft.com/office/drawing/2014/main" val="10001"/>
                  </a:ext>
                </a:extLst>
              </a:tr>
              <a:tr h="851303">
                <a:tc>
                  <a:txBody>
                    <a:bodyPr/>
                    <a:lstStyle/>
                    <a:p>
                      <a:pPr algn="l"/>
                      <a:r>
                        <a:rPr lang="kk-KZ" sz="2000" b="1" u="none" kern="1200" smtClean="0">
                          <a:solidFill>
                            <a:schemeClr val="accent1">
                              <a:lumMod val="50000"/>
                            </a:schemeClr>
                          </a:solidFill>
                          <a:latin typeface="Times New Roman" pitchFamily="18" charset="0"/>
                          <a:ea typeface="+mn-ea"/>
                          <a:cs typeface="Times New Roman" pitchFamily="18" charset="0"/>
                        </a:rPr>
                        <a:t>Дұрыс </a:t>
                      </a:r>
                      <a:r>
                        <a:rPr lang="kk-KZ" sz="2000" b="1" u="none" kern="1200" baseline="0" smtClean="0">
                          <a:solidFill>
                            <a:schemeClr val="accent1">
                              <a:lumMod val="50000"/>
                            </a:schemeClr>
                          </a:solidFill>
                          <a:latin typeface="Times New Roman" pitchFamily="18" charset="0"/>
                          <a:ea typeface="+mn-ea"/>
                          <a:cs typeface="Times New Roman" pitchFamily="18" charset="0"/>
                        </a:rPr>
                        <a:t>әрекет</a:t>
                      </a:r>
                      <a:r>
                        <a:rPr lang="kk-KZ" sz="2000" b="1" kern="1200" dirty="0" smtClean="0">
                          <a:solidFill>
                            <a:schemeClr val="accent1">
                              <a:lumMod val="50000"/>
                            </a:schemeClr>
                          </a:solidFill>
                          <a:latin typeface="Times New Roman" pitchFamily="18" charset="0"/>
                          <a:ea typeface="+mn-ea"/>
                          <a:cs typeface="Times New Roman" pitchFamily="18" charset="0"/>
                        </a:rPr>
                        <a:t>                         </a:t>
                      </a:r>
                      <a:endParaRPr lang="ru-RU" sz="2000" dirty="0">
                        <a:solidFill>
                          <a:schemeClr val="accent1">
                            <a:lumMod val="50000"/>
                          </a:schemeClr>
                        </a:solidFill>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u="none" dirty="0" smtClean="0">
                          <a:solidFill>
                            <a:schemeClr val="accent1">
                              <a:lumMod val="50000"/>
                            </a:schemeClr>
                          </a:solidFill>
                          <a:latin typeface="Times New Roman" pitchFamily="18" charset="0"/>
                          <a:ea typeface="Calibri"/>
                          <a:cs typeface="Times New Roman" pitchFamily="18" charset="0"/>
                        </a:rPr>
                        <a:t>Жүректен</a:t>
                      </a:r>
                      <a:r>
                        <a:rPr lang="kk-KZ" sz="1800" b="1" u="none" baseline="0" dirty="0" smtClean="0">
                          <a:solidFill>
                            <a:schemeClr val="accent1">
                              <a:lumMod val="50000"/>
                            </a:schemeClr>
                          </a:solidFill>
                          <a:latin typeface="Times New Roman" pitchFamily="18" charset="0"/>
                          <a:ea typeface="Calibri"/>
                          <a:cs typeface="Times New Roman" pitchFamily="18" charset="0"/>
                        </a:rPr>
                        <a:t> шығып, сосын сөз ретінде бейнеленетін және іс жүзінде қолданылатын құндылық</a:t>
                      </a:r>
                      <a:endParaRPr lang="ru-RU" sz="1800" u="none" dirty="0" smtClean="0">
                        <a:solidFill>
                          <a:schemeClr val="accent1">
                            <a:lumMod val="50000"/>
                          </a:schemeClr>
                        </a:solidFill>
                        <a:latin typeface="Times New Roman" pitchFamily="18" charset="0"/>
                        <a:ea typeface="Calibri"/>
                        <a:cs typeface="Times New Roman" pitchFamily="18" charset="0"/>
                      </a:endParaRPr>
                    </a:p>
                    <a:p>
                      <a:endParaRPr lang="ru-RU" sz="1800" u="none"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945892">
                <a:tc>
                  <a:txBody>
                    <a:bodyPr/>
                    <a:lstStyle/>
                    <a:p>
                      <a:r>
                        <a:rPr lang="kk-KZ" sz="2000" b="1" u="none" kern="1200" dirty="0" smtClean="0">
                          <a:solidFill>
                            <a:schemeClr val="accent1">
                              <a:lumMod val="50000"/>
                            </a:schemeClr>
                          </a:solidFill>
                          <a:latin typeface="Times New Roman" pitchFamily="18" charset="0"/>
                          <a:ea typeface="+mn-ea"/>
                          <a:cs typeface="Times New Roman" pitchFamily="18" charset="0"/>
                        </a:rPr>
                        <a:t>Ішкі тыныштық                        </a:t>
                      </a:r>
                      <a:endParaRPr lang="ru-RU" sz="2000" u="none" dirty="0">
                        <a:solidFill>
                          <a:schemeClr val="accent1">
                            <a:lumMod val="50000"/>
                          </a:schemeClr>
                        </a:solidFill>
                        <a:latin typeface="Times New Roman" pitchFamily="18" charset="0"/>
                        <a:cs typeface="Times New Roman" pitchFamily="18" charset="0"/>
                      </a:endParaRPr>
                    </a:p>
                  </a:txBody>
                  <a:tcPr/>
                </a:tc>
                <a:tc>
                  <a:txBody>
                    <a:bodyPr/>
                    <a:lstStyle/>
                    <a:p>
                      <a:r>
                        <a:rPr lang="kk-KZ" sz="1800" b="1" u="none" kern="1200" dirty="0" smtClean="0">
                          <a:solidFill>
                            <a:schemeClr val="accent1">
                              <a:lumMod val="50000"/>
                            </a:schemeClr>
                          </a:solidFill>
                          <a:latin typeface="Times New Roman" pitchFamily="18" charset="0"/>
                          <a:ea typeface="+mn-ea"/>
                          <a:cs typeface="Times New Roman" pitchFamily="18" charset="0"/>
                        </a:rPr>
                        <a:t>Тыныштық біздің шынайы табиғатымыз. Тыныштыққа бөленгісі келген адам, барлық кедергілерді жеңіп, іс жүзінде ізгілікті өмір сүруі</a:t>
                      </a:r>
                      <a:r>
                        <a:rPr lang="kk-KZ" sz="1800" b="1" u="none" kern="1200" baseline="0" dirty="0" smtClean="0">
                          <a:solidFill>
                            <a:schemeClr val="accent1">
                              <a:lumMod val="50000"/>
                            </a:schemeClr>
                          </a:solidFill>
                          <a:latin typeface="Times New Roman" pitchFamily="18" charset="0"/>
                          <a:ea typeface="+mn-ea"/>
                          <a:cs typeface="Times New Roman" pitchFamily="18" charset="0"/>
                        </a:rPr>
                        <a:t> керек.</a:t>
                      </a:r>
                      <a:endParaRPr lang="ru-RU" sz="1800" u="none" dirty="0">
                        <a:solidFill>
                          <a:schemeClr val="accent1">
                            <a:lumMod val="50000"/>
                          </a:schemeClr>
                        </a:solidFill>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945892">
                <a:tc>
                  <a:txBody>
                    <a:bodyPr/>
                    <a:lstStyle/>
                    <a:p>
                      <a:r>
                        <a:rPr lang="kk-KZ" sz="2000" b="1" u="none" kern="1200" dirty="0" smtClean="0">
                          <a:solidFill>
                            <a:schemeClr val="accent1">
                              <a:lumMod val="50000"/>
                            </a:schemeClr>
                          </a:solidFill>
                          <a:latin typeface="Times New Roman" pitchFamily="18" charset="0"/>
                          <a:ea typeface="+mn-ea"/>
                          <a:cs typeface="Times New Roman" pitchFamily="18" charset="0"/>
                        </a:rPr>
                        <a:t>Қиянат жасамау                        </a:t>
                      </a:r>
                      <a:endParaRPr lang="ru-RU" sz="2000" u="none" dirty="0">
                        <a:solidFill>
                          <a:schemeClr val="accent1">
                            <a:lumMod val="50000"/>
                          </a:schemeClr>
                        </a:solidFill>
                        <a:latin typeface="Times New Roman" pitchFamily="18" charset="0"/>
                        <a:cs typeface="Times New Roman" pitchFamily="18" charset="0"/>
                      </a:endParaRPr>
                    </a:p>
                  </a:txBody>
                  <a:tcPr/>
                </a:tc>
                <a:tc>
                  <a:txBody>
                    <a:bodyPr/>
                    <a:lstStyle/>
                    <a:p>
                      <a:pPr algn="l">
                        <a:spcAft>
                          <a:spcPts val="0"/>
                        </a:spcAft>
                      </a:pPr>
                      <a:r>
                        <a:rPr lang="kk-KZ" sz="1800" b="1" u="none" dirty="0" smtClean="0">
                          <a:solidFill>
                            <a:schemeClr val="accent1">
                              <a:lumMod val="50000"/>
                            </a:schemeClr>
                          </a:solidFill>
                          <a:latin typeface="Times New Roman" pitchFamily="18" charset="0"/>
                          <a:ea typeface="Calibri"/>
                          <a:cs typeface="Times New Roman" pitchFamily="18" charset="0"/>
                        </a:rPr>
                        <a:t>Қиянат жасамау зиян келтірмеу дегенді ғана білдірмейді,</a:t>
                      </a:r>
                      <a:r>
                        <a:rPr lang="kk-KZ" sz="1800" b="1" u="none" baseline="0" dirty="0" smtClean="0">
                          <a:solidFill>
                            <a:schemeClr val="accent1">
                              <a:lumMod val="50000"/>
                            </a:schemeClr>
                          </a:solidFill>
                          <a:latin typeface="Times New Roman" pitchFamily="18" charset="0"/>
                          <a:ea typeface="Calibri"/>
                          <a:cs typeface="Times New Roman" pitchFamily="18" charset="0"/>
                        </a:rPr>
                        <a:t> ол басқа адамдардың қайғы – қасіретін жеңілдету үшін әрекет жасау.</a:t>
                      </a:r>
                      <a:endParaRPr lang="ru-RU" sz="1800" u="none" dirty="0">
                        <a:solidFill>
                          <a:schemeClr val="accent1">
                            <a:lumMod val="50000"/>
                          </a:schemeClr>
                        </a:solidFill>
                        <a:latin typeface="Times New Roman" pitchFamily="18" charset="0"/>
                        <a:ea typeface="Calibri"/>
                        <a:cs typeface="Times New Roman" pitchFamily="18" charset="0"/>
                      </a:endParaRPr>
                    </a:p>
                  </a:txBody>
                  <a:tcPr marL="114300" marR="11430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195320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pic>
        <p:nvPicPr>
          <p:cNvPr id="5" name="Рисунок 4" descr="47064686.jpg"/>
          <p:cNvPicPr>
            <a:picLocks noChangeAspect="1"/>
          </p:cNvPicPr>
          <p:nvPr/>
        </p:nvPicPr>
        <p:blipFill>
          <a:blip r:embed="rId2" cstate="print"/>
          <a:stretch>
            <a:fillRect/>
          </a:stretch>
        </p:blipFill>
        <p:spPr>
          <a:xfrm>
            <a:off x="2244868" y="1412776"/>
            <a:ext cx="4470240" cy="3895960"/>
          </a:xfrm>
          <a:prstGeom prst="rect">
            <a:avLst/>
          </a:prstGeom>
          <a:ln>
            <a:noFill/>
          </a:ln>
          <a:effectLst>
            <a:outerShdw blurRad="292100" dist="139700" dir="2700000" algn="tl" rotWithShape="0">
              <a:srgbClr val="333333">
                <a:alpha val="65000"/>
              </a:srgbClr>
            </a:outerShdw>
          </a:effectLst>
        </p:spPr>
      </p:pic>
      <p:sp>
        <p:nvSpPr>
          <p:cNvPr id="9" name="Скругленная прямоугольная выноска 8"/>
          <p:cNvSpPr/>
          <p:nvPr/>
        </p:nvSpPr>
        <p:spPr>
          <a:xfrm>
            <a:off x="4000496" y="5929330"/>
            <a:ext cx="2428892" cy="714380"/>
          </a:xfrm>
          <a:prstGeom prst="wedgeRoundRectCallout">
            <a:avLst>
              <a:gd name="adj1" fmla="val -17281"/>
              <a:gd name="adj2" fmla="val -19926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3200" b="1" i="1" dirty="0" smtClean="0">
                <a:solidFill>
                  <a:srgbClr val="C00000"/>
                </a:solidFill>
                <a:latin typeface="Times New Roman" pitchFamily="18" charset="0"/>
                <a:cs typeface="Times New Roman" pitchFamily="18" charset="0"/>
              </a:rPr>
              <a:t>Ақиқат</a:t>
            </a:r>
            <a:r>
              <a:rPr lang="kk-KZ" b="1" i="1" dirty="0" smtClean="0">
                <a:solidFill>
                  <a:srgbClr val="C00000"/>
                </a:solidFill>
                <a:latin typeface="Times New Roman" pitchFamily="18" charset="0"/>
                <a:cs typeface="Times New Roman" pitchFamily="18" charset="0"/>
              </a:rPr>
              <a:t> </a:t>
            </a:r>
            <a:endParaRPr lang="ru-RU" b="1" i="1" dirty="0">
              <a:solidFill>
                <a:srgbClr val="C00000"/>
              </a:solidFill>
              <a:latin typeface="Times New Roman" pitchFamily="18" charset="0"/>
              <a:cs typeface="Times New Roman" pitchFamily="18" charset="0"/>
            </a:endParaRPr>
          </a:p>
        </p:txBody>
      </p:sp>
      <p:sp>
        <p:nvSpPr>
          <p:cNvPr id="10" name="Скругленная прямоугольная выноска 9"/>
          <p:cNvSpPr/>
          <p:nvPr/>
        </p:nvSpPr>
        <p:spPr>
          <a:xfrm>
            <a:off x="21644" y="3786190"/>
            <a:ext cx="2428892" cy="714380"/>
          </a:xfrm>
          <a:prstGeom prst="wedgeRoundRectCallout">
            <a:avLst>
              <a:gd name="adj1" fmla="val 95258"/>
              <a:gd name="adj2" fmla="val 67423"/>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400" b="1" i="1" dirty="0" smtClean="0">
                <a:solidFill>
                  <a:srgbClr val="C00000"/>
                </a:solidFill>
                <a:latin typeface="Times New Roman" pitchFamily="18" charset="0"/>
                <a:cs typeface="Times New Roman" pitchFamily="18" charset="0"/>
              </a:rPr>
              <a:t>Сүйіспеншілік</a:t>
            </a:r>
            <a:r>
              <a:rPr lang="kk-KZ" b="1" i="1" dirty="0" smtClean="0">
                <a:effectLst>
                  <a:outerShdw blurRad="38100" dist="38100" dir="2700000" algn="tl">
                    <a:srgbClr val="000000">
                      <a:alpha val="43137"/>
                    </a:srgbClr>
                  </a:outerShdw>
                </a:effectLst>
                <a:latin typeface="Times New Roman" pitchFamily="18" charset="0"/>
                <a:cs typeface="Times New Roman" pitchFamily="18" charset="0"/>
              </a:rPr>
              <a:t> </a:t>
            </a:r>
            <a:endParaRPr lang="ru-RU" b="1"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 name="Скругленная прямоугольная выноска 10"/>
          <p:cNvSpPr/>
          <p:nvPr/>
        </p:nvSpPr>
        <p:spPr>
          <a:xfrm>
            <a:off x="6715108" y="4500570"/>
            <a:ext cx="2428892" cy="642942"/>
          </a:xfrm>
          <a:prstGeom prst="wedgeRoundRectCallout">
            <a:avLst>
              <a:gd name="adj1" fmla="val -140469"/>
              <a:gd name="adj2" fmla="val -75346"/>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400" b="1" i="1" dirty="0" smtClean="0">
                <a:solidFill>
                  <a:srgbClr val="C00000"/>
                </a:solidFill>
                <a:latin typeface="Times New Roman" pitchFamily="18" charset="0"/>
                <a:cs typeface="Times New Roman" pitchFamily="18" charset="0"/>
              </a:rPr>
              <a:t>Дұрыс әрекет</a:t>
            </a:r>
            <a:endParaRPr lang="ru-RU" sz="2400" b="1" i="1" dirty="0">
              <a:solidFill>
                <a:srgbClr val="C00000"/>
              </a:solidFill>
              <a:latin typeface="Times New Roman" pitchFamily="18" charset="0"/>
              <a:cs typeface="Times New Roman" pitchFamily="18" charset="0"/>
            </a:endParaRPr>
          </a:p>
        </p:txBody>
      </p:sp>
      <p:sp>
        <p:nvSpPr>
          <p:cNvPr id="12" name="Скругленная прямоугольная выноска 11"/>
          <p:cNvSpPr/>
          <p:nvPr/>
        </p:nvSpPr>
        <p:spPr>
          <a:xfrm>
            <a:off x="6084168" y="465188"/>
            <a:ext cx="2689791" cy="714380"/>
          </a:xfrm>
          <a:prstGeom prst="wedgeRoundRectCallout">
            <a:avLst>
              <a:gd name="adj1" fmla="val -138946"/>
              <a:gd name="adj2" fmla="val 17700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400" b="1" i="1" dirty="0" smtClean="0">
                <a:solidFill>
                  <a:srgbClr val="C00000"/>
                </a:solidFill>
                <a:latin typeface="Times New Roman" pitchFamily="18" charset="0"/>
                <a:cs typeface="Times New Roman" pitchFamily="18" charset="0"/>
              </a:rPr>
              <a:t>Ішкі тыныштық</a:t>
            </a:r>
            <a:endParaRPr lang="ru-RU" sz="2400" b="1" i="1" dirty="0">
              <a:solidFill>
                <a:srgbClr val="C00000"/>
              </a:solidFill>
              <a:latin typeface="Times New Roman" pitchFamily="18" charset="0"/>
              <a:cs typeface="Times New Roman" pitchFamily="18" charset="0"/>
            </a:endParaRPr>
          </a:p>
        </p:txBody>
      </p:sp>
      <p:sp>
        <p:nvSpPr>
          <p:cNvPr id="13" name="Скругленная прямоугольная выноска 12"/>
          <p:cNvSpPr/>
          <p:nvPr/>
        </p:nvSpPr>
        <p:spPr>
          <a:xfrm>
            <a:off x="215917" y="82791"/>
            <a:ext cx="2428892" cy="900879"/>
          </a:xfrm>
          <a:prstGeom prst="wedgeRoundRectCallout">
            <a:avLst>
              <a:gd name="adj1" fmla="val 88131"/>
              <a:gd name="adj2" fmla="val 225078"/>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lang="kk-KZ" sz="2800" b="1" i="1" dirty="0" smtClean="0">
                <a:solidFill>
                  <a:srgbClr val="C00000"/>
                </a:solidFill>
                <a:latin typeface="Times New Roman" pitchFamily="18" charset="0"/>
                <a:cs typeface="Times New Roman" pitchFamily="18" charset="0"/>
              </a:rPr>
              <a:t>Қиянат жасамау</a:t>
            </a:r>
            <a:endParaRPr lang="ru-RU" sz="2800" b="1" i="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66477907"/>
      </p:ext>
    </p:extLst>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599684" y="3610388"/>
            <a:ext cx="2921874" cy="819149"/>
          </a:xfrm>
          <a:prstGeom prst="rect">
            <a:avLst/>
          </a:prstGeom>
          <a:blipFill>
            <a:blip r:embed="rId2" cstate="print"/>
            <a:tile tx="0" ty="0" sx="100000" sy="100000" flip="none" algn="tl"/>
          </a:blipFill>
          <a:effectLst>
            <a:glow rad="139700">
              <a:schemeClr val="accent5">
                <a:satMod val="175000"/>
                <a:alpha val="40000"/>
              </a:schemeClr>
            </a:glow>
            <a:outerShdw blurRad="40000" dist="20000" dir="5400000" rotWithShape="0">
              <a:srgbClr val="000000">
                <a:alpha val="38000"/>
              </a:srgbClr>
            </a:outerShdw>
          </a:effectLst>
          <a:scene3d>
            <a:camera prst="orthographicFront"/>
            <a:lightRig rig="threePt" dir="t"/>
          </a:scene3d>
          <a:sp3d>
            <a:bevelT prst="slope"/>
          </a:sp3d>
        </p:spPr>
        <p:style>
          <a:lnRef idx="1">
            <a:schemeClr val="accent5"/>
          </a:lnRef>
          <a:fillRef idx="2">
            <a:schemeClr val="accent5"/>
          </a:fillRef>
          <a:effectRef idx="1">
            <a:schemeClr val="accent5"/>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latin typeface="Times New Roman" pitchFamily="18" charset="0"/>
                <a:cs typeface="Times New Roman" pitchFamily="18" charset="0"/>
              </a:rPr>
              <a:t>Сүйіспеншілік</a:t>
            </a:r>
          </a:p>
        </p:txBody>
      </p:sp>
      <p:sp>
        <p:nvSpPr>
          <p:cNvPr id="5" name="Заголовок 1"/>
          <p:cNvSpPr txBox="1">
            <a:spLocks/>
          </p:cNvSpPr>
          <p:nvPr/>
        </p:nvSpPr>
        <p:spPr>
          <a:xfrm>
            <a:off x="599684" y="1556792"/>
            <a:ext cx="2832064" cy="659509"/>
          </a:xfrm>
          <a:prstGeom prst="rect">
            <a:avLst/>
          </a:prstGeom>
          <a:blipFill>
            <a:blip r:embed="rId2" cstate="print"/>
            <a:tile tx="0" ty="0" sx="100000" sy="100000" flip="none" algn="tl"/>
          </a:blipFill>
          <a:effectLst>
            <a:glow rad="139700">
              <a:schemeClr val="accent1">
                <a:satMod val="175000"/>
                <a:alpha val="40000"/>
              </a:schemeClr>
            </a:glow>
            <a:outerShdw blurRad="40000" dist="20000" dir="5400000" rotWithShape="0">
              <a:srgbClr val="000000">
                <a:alpha val="38000"/>
              </a:srgbClr>
            </a:outerShdw>
          </a:effectLst>
          <a:scene3d>
            <a:camera prst="orthographicFront"/>
            <a:lightRig rig="threePt" dir="t"/>
          </a:scene3d>
          <a:sp3d>
            <a:bevelT prst="convex"/>
          </a:sp3d>
        </p:spPr>
        <p:style>
          <a:lnRef idx="1">
            <a:schemeClr val="accent1"/>
          </a:lnRef>
          <a:fillRef idx="2">
            <a:schemeClr val="accent1"/>
          </a:fillRef>
          <a:effectRef idx="1">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Қиянат жасамау</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7" name="Заголовок 1"/>
          <p:cNvSpPr txBox="1">
            <a:spLocks/>
          </p:cNvSpPr>
          <p:nvPr/>
        </p:nvSpPr>
        <p:spPr>
          <a:xfrm>
            <a:off x="551429" y="4808589"/>
            <a:ext cx="2970130" cy="770124"/>
          </a:xfrm>
          <a:prstGeom prst="rect">
            <a:avLst/>
          </a:prstGeom>
          <a:blipFill>
            <a:blip r:embed="rId2" cstate="print"/>
            <a:tile tx="0" ty="0" sx="100000" sy="100000" flip="none" algn="tl"/>
          </a:blipFill>
          <a:effectLst>
            <a:glow rad="1397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Ішкі тыныштық </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9" name="Заголовок 1"/>
          <p:cNvSpPr txBox="1">
            <a:spLocks/>
          </p:cNvSpPr>
          <p:nvPr/>
        </p:nvSpPr>
        <p:spPr>
          <a:xfrm>
            <a:off x="551428" y="2529084"/>
            <a:ext cx="2880320" cy="683892"/>
          </a:xfrm>
          <a:prstGeom prst="rect">
            <a:avLst/>
          </a:prstGeom>
          <a:blipFill>
            <a:blip r:embed="rId2" cstate="print"/>
            <a:tile tx="0" ty="0" sx="100000" sy="100000" flip="none" algn="tl"/>
          </a:blipFill>
          <a:effectLst>
            <a:glow rad="139700">
              <a:schemeClr val="accent3">
                <a:satMod val="175000"/>
                <a:alpha val="40000"/>
              </a:schemeClr>
            </a:glow>
            <a:outerShdw blurRad="40000" dist="20000" dir="5400000" rotWithShape="0">
              <a:srgbClr val="000000">
                <a:alpha val="38000"/>
              </a:srgbClr>
            </a:outerShdw>
          </a:effectLst>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Ақиқат</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15" name="Заголовок 1"/>
          <p:cNvSpPr txBox="1">
            <a:spLocks/>
          </p:cNvSpPr>
          <p:nvPr/>
        </p:nvSpPr>
        <p:spPr>
          <a:xfrm>
            <a:off x="683568" y="200077"/>
            <a:ext cx="8230438" cy="1068683"/>
          </a:xfrm>
          <a:prstGeom prst="rect">
            <a:avLst/>
          </a:prstGeom>
          <a:blipFill>
            <a:blip r:embed="rId3" cstate="print"/>
            <a:tile tx="0" ty="0" sx="100000" sy="100000" flip="none" algn="tl"/>
          </a:blipFill>
          <a:effectLst>
            <a:glow rad="139700">
              <a:schemeClr val="accent6">
                <a:satMod val="175000"/>
                <a:alpha val="40000"/>
              </a:schemeClr>
            </a:glow>
            <a:outerShdw blurRad="40000" dist="20000" dir="5400000" rotWithShape="0">
              <a:srgbClr val="000000">
                <a:alpha val="38000"/>
              </a:srgbClr>
            </a:outerShdw>
          </a:effectLst>
          <a:scene3d>
            <a:camera prst="orthographicFront"/>
            <a:lightRig rig="threePt" dir="t"/>
          </a:scene3d>
          <a:sp3d>
            <a:bevelT prst="slope"/>
          </a:sp3d>
        </p:spPr>
        <p:style>
          <a:lnRef idx="1">
            <a:schemeClr val="accent6"/>
          </a:lnRef>
          <a:fillRef idx="2">
            <a:schemeClr val="accent6"/>
          </a:fillRef>
          <a:effectRef idx="1">
            <a:schemeClr val="accent6"/>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800" b="1" dirty="0" smtClean="0">
                <a:solidFill>
                  <a:srgbClr val="002060"/>
                </a:solidFill>
                <a:latin typeface="Times New Roman" pitchFamily="18" charset="0"/>
                <a:cs typeface="Times New Roman" pitchFamily="18" charset="0"/>
              </a:rPr>
              <a:t>Жалпыадамзаттық құндылықтардың адам тұлғасының құрылымдық деңгейіне сәйкестігі</a:t>
            </a:r>
            <a:endParaRPr lang="ru-RU" sz="2800" b="1" dirty="0">
              <a:solidFill>
                <a:srgbClr val="002060"/>
              </a:solidFill>
              <a:latin typeface="Times New Roman" pitchFamily="18" charset="0"/>
              <a:cs typeface="Times New Roman" pitchFamily="18" charset="0"/>
            </a:endParaRPr>
          </a:p>
        </p:txBody>
      </p:sp>
      <p:sp>
        <p:nvSpPr>
          <p:cNvPr id="16" name="Заголовок 1"/>
          <p:cNvSpPr txBox="1">
            <a:spLocks/>
          </p:cNvSpPr>
          <p:nvPr/>
        </p:nvSpPr>
        <p:spPr>
          <a:xfrm>
            <a:off x="551427" y="5805264"/>
            <a:ext cx="2970131" cy="864096"/>
          </a:xfrm>
          <a:prstGeom prst="rect">
            <a:avLst/>
          </a:prstGeom>
          <a:blipFill>
            <a:blip r:embed="rId2" cstate="print"/>
            <a:tile tx="0" ty="0" sx="100000" sy="100000" flip="none" algn="tl"/>
          </a:blipFill>
          <a:effectLst>
            <a:glow rad="139700">
              <a:schemeClr val="accent5">
                <a:satMod val="175000"/>
                <a:alpha val="40000"/>
              </a:schemeClr>
            </a:glow>
            <a:outerShdw blurRad="40000" dist="20000" dir="5400000" rotWithShape="0">
              <a:srgbClr val="000000">
                <a:alpha val="38000"/>
              </a:srgbClr>
            </a:outerShdw>
          </a:effectLst>
          <a:scene3d>
            <a:camera prst="orthographicFront"/>
            <a:lightRig rig="threePt" dir="t"/>
          </a:scene3d>
          <a:sp3d>
            <a:bevelT prst="convex"/>
          </a:sp3d>
        </p:spPr>
        <p:style>
          <a:lnRef idx="1">
            <a:schemeClr val="dk1"/>
          </a:lnRef>
          <a:fillRef idx="2">
            <a:schemeClr val="dk1"/>
          </a:fillRef>
          <a:effectRef idx="1">
            <a:schemeClr val="dk1"/>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Дұрыс әрекет</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19" name="Заголовок 1"/>
          <p:cNvSpPr txBox="1">
            <a:spLocks/>
          </p:cNvSpPr>
          <p:nvPr/>
        </p:nvSpPr>
        <p:spPr>
          <a:xfrm>
            <a:off x="5291624" y="1556792"/>
            <a:ext cx="3184879" cy="659509"/>
          </a:xfrm>
          <a:prstGeom prst="rect">
            <a:avLst/>
          </a:prstGeom>
          <a:blipFill>
            <a:blip r:embed="rId4" cstate="print"/>
            <a:tile tx="0" ty="0" sx="100000" sy="100000" flip="none" algn="tl"/>
          </a:blipFill>
          <a:effectLst>
            <a:glow rad="139700">
              <a:schemeClr val="accent1">
                <a:satMod val="175000"/>
                <a:alpha val="40000"/>
              </a:schemeClr>
            </a:glow>
            <a:outerShdw blurRad="40000" dist="20000" dir="5400000" rotWithShape="0">
              <a:srgbClr val="000000">
                <a:alpha val="38000"/>
              </a:srgbClr>
            </a:outerShdw>
          </a:effectLst>
          <a:scene3d>
            <a:camera prst="orthographicFront"/>
            <a:lightRig rig="threePt" dir="t"/>
          </a:scene3d>
          <a:sp3d>
            <a:bevelT prst="convex"/>
          </a:sp3d>
        </p:spPr>
        <p:style>
          <a:lnRef idx="1">
            <a:schemeClr val="accent1"/>
          </a:lnRef>
          <a:fillRef idx="2">
            <a:schemeClr val="accent1"/>
          </a:fillRef>
          <a:effectRef idx="1">
            <a:schemeClr val="accent1"/>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Рухани </a:t>
            </a:r>
            <a:r>
              <a:rPr lang="kk-KZ" sz="2400" b="1" dirty="0">
                <a:solidFill>
                  <a:schemeClr val="tx1">
                    <a:lumMod val="95000"/>
                    <a:lumOff val="5000"/>
                  </a:schemeClr>
                </a:solidFill>
                <a:latin typeface="Times New Roman" pitchFamily="18" charset="0"/>
                <a:cs typeface="Times New Roman" pitchFamily="18" charset="0"/>
              </a:rPr>
              <a:t>деңгей</a:t>
            </a:r>
          </a:p>
        </p:txBody>
      </p:sp>
      <p:sp>
        <p:nvSpPr>
          <p:cNvPr id="20" name="Двойная стрелка влево/вправо 19"/>
          <p:cNvSpPr/>
          <p:nvPr/>
        </p:nvSpPr>
        <p:spPr>
          <a:xfrm>
            <a:off x="3635896" y="1765388"/>
            <a:ext cx="1512167" cy="2423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Двойная стрелка влево/вправо 20"/>
          <p:cNvSpPr/>
          <p:nvPr/>
        </p:nvSpPr>
        <p:spPr>
          <a:xfrm>
            <a:off x="3608275" y="2749872"/>
            <a:ext cx="1512167" cy="2423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Заголовок 1"/>
          <p:cNvSpPr txBox="1">
            <a:spLocks/>
          </p:cNvSpPr>
          <p:nvPr/>
        </p:nvSpPr>
        <p:spPr>
          <a:xfrm>
            <a:off x="5243368" y="2490657"/>
            <a:ext cx="3289071" cy="722319"/>
          </a:xfrm>
          <a:prstGeom prst="rect">
            <a:avLst/>
          </a:prstGeom>
          <a:blipFill>
            <a:blip r:embed="rId4" cstate="print"/>
            <a:tile tx="0" ty="0" sx="100000" sy="100000" flip="none" algn="tl"/>
          </a:blipFill>
          <a:effectLst>
            <a:glow rad="139700">
              <a:schemeClr val="accent3">
                <a:satMod val="175000"/>
                <a:alpha val="40000"/>
              </a:schemeClr>
            </a:glow>
            <a:outerShdw blurRad="40000" dist="20000" dir="5400000" rotWithShape="0">
              <a:srgbClr val="000000">
                <a:alpha val="38000"/>
              </a:srgbClr>
            </a:outerShdw>
          </a:effectLst>
          <a:scene3d>
            <a:camera prst="orthographicFront"/>
            <a:lightRig rig="threePt" dir="t"/>
          </a:scene3d>
          <a:sp3d>
            <a:bevelT prst="angle"/>
          </a:sp3d>
        </p:spPr>
        <p:style>
          <a:lnRef idx="1">
            <a:schemeClr val="accent3"/>
          </a:lnRef>
          <a:fillRef idx="2">
            <a:schemeClr val="accent3"/>
          </a:fillRef>
          <a:effectRef idx="1">
            <a:schemeClr val="accent3"/>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000" b="1" dirty="0">
                <a:solidFill>
                  <a:schemeClr val="tx1">
                    <a:lumMod val="95000"/>
                    <a:lumOff val="5000"/>
                  </a:schemeClr>
                </a:solidFill>
                <a:latin typeface="Times New Roman" pitchFamily="18" charset="0"/>
                <a:cs typeface="Times New Roman" pitchFamily="18" charset="0"/>
              </a:rPr>
              <a:t>Интеллектуалдық </a:t>
            </a:r>
            <a:r>
              <a:rPr lang="kk-KZ" sz="2000" b="1" dirty="0" smtClean="0">
                <a:solidFill>
                  <a:schemeClr val="tx1">
                    <a:lumMod val="95000"/>
                    <a:lumOff val="5000"/>
                  </a:schemeClr>
                </a:solidFill>
                <a:latin typeface="Times New Roman" pitchFamily="18" charset="0"/>
                <a:cs typeface="Times New Roman" pitchFamily="18" charset="0"/>
              </a:rPr>
              <a:t>деңгей (ақыл - парасат)</a:t>
            </a:r>
            <a:endParaRPr lang="ru-RU" sz="2000" b="1" dirty="0">
              <a:solidFill>
                <a:schemeClr val="tx1">
                  <a:lumMod val="95000"/>
                  <a:lumOff val="5000"/>
                </a:schemeClr>
              </a:solidFill>
              <a:latin typeface="Times New Roman" pitchFamily="18" charset="0"/>
              <a:cs typeface="Times New Roman" pitchFamily="18" charset="0"/>
            </a:endParaRPr>
          </a:p>
        </p:txBody>
      </p:sp>
      <p:sp>
        <p:nvSpPr>
          <p:cNvPr id="23" name="Двойная стрелка влево/вправо 22"/>
          <p:cNvSpPr/>
          <p:nvPr/>
        </p:nvSpPr>
        <p:spPr>
          <a:xfrm>
            <a:off x="3680372" y="3898804"/>
            <a:ext cx="1512167" cy="2423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Заголовок 1"/>
          <p:cNvSpPr txBox="1">
            <a:spLocks/>
          </p:cNvSpPr>
          <p:nvPr/>
        </p:nvSpPr>
        <p:spPr>
          <a:xfrm>
            <a:off x="5291625" y="3501008"/>
            <a:ext cx="3240814" cy="928529"/>
          </a:xfrm>
          <a:prstGeom prst="rect">
            <a:avLst/>
          </a:prstGeom>
          <a:blipFill>
            <a:blip r:embed="rId4" cstate="print"/>
            <a:tile tx="0" ty="0" sx="100000" sy="100000" flip="none" algn="tl"/>
          </a:blipFill>
          <a:effectLst>
            <a:glow rad="139700">
              <a:schemeClr val="accent5">
                <a:satMod val="175000"/>
                <a:alpha val="40000"/>
              </a:schemeClr>
            </a:glow>
            <a:outerShdw blurRad="40000" dist="20000" dir="5400000" rotWithShape="0">
              <a:srgbClr val="000000">
                <a:alpha val="38000"/>
              </a:srgbClr>
            </a:outerShdw>
          </a:effectLst>
          <a:scene3d>
            <a:camera prst="orthographicFront"/>
            <a:lightRig rig="threePt" dir="t"/>
          </a:scene3d>
          <a:sp3d>
            <a:bevelT prst="slope"/>
          </a:sp3d>
        </p:spPr>
        <p:style>
          <a:lnRef idx="1">
            <a:schemeClr val="accent5"/>
          </a:lnRef>
          <a:fillRef idx="2">
            <a:schemeClr val="accent5"/>
          </a:fillRef>
          <a:effectRef idx="1">
            <a:schemeClr val="accent5"/>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000" b="1" dirty="0" smtClean="0">
                <a:latin typeface="Times New Roman" pitchFamily="18" charset="0"/>
                <a:cs typeface="Times New Roman" pitchFamily="18" charset="0"/>
              </a:rPr>
              <a:t>Адамгершілік деңгейі  </a:t>
            </a:r>
          </a:p>
        </p:txBody>
      </p:sp>
      <p:sp>
        <p:nvSpPr>
          <p:cNvPr id="25" name="Заголовок 1"/>
          <p:cNvSpPr txBox="1">
            <a:spLocks/>
          </p:cNvSpPr>
          <p:nvPr/>
        </p:nvSpPr>
        <p:spPr>
          <a:xfrm>
            <a:off x="5359479" y="4762357"/>
            <a:ext cx="3172960" cy="770124"/>
          </a:xfrm>
          <a:prstGeom prst="rect">
            <a:avLst/>
          </a:prstGeom>
          <a:blipFill>
            <a:blip r:embed="rId4" cstate="print"/>
            <a:tile tx="0" ty="0" sx="100000" sy="100000" flip="none" algn="tl"/>
          </a:blipFill>
          <a:effectLst>
            <a:glow rad="1397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Эмоционалдық деңгей (сезім)</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26" name="Заголовок 1"/>
          <p:cNvSpPr txBox="1">
            <a:spLocks/>
          </p:cNvSpPr>
          <p:nvPr/>
        </p:nvSpPr>
        <p:spPr>
          <a:xfrm>
            <a:off x="5347559" y="5805264"/>
            <a:ext cx="3128945" cy="864096"/>
          </a:xfrm>
          <a:prstGeom prst="rect">
            <a:avLst/>
          </a:prstGeom>
          <a:blipFill>
            <a:blip r:embed="rId4" cstate="print"/>
            <a:tile tx="0" ty="0" sx="100000" sy="100000" flip="none" algn="tl"/>
          </a:blipFill>
          <a:effectLst>
            <a:glow rad="139700">
              <a:schemeClr val="accent5">
                <a:satMod val="175000"/>
                <a:alpha val="40000"/>
              </a:schemeClr>
            </a:glow>
            <a:outerShdw blurRad="40000" dist="20000" dir="5400000" rotWithShape="0">
              <a:srgbClr val="000000">
                <a:alpha val="38000"/>
              </a:srgbClr>
            </a:outerShdw>
          </a:effectLst>
          <a:scene3d>
            <a:camera prst="orthographicFront"/>
            <a:lightRig rig="threePt" dir="t"/>
          </a:scene3d>
          <a:sp3d>
            <a:bevelT prst="convex"/>
          </a:sp3d>
        </p:spPr>
        <p:style>
          <a:lnRef idx="1">
            <a:schemeClr val="dk1"/>
          </a:lnRef>
          <a:fillRef idx="2">
            <a:schemeClr val="dk1"/>
          </a:fillRef>
          <a:effectRef idx="1">
            <a:schemeClr val="dk1"/>
          </a:effectRef>
          <a:fontRef idx="minor">
            <a:schemeClr val="dk1"/>
          </a:fontRef>
        </p:style>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k-KZ" sz="2400" b="1" dirty="0" smtClean="0">
                <a:solidFill>
                  <a:schemeClr val="tx1">
                    <a:lumMod val="95000"/>
                    <a:lumOff val="5000"/>
                  </a:schemeClr>
                </a:solidFill>
                <a:latin typeface="Times New Roman" pitchFamily="18" charset="0"/>
                <a:cs typeface="Times New Roman" pitchFamily="18" charset="0"/>
              </a:rPr>
              <a:t>Физикалық деңгей</a:t>
            </a:r>
            <a:endParaRPr lang="ru-RU" sz="2400" b="1" dirty="0">
              <a:solidFill>
                <a:schemeClr val="tx1">
                  <a:lumMod val="95000"/>
                  <a:lumOff val="5000"/>
                </a:schemeClr>
              </a:solidFill>
              <a:latin typeface="Times New Roman" pitchFamily="18" charset="0"/>
              <a:cs typeface="Times New Roman" pitchFamily="18" charset="0"/>
            </a:endParaRPr>
          </a:p>
        </p:txBody>
      </p:sp>
      <p:sp>
        <p:nvSpPr>
          <p:cNvPr id="27" name="Двойная стрелка влево/вправо 26"/>
          <p:cNvSpPr/>
          <p:nvPr/>
        </p:nvSpPr>
        <p:spPr>
          <a:xfrm>
            <a:off x="3666606" y="6116154"/>
            <a:ext cx="1512167" cy="2423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Двойная стрелка влево/вправо 27"/>
          <p:cNvSpPr/>
          <p:nvPr/>
        </p:nvSpPr>
        <p:spPr>
          <a:xfrm>
            <a:off x="3680371" y="5072493"/>
            <a:ext cx="1512167" cy="24231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85754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p:cTn id="14" dur="1000" fill="hold"/>
                                        <p:tgtEl>
                                          <p:spTgt spid="15"/>
                                        </p:tgtEl>
                                        <p:attrNameLst>
                                          <p:attrName>ppt_w</p:attrName>
                                        </p:attrNameLst>
                                      </p:cBhvr>
                                      <p:tavLst>
                                        <p:tav tm="0">
                                          <p:val>
                                            <p:fltVal val="0"/>
                                          </p:val>
                                        </p:tav>
                                        <p:tav tm="100000">
                                          <p:val>
                                            <p:strVal val="#ppt_w"/>
                                          </p:val>
                                        </p:tav>
                                      </p:tavLst>
                                    </p:anim>
                                    <p:anim calcmode="lin" valueType="num">
                                      <p:cBhvr>
                                        <p:cTn id="15" dur="1000" fill="hold"/>
                                        <p:tgtEl>
                                          <p:spTgt spid="15"/>
                                        </p:tgtEl>
                                        <p:attrNameLst>
                                          <p:attrName>ppt_h</p:attrName>
                                        </p:attrNameLst>
                                      </p:cBhvr>
                                      <p:tavLst>
                                        <p:tav tm="0">
                                          <p:val>
                                            <p:fltVal val="0"/>
                                          </p:val>
                                        </p:tav>
                                        <p:tav tm="100000">
                                          <p:val>
                                            <p:strVal val="#ppt_h"/>
                                          </p:val>
                                        </p:tav>
                                      </p:tavLst>
                                    </p:anim>
                                    <p:anim calcmode="lin" valueType="num">
                                      <p:cBhvr>
                                        <p:cTn id="16" dur="1000" fill="hold"/>
                                        <p:tgtEl>
                                          <p:spTgt spid="15"/>
                                        </p:tgtEl>
                                        <p:attrNameLst>
                                          <p:attrName>style.rotation</p:attrName>
                                        </p:attrNameLst>
                                      </p:cBhvr>
                                      <p:tavLst>
                                        <p:tav tm="0">
                                          <p:val>
                                            <p:fltVal val="90"/>
                                          </p:val>
                                        </p:tav>
                                        <p:tav tm="100000">
                                          <p:val>
                                            <p:fltVal val="0"/>
                                          </p:val>
                                        </p:tav>
                                      </p:tavLst>
                                    </p:anim>
                                    <p:animEffect transition="in" filter="fade">
                                      <p:cBhvr>
                                        <p:cTn id="17" dur="1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ppt_w</p:attrName>
                                        </p:attrNameLst>
                                      </p:cBhvr>
                                      <p:tavLst>
                                        <p:tav tm="0">
                                          <p:val>
                                            <p:fltVal val="0"/>
                                          </p:val>
                                        </p:tav>
                                        <p:tav tm="100000">
                                          <p:val>
                                            <p:strVal val="#ppt_w"/>
                                          </p:val>
                                        </p:tav>
                                      </p:tavLst>
                                    </p:anim>
                                    <p:anim calcmode="lin" valueType="num">
                                      <p:cBhvr>
                                        <p:cTn id="23" dur="1000" fill="hold"/>
                                        <p:tgtEl>
                                          <p:spTgt spid="5"/>
                                        </p:tgtEl>
                                        <p:attrNameLst>
                                          <p:attrName>ppt_h</p:attrName>
                                        </p:attrNameLst>
                                      </p:cBhvr>
                                      <p:tavLst>
                                        <p:tav tm="0">
                                          <p:val>
                                            <p:fltVal val="0"/>
                                          </p:val>
                                        </p:tav>
                                        <p:tav tm="100000">
                                          <p:val>
                                            <p:strVal val="#ppt_h"/>
                                          </p:val>
                                        </p:tav>
                                      </p:tavLst>
                                    </p:anim>
                                    <p:anim calcmode="lin" valueType="num">
                                      <p:cBhvr>
                                        <p:cTn id="24" dur="1000" fill="hold"/>
                                        <p:tgtEl>
                                          <p:spTgt spid="5"/>
                                        </p:tgtEl>
                                        <p:attrNameLst>
                                          <p:attrName>style.rotation</p:attrName>
                                        </p:attrNameLst>
                                      </p:cBhvr>
                                      <p:tavLst>
                                        <p:tav tm="0">
                                          <p:val>
                                            <p:fltVal val="90"/>
                                          </p:val>
                                        </p:tav>
                                        <p:tav tm="100000">
                                          <p:val>
                                            <p:fltVal val="0"/>
                                          </p:val>
                                        </p:tav>
                                      </p:tavLst>
                                    </p:anim>
                                    <p:animEffect transition="in" filter="fade">
                                      <p:cBhvr>
                                        <p:cTn id="25" dur="10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1000" fill="hold"/>
                                        <p:tgtEl>
                                          <p:spTgt spid="7"/>
                                        </p:tgtEl>
                                        <p:attrNameLst>
                                          <p:attrName>ppt_w</p:attrName>
                                        </p:attrNameLst>
                                      </p:cBhvr>
                                      <p:tavLst>
                                        <p:tav tm="0">
                                          <p:val>
                                            <p:fltVal val="0"/>
                                          </p:val>
                                        </p:tav>
                                        <p:tav tm="100000">
                                          <p:val>
                                            <p:strVal val="#ppt_w"/>
                                          </p:val>
                                        </p:tav>
                                      </p:tavLst>
                                    </p:anim>
                                    <p:anim calcmode="lin" valueType="num">
                                      <p:cBhvr>
                                        <p:cTn id="31" dur="1000" fill="hold"/>
                                        <p:tgtEl>
                                          <p:spTgt spid="7"/>
                                        </p:tgtEl>
                                        <p:attrNameLst>
                                          <p:attrName>ppt_h</p:attrName>
                                        </p:attrNameLst>
                                      </p:cBhvr>
                                      <p:tavLst>
                                        <p:tav tm="0">
                                          <p:val>
                                            <p:fltVal val="0"/>
                                          </p:val>
                                        </p:tav>
                                        <p:tav tm="100000">
                                          <p:val>
                                            <p:strVal val="#ppt_h"/>
                                          </p:val>
                                        </p:tav>
                                      </p:tavLst>
                                    </p:anim>
                                    <p:anim calcmode="lin" valueType="num">
                                      <p:cBhvr>
                                        <p:cTn id="32" dur="1000" fill="hold"/>
                                        <p:tgtEl>
                                          <p:spTgt spid="7"/>
                                        </p:tgtEl>
                                        <p:attrNameLst>
                                          <p:attrName>style.rotation</p:attrName>
                                        </p:attrNameLst>
                                      </p:cBhvr>
                                      <p:tavLst>
                                        <p:tav tm="0">
                                          <p:val>
                                            <p:fltVal val="90"/>
                                          </p:val>
                                        </p:tav>
                                        <p:tav tm="100000">
                                          <p:val>
                                            <p:fltVal val="0"/>
                                          </p:val>
                                        </p:tav>
                                      </p:tavLst>
                                    </p:anim>
                                    <p:animEffect transition="in" filter="fade">
                                      <p:cBhvr>
                                        <p:cTn id="33" dur="1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ppt_w</p:attrName>
                                        </p:attrNameLst>
                                      </p:cBhvr>
                                      <p:tavLst>
                                        <p:tav tm="0">
                                          <p:val>
                                            <p:fltVal val="0"/>
                                          </p:val>
                                        </p:tav>
                                        <p:tav tm="100000">
                                          <p:val>
                                            <p:strVal val="#ppt_w"/>
                                          </p:val>
                                        </p:tav>
                                      </p:tavLst>
                                    </p:anim>
                                    <p:anim calcmode="lin" valueType="num">
                                      <p:cBhvr>
                                        <p:cTn id="39" dur="1000" fill="hold"/>
                                        <p:tgtEl>
                                          <p:spTgt spid="9"/>
                                        </p:tgtEl>
                                        <p:attrNameLst>
                                          <p:attrName>ppt_h</p:attrName>
                                        </p:attrNameLst>
                                      </p:cBhvr>
                                      <p:tavLst>
                                        <p:tav tm="0">
                                          <p:val>
                                            <p:fltVal val="0"/>
                                          </p:val>
                                        </p:tav>
                                        <p:tav tm="100000">
                                          <p:val>
                                            <p:strVal val="#ppt_h"/>
                                          </p:val>
                                        </p:tav>
                                      </p:tavLst>
                                    </p:anim>
                                    <p:anim calcmode="lin" valueType="num">
                                      <p:cBhvr>
                                        <p:cTn id="40" dur="1000" fill="hold"/>
                                        <p:tgtEl>
                                          <p:spTgt spid="9"/>
                                        </p:tgtEl>
                                        <p:attrNameLst>
                                          <p:attrName>style.rotation</p:attrName>
                                        </p:attrNameLst>
                                      </p:cBhvr>
                                      <p:tavLst>
                                        <p:tav tm="0">
                                          <p:val>
                                            <p:fltVal val="90"/>
                                          </p:val>
                                        </p:tav>
                                        <p:tav tm="100000">
                                          <p:val>
                                            <p:fltVal val="0"/>
                                          </p:val>
                                        </p:tav>
                                      </p:tavLst>
                                    </p:anim>
                                    <p:animEffect transition="in" filter="fade">
                                      <p:cBhvr>
                                        <p:cTn id="41" dur="10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visible"/>
                                      </p:to>
                                    </p:set>
                                    <p:anim calcmode="lin" valueType="num">
                                      <p:cBhvr>
                                        <p:cTn id="46" dur="1000" fill="hold"/>
                                        <p:tgtEl>
                                          <p:spTgt spid="16"/>
                                        </p:tgtEl>
                                        <p:attrNameLst>
                                          <p:attrName>ppt_w</p:attrName>
                                        </p:attrNameLst>
                                      </p:cBhvr>
                                      <p:tavLst>
                                        <p:tav tm="0">
                                          <p:val>
                                            <p:fltVal val="0"/>
                                          </p:val>
                                        </p:tav>
                                        <p:tav tm="100000">
                                          <p:val>
                                            <p:strVal val="#ppt_w"/>
                                          </p:val>
                                        </p:tav>
                                      </p:tavLst>
                                    </p:anim>
                                    <p:anim calcmode="lin" valueType="num">
                                      <p:cBhvr>
                                        <p:cTn id="47" dur="1000" fill="hold"/>
                                        <p:tgtEl>
                                          <p:spTgt spid="16"/>
                                        </p:tgtEl>
                                        <p:attrNameLst>
                                          <p:attrName>ppt_h</p:attrName>
                                        </p:attrNameLst>
                                      </p:cBhvr>
                                      <p:tavLst>
                                        <p:tav tm="0">
                                          <p:val>
                                            <p:fltVal val="0"/>
                                          </p:val>
                                        </p:tav>
                                        <p:tav tm="100000">
                                          <p:val>
                                            <p:strVal val="#ppt_h"/>
                                          </p:val>
                                        </p:tav>
                                      </p:tavLst>
                                    </p:anim>
                                    <p:anim calcmode="lin" valueType="num">
                                      <p:cBhvr>
                                        <p:cTn id="48" dur="1000" fill="hold"/>
                                        <p:tgtEl>
                                          <p:spTgt spid="16"/>
                                        </p:tgtEl>
                                        <p:attrNameLst>
                                          <p:attrName>style.rotation</p:attrName>
                                        </p:attrNameLst>
                                      </p:cBhvr>
                                      <p:tavLst>
                                        <p:tav tm="0">
                                          <p:val>
                                            <p:fltVal val="90"/>
                                          </p:val>
                                        </p:tav>
                                        <p:tav tm="100000">
                                          <p:val>
                                            <p:fltVal val="0"/>
                                          </p:val>
                                        </p:tav>
                                      </p:tavLst>
                                    </p:anim>
                                    <p:animEffect transition="in" filter="fade">
                                      <p:cBhvr>
                                        <p:cTn id="49" dur="10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 calcmode="lin" valueType="num">
                                      <p:cBhvr>
                                        <p:cTn id="54" dur="1000" fill="hold"/>
                                        <p:tgtEl>
                                          <p:spTgt spid="19"/>
                                        </p:tgtEl>
                                        <p:attrNameLst>
                                          <p:attrName>ppt_w</p:attrName>
                                        </p:attrNameLst>
                                      </p:cBhvr>
                                      <p:tavLst>
                                        <p:tav tm="0">
                                          <p:val>
                                            <p:fltVal val="0"/>
                                          </p:val>
                                        </p:tav>
                                        <p:tav tm="100000">
                                          <p:val>
                                            <p:strVal val="#ppt_w"/>
                                          </p:val>
                                        </p:tav>
                                      </p:tavLst>
                                    </p:anim>
                                    <p:anim calcmode="lin" valueType="num">
                                      <p:cBhvr>
                                        <p:cTn id="55" dur="1000" fill="hold"/>
                                        <p:tgtEl>
                                          <p:spTgt spid="19"/>
                                        </p:tgtEl>
                                        <p:attrNameLst>
                                          <p:attrName>ppt_h</p:attrName>
                                        </p:attrNameLst>
                                      </p:cBhvr>
                                      <p:tavLst>
                                        <p:tav tm="0">
                                          <p:val>
                                            <p:fltVal val="0"/>
                                          </p:val>
                                        </p:tav>
                                        <p:tav tm="100000">
                                          <p:val>
                                            <p:strVal val="#ppt_h"/>
                                          </p:val>
                                        </p:tav>
                                      </p:tavLst>
                                    </p:anim>
                                    <p:anim calcmode="lin" valueType="num">
                                      <p:cBhvr>
                                        <p:cTn id="56" dur="1000" fill="hold"/>
                                        <p:tgtEl>
                                          <p:spTgt spid="19"/>
                                        </p:tgtEl>
                                        <p:attrNameLst>
                                          <p:attrName>style.rotation</p:attrName>
                                        </p:attrNameLst>
                                      </p:cBhvr>
                                      <p:tavLst>
                                        <p:tav tm="0">
                                          <p:val>
                                            <p:fltVal val="90"/>
                                          </p:val>
                                        </p:tav>
                                        <p:tav tm="100000">
                                          <p:val>
                                            <p:fltVal val="0"/>
                                          </p:val>
                                        </p:tav>
                                      </p:tavLst>
                                    </p:anim>
                                    <p:animEffect transition="in" filter="fade">
                                      <p:cBhvr>
                                        <p:cTn id="57" dur="10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31" presetClass="entr" presetSubtype="0"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 calcmode="lin" valueType="num">
                                      <p:cBhvr>
                                        <p:cTn id="62" dur="1000" fill="hold"/>
                                        <p:tgtEl>
                                          <p:spTgt spid="22"/>
                                        </p:tgtEl>
                                        <p:attrNameLst>
                                          <p:attrName>ppt_w</p:attrName>
                                        </p:attrNameLst>
                                      </p:cBhvr>
                                      <p:tavLst>
                                        <p:tav tm="0">
                                          <p:val>
                                            <p:fltVal val="0"/>
                                          </p:val>
                                        </p:tav>
                                        <p:tav tm="100000">
                                          <p:val>
                                            <p:strVal val="#ppt_w"/>
                                          </p:val>
                                        </p:tav>
                                      </p:tavLst>
                                    </p:anim>
                                    <p:anim calcmode="lin" valueType="num">
                                      <p:cBhvr>
                                        <p:cTn id="63" dur="1000" fill="hold"/>
                                        <p:tgtEl>
                                          <p:spTgt spid="22"/>
                                        </p:tgtEl>
                                        <p:attrNameLst>
                                          <p:attrName>ppt_h</p:attrName>
                                        </p:attrNameLst>
                                      </p:cBhvr>
                                      <p:tavLst>
                                        <p:tav tm="0">
                                          <p:val>
                                            <p:fltVal val="0"/>
                                          </p:val>
                                        </p:tav>
                                        <p:tav tm="100000">
                                          <p:val>
                                            <p:strVal val="#ppt_h"/>
                                          </p:val>
                                        </p:tav>
                                      </p:tavLst>
                                    </p:anim>
                                    <p:anim calcmode="lin" valueType="num">
                                      <p:cBhvr>
                                        <p:cTn id="64" dur="1000" fill="hold"/>
                                        <p:tgtEl>
                                          <p:spTgt spid="22"/>
                                        </p:tgtEl>
                                        <p:attrNameLst>
                                          <p:attrName>style.rotation</p:attrName>
                                        </p:attrNameLst>
                                      </p:cBhvr>
                                      <p:tavLst>
                                        <p:tav tm="0">
                                          <p:val>
                                            <p:fltVal val="90"/>
                                          </p:val>
                                        </p:tav>
                                        <p:tav tm="100000">
                                          <p:val>
                                            <p:fltVal val="0"/>
                                          </p:val>
                                        </p:tav>
                                      </p:tavLst>
                                    </p:anim>
                                    <p:animEffect transition="in" filter="fade">
                                      <p:cBhvr>
                                        <p:cTn id="65" dur="1000"/>
                                        <p:tgtEl>
                                          <p:spTgt spid="22"/>
                                        </p:tgtEl>
                                      </p:cBhvr>
                                    </p:animEffect>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4"/>
                                        </p:tgtEl>
                                        <p:attrNameLst>
                                          <p:attrName>style.visibility</p:attrName>
                                        </p:attrNameLst>
                                      </p:cBhvr>
                                      <p:to>
                                        <p:strVal val="visible"/>
                                      </p:to>
                                    </p:set>
                                    <p:animEffect transition="in" filter="fade">
                                      <p:cBhvr>
                                        <p:cTn id="70" dur="1000"/>
                                        <p:tgtEl>
                                          <p:spTgt spid="24"/>
                                        </p:tgtEl>
                                      </p:cBhvr>
                                    </p:animEffect>
                                    <p:anim calcmode="lin" valueType="num">
                                      <p:cBhvr>
                                        <p:cTn id="71" dur="1000" fill="hold"/>
                                        <p:tgtEl>
                                          <p:spTgt spid="24"/>
                                        </p:tgtEl>
                                        <p:attrNameLst>
                                          <p:attrName>ppt_x</p:attrName>
                                        </p:attrNameLst>
                                      </p:cBhvr>
                                      <p:tavLst>
                                        <p:tav tm="0">
                                          <p:val>
                                            <p:strVal val="#ppt_x"/>
                                          </p:val>
                                        </p:tav>
                                        <p:tav tm="100000">
                                          <p:val>
                                            <p:strVal val="#ppt_x"/>
                                          </p:val>
                                        </p:tav>
                                      </p:tavLst>
                                    </p:anim>
                                    <p:anim calcmode="lin" valueType="num">
                                      <p:cBhvr>
                                        <p:cTn id="72"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25"/>
                                        </p:tgtEl>
                                        <p:attrNameLst>
                                          <p:attrName>style.visibility</p:attrName>
                                        </p:attrNameLst>
                                      </p:cBhvr>
                                      <p:to>
                                        <p:strVal val="visible"/>
                                      </p:to>
                                    </p:set>
                                    <p:anim calcmode="lin" valueType="num">
                                      <p:cBhvr>
                                        <p:cTn id="77" dur="1000" fill="hold"/>
                                        <p:tgtEl>
                                          <p:spTgt spid="25"/>
                                        </p:tgtEl>
                                        <p:attrNameLst>
                                          <p:attrName>ppt_w</p:attrName>
                                        </p:attrNameLst>
                                      </p:cBhvr>
                                      <p:tavLst>
                                        <p:tav tm="0">
                                          <p:val>
                                            <p:fltVal val="0"/>
                                          </p:val>
                                        </p:tav>
                                        <p:tav tm="100000">
                                          <p:val>
                                            <p:strVal val="#ppt_w"/>
                                          </p:val>
                                        </p:tav>
                                      </p:tavLst>
                                    </p:anim>
                                    <p:anim calcmode="lin" valueType="num">
                                      <p:cBhvr>
                                        <p:cTn id="78" dur="1000" fill="hold"/>
                                        <p:tgtEl>
                                          <p:spTgt spid="25"/>
                                        </p:tgtEl>
                                        <p:attrNameLst>
                                          <p:attrName>ppt_h</p:attrName>
                                        </p:attrNameLst>
                                      </p:cBhvr>
                                      <p:tavLst>
                                        <p:tav tm="0">
                                          <p:val>
                                            <p:fltVal val="0"/>
                                          </p:val>
                                        </p:tav>
                                        <p:tav tm="100000">
                                          <p:val>
                                            <p:strVal val="#ppt_h"/>
                                          </p:val>
                                        </p:tav>
                                      </p:tavLst>
                                    </p:anim>
                                    <p:anim calcmode="lin" valueType="num">
                                      <p:cBhvr>
                                        <p:cTn id="79" dur="1000" fill="hold"/>
                                        <p:tgtEl>
                                          <p:spTgt spid="25"/>
                                        </p:tgtEl>
                                        <p:attrNameLst>
                                          <p:attrName>style.rotation</p:attrName>
                                        </p:attrNameLst>
                                      </p:cBhvr>
                                      <p:tavLst>
                                        <p:tav tm="0">
                                          <p:val>
                                            <p:fltVal val="90"/>
                                          </p:val>
                                        </p:tav>
                                        <p:tav tm="100000">
                                          <p:val>
                                            <p:fltVal val="0"/>
                                          </p:val>
                                        </p:tav>
                                      </p:tavLst>
                                    </p:anim>
                                    <p:animEffect transition="in" filter="fade">
                                      <p:cBhvr>
                                        <p:cTn id="80" dur="1000"/>
                                        <p:tgtEl>
                                          <p:spTgt spid="25"/>
                                        </p:tgtEl>
                                      </p:cBhvr>
                                    </p:animEffect>
                                  </p:childTnLst>
                                </p:cTn>
                              </p:par>
                            </p:childTnLst>
                          </p:cTn>
                        </p:par>
                      </p:childTnLst>
                    </p:cTn>
                  </p:par>
                  <p:par>
                    <p:cTn id="81" fill="hold">
                      <p:stCondLst>
                        <p:cond delay="indefinite"/>
                      </p:stCondLst>
                      <p:childTnLst>
                        <p:par>
                          <p:cTn id="82" fill="hold">
                            <p:stCondLst>
                              <p:cond delay="0"/>
                            </p:stCondLst>
                            <p:childTnLst>
                              <p:par>
                                <p:cTn id="83" presetID="31" presetClass="entr" presetSubtype="0" fill="hold" grpId="0" nodeType="clickEffect">
                                  <p:stCondLst>
                                    <p:cond delay="0"/>
                                  </p:stCondLst>
                                  <p:childTnLst>
                                    <p:set>
                                      <p:cBhvr>
                                        <p:cTn id="84" dur="1" fill="hold">
                                          <p:stCondLst>
                                            <p:cond delay="0"/>
                                          </p:stCondLst>
                                        </p:cTn>
                                        <p:tgtEl>
                                          <p:spTgt spid="26"/>
                                        </p:tgtEl>
                                        <p:attrNameLst>
                                          <p:attrName>style.visibility</p:attrName>
                                        </p:attrNameLst>
                                      </p:cBhvr>
                                      <p:to>
                                        <p:strVal val="visible"/>
                                      </p:to>
                                    </p:set>
                                    <p:anim calcmode="lin" valueType="num">
                                      <p:cBhvr>
                                        <p:cTn id="85" dur="1000" fill="hold"/>
                                        <p:tgtEl>
                                          <p:spTgt spid="26"/>
                                        </p:tgtEl>
                                        <p:attrNameLst>
                                          <p:attrName>ppt_w</p:attrName>
                                        </p:attrNameLst>
                                      </p:cBhvr>
                                      <p:tavLst>
                                        <p:tav tm="0">
                                          <p:val>
                                            <p:fltVal val="0"/>
                                          </p:val>
                                        </p:tav>
                                        <p:tav tm="100000">
                                          <p:val>
                                            <p:strVal val="#ppt_w"/>
                                          </p:val>
                                        </p:tav>
                                      </p:tavLst>
                                    </p:anim>
                                    <p:anim calcmode="lin" valueType="num">
                                      <p:cBhvr>
                                        <p:cTn id="86" dur="1000" fill="hold"/>
                                        <p:tgtEl>
                                          <p:spTgt spid="26"/>
                                        </p:tgtEl>
                                        <p:attrNameLst>
                                          <p:attrName>ppt_h</p:attrName>
                                        </p:attrNameLst>
                                      </p:cBhvr>
                                      <p:tavLst>
                                        <p:tav tm="0">
                                          <p:val>
                                            <p:fltVal val="0"/>
                                          </p:val>
                                        </p:tav>
                                        <p:tav tm="100000">
                                          <p:val>
                                            <p:strVal val="#ppt_h"/>
                                          </p:val>
                                        </p:tav>
                                      </p:tavLst>
                                    </p:anim>
                                    <p:anim calcmode="lin" valueType="num">
                                      <p:cBhvr>
                                        <p:cTn id="87" dur="1000" fill="hold"/>
                                        <p:tgtEl>
                                          <p:spTgt spid="26"/>
                                        </p:tgtEl>
                                        <p:attrNameLst>
                                          <p:attrName>style.rotation</p:attrName>
                                        </p:attrNameLst>
                                      </p:cBhvr>
                                      <p:tavLst>
                                        <p:tav tm="0">
                                          <p:val>
                                            <p:fltVal val="90"/>
                                          </p:val>
                                        </p:tav>
                                        <p:tav tm="100000">
                                          <p:val>
                                            <p:fltVal val="0"/>
                                          </p:val>
                                        </p:tav>
                                      </p:tavLst>
                                    </p:anim>
                                    <p:animEffect transition="in" filter="fade">
                                      <p:cBhvr>
                                        <p:cTn id="88"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9" grpId="0" animBg="1"/>
      <p:bldP spid="15" grpId="0" animBg="1"/>
      <p:bldP spid="16" grpId="0" animBg="1"/>
      <p:bldP spid="19" grpId="0" animBg="1"/>
      <p:bldP spid="22" grpId="0" animBg="1"/>
      <p:bldP spid="24"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6" name="Прямоугольник 1"/>
          <p:cNvSpPr>
            <a:spLocks noChangeArrowheads="1"/>
          </p:cNvSpPr>
          <p:nvPr/>
        </p:nvSpPr>
        <p:spPr bwMode="auto">
          <a:xfrm>
            <a:off x="395536" y="287873"/>
            <a:ext cx="8496944" cy="6427887"/>
          </a:xfrm>
          <a:prstGeom prst="foldedCorner">
            <a:avLst/>
          </a:prstGeom>
          <a:ln/>
        </p:spPr>
        <p:style>
          <a:lnRef idx="2">
            <a:schemeClr val="dk1"/>
          </a:lnRef>
          <a:fillRef idx="1">
            <a:schemeClr val="lt1"/>
          </a:fillRef>
          <a:effectRef idx="0">
            <a:schemeClr val="dk1"/>
          </a:effectRef>
          <a:fontRef idx="minor">
            <a:schemeClr val="dk1"/>
          </a:fontRef>
        </p:style>
        <p:txBody>
          <a:bodyPr wrap="square">
            <a:spAutoFit/>
            <a:scene3d>
              <a:camera prst="orthographicFront"/>
              <a:lightRig rig="balanced" dir="t">
                <a:rot lat="0" lon="0" rev="2100000"/>
              </a:lightRig>
            </a:scene3d>
            <a:sp3d extrusionH="57150" prstMaterial="metal">
              <a:bevelT w="38100" h="25400"/>
              <a:contourClr>
                <a:schemeClr val="bg2"/>
              </a:contourClr>
            </a:sp3d>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endParaRPr lang="ru-RU" altLang="ru-RU"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ctr" eaLnBrk="1" hangingPunct="1"/>
            <a:r>
              <a:rPr lang="kk-KZ" altLang="ru-RU" sz="4000" b="1" i="1" dirty="0" smtClean="0">
                <a:ln w="1905"/>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Құндылық – қасиеттер </a:t>
            </a:r>
            <a:endParaRPr lang="ru-RU" altLang="ru-RU" sz="4000" b="1" i="1" dirty="0">
              <a:ln w="1905"/>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eaLnBrk="1" hangingPunct="1">
              <a:tabLst>
                <a:tab pos="0" algn="l"/>
              </a:tabLst>
            </a:pPr>
            <a:endParaRPr lang="ru-RU" altLang="ru-RU" sz="40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indent="442913" algn="just" eaLnBrk="1" hangingPunct="1">
              <a:tabLst>
                <a:tab pos="0" algn="l"/>
              </a:tabLst>
            </a:pPr>
            <a:r>
              <a:rPr lang="ru-RU" altLang="ru-RU" sz="2800" b="1" dirty="0" smtClean="0">
                <a:ln w="50800"/>
                <a:solidFill>
                  <a:schemeClr val="accent1">
                    <a:lumMod val="50000"/>
                  </a:schemeClr>
                </a:solidFill>
                <a:latin typeface="Times New Roman" pitchFamily="18" charset="0"/>
                <a:cs typeface="Times New Roman" pitchFamily="18" charset="0"/>
              </a:rPr>
              <a:t>Қасиетсіз </a:t>
            </a:r>
            <a:r>
              <a:rPr lang="ru-RU" altLang="ru-RU" sz="2800" b="1" dirty="0">
                <a:ln w="50800"/>
                <a:solidFill>
                  <a:schemeClr val="accent1">
                    <a:lumMod val="50000"/>
                  </a:schemeClr>
                </a:solidFill>
                <a:latin typeface="Times New Roman" pitchFamily="18" charset="0"/>
                <a:cs typeface="Times New Roman" pitchFamily="18" charset="0"/>
              </a:rPr>
              <a:t>адам жануарға айналып кетеді</a:t>
            </a:r>
            <a:r>
              <a:rPr lang="ru-RU" altLang="ru-RU" sz="2800" b="1" dirty="0" smtClean="0">
                <a:ln w="50800"/>
                <a:solidFill>
                  <a:schemeClr val="accent1">
                    <a:lumMod val="50000"/>
                  </a:schemeClr>
                </a:solidFill>
                <a:latin typeface="Times New Roman" pitchFamily="18" charset="0"/>
                <a:cs typeface="Times New Roman" pitchFamily="18" charset="0"/>
              </a:rPr>
              <a:t>. Оларға </a:t>
            </a:r>
            <a:r>
              <a:rPr lang="ru-RU" altLang="ru-RU" sz="2800" b="1" dirty="0">
                <a:ln w="50800"/>
                <a:solidFill>
                  <a:schemeClr val="accent1">
                    <a:lumMod val="50000"/>
                  </a:schemeClr>
                </a:solidFill>
                <a:latin typeface="Times New Roman" pitchFamily="18" charset="0"/>
                <a:cs typeface="Times New Roman" pitchFamily="18" charset="0"/>
              </a:rPr>
              <a:t>деген табынушылық қатынас бала кезден</a:t>
            </a:r>
            <a:r>
              <a:rPr lang="ru-RU" altLang="ru-RU" sz="2800" b="1" dirty="0" smtClean="0">
                <a:ln w="50800"/>
                <a:solidFill>
                  <a:schemeClr val="accent1">
                    <a:lumMod val="50000"/>
                  </a:schemeClr>
                </a:solidFill>
                <a:latin typeface="Times New Roman" pitchFamily="18" charset="0"/>
                <a:cs typeface="Times New Roman" pitchFamily="18" charset="0"/>
              </a:rPr>
              <a:t>, ана </a:t>
            </a:r>
            <a:r>
              <a:rPr lang="ru-RU" altLang="ru-RU" sz="2800" b="1" dirty="0">
                <a:ln w="50800"/>
                <a:solidFill>
                  <a:schemeClr val="accent1">
                    <a:lumMod val="50000"/>
                  </a:schemeClr>
                </a:solidFill>
                <a:latin typeface="Times New Roman" pitchFamily="18" charset="0"/>
                <a:cs typeface="Times New Roman" pitchFamily="18" charset="0"/>
              </a:rPr>
              <a:t>сүтімен бірге</a:t>
            </a:r>
            <a:r>
              <a:rPr lang="ru-RU" altLang="ru-RU" sz="2800" b="1" dirty="0" smtClean="0">
                <a:ln w="50800"/>
                <a:solidFill>
                  <a:schemeClr val="accent1">
                    <a:lumMod val="50000"/>
                  </a:schemeClr>
                </a:solidFill>
                <a:latin typeface="Times New Roman" pitchFamily="18" charset="0"/>
                <a:cs typeface="Times New Roman" pitchFamily="18" charset="0"/>
              </a:rPr>
              <a:t>, өзінің </a:t>
            </a:r>
            <a:r>
              <a:rPr lang="ru-RU" altLang="ru-RU" sz="2800" b="1" dirty="0">
                <a:ln w="50800"/>
                <a:solidFill>
                  <a:schemeClr val="accent1">
                    <a:lumMod val="50000"/>
                  </a:schemeClr>
                </a:solidFill>
                <a:latin typeface="Times New Roman" pitchFamily="18" charset="0"/>
                <a:cs typeface="Times New Roman" pitchFamily="18" charset="0"/>
              </a:rPr>
              <a:t>ана тілі арқылы</a:t>
            </a:r>
            <a:r>
              <a:rPr lang="ru-RU" altLang="ru-RU" sz="2800" b="1" dirty="0" smtClean="0">
                <a:ln w="50800"/>
                <a:solidFill>
                  <a:schemeClr val="accent1">
                    <a:lumMod val="50000"/>
                  </a:schemeClr>
                </a:solidFill>
                <a:latin typeface="Times New Roman" pitchFamily="18" charset="0"/>
                <a:cs typeface="Times New Roman" pitchFamily="18" charset="0"/>
              </a:rPr>
              <a:t>, мораль </a:t>
            </a:r>
            <a:r>
              <a:rPr lang="ru-RU" altLang="ru-RU" sz="2800" b="1" dirty="0">
                <a:ln w="50800"/>
                <a:solidFill>
                  <a:schemeClr val="accent1">
                    <a:lumMod val="50000"/>
                  </a:schemeClr>
                </a:solidFill>
                <a:latin typeface="Times New Roman" pitchFamily="18" charset="0"/>
                <a:cs typeface="Times New Roman" pitchFamily="18" charset="0"/>
              </a:rPr>
              <a:t>негіздері ретінде, өз тарихын, мәдениетін, </a:t>
            </a:r>
            <a:r>
              <a:rPr lang="ru-RU" altLang="ru-RU" sz="2800" b="1" dirty="0" err="1" smtClean="0">
                <a:ln w="50800"/>
                <a:solidFill>
                  <a:schemeClr val="accent1">
                    <a:lumMod val="50000"/>
                  </a:schemeClr>
                </a:solidFill>
                <a:latin typeface="Times New Roman" pitchFamily="18" charset="0"/>
                <a:cs typeface="Times New Roman" pitchFamily="18" charset="0"/>
              </a:rPr>
              <a:t>әдет-ғұрыптары</a:t>
            </a:r>
            <a:r>
              <a:rPr lang="ru-RU" altLang="ru-RU" sz="2800" b="1" dirty="0" smtClean="0">
                <a:ln w="50800"/>
                <a:solidFill>
                  <a:schemeClr val="accent1">
                    <a:lumMod val="50000"/>
                  </a:schemeClr>
                </a:solidFill>
                <a:latin typeface="Times New Roman" pitchFamily="18" charset="0"/>
                <a:cs typeface="Times New Roman" pitchFamily="18" charset="0"/>
              </a:rPr>
              <a:t> </a:t>
            </a:r>
            <a:r>
              <a:rPr lang="ru-RU" altLang="ru-RU" sz="2800" b="1" dirty="0">
                <a:ln w="50800"/>
                <a:solidFill>
                  <a:schemeClr val="accent1">
                    <a:lumMod val="50000"/>
                  </a:schemeClr>
                </a:solidFill>
                <a:latin typeface="Times New Roman" pitchFamily="18" charset="0"/>
                <a:cs typeface="Times New Roman" pitchFamily="18" charset="0"/>
              </a:rPr>
              <a:t>мен салт-дәстүрлерін игеру нәтижесінде орнығады. Қасиеттер адам бойына </a:t>
            </a:r>
            <a:r>
              <a:rPr lang="ru-RU" altLang="ru-RU" sz="2800" b="1" dirty="0" err="1">
                <a:ln w="50800"/>
                <a:solidFill>
                  <a:schemeClr val="accent1">
                    <a:lumMod val="50000"/>
                  </a:schemeClr>
                </a:solidFill>
                <a:latin typeface="Times New Roman" pitchFamily="18" charset="0"/>
                <a:cs typeface="Times New Roman" pitchFamily="18" charset="0"/>
              </a:rPr>
              <a:t>моральдық</a:t>
            </a:r>
            <a:r>
              <a:rPr lang="ru-RU" altLang="ru-RU" sz="2800" b="1" dirty="0">
                <a:ln w="50800"/>
                <a:solidFill>
                  <a:schemeClr val="accent1">
                    <a:lumMod val="50000"/>
                  </a:schemeClr>
                </a:solidFill>
                <a:latin typeface="Times New Roman" pitchFamily="18" charset="0"/>
                <a:cs typeface="Times New Roman" pitchFamily="18" charset="0"/>
              </a:rPr>
              <a:t> </a:t>
            </a:r>
            <a:r>
              <a:rPr lang="ru-RU" altLang="ru-RU" sz="2800" b="1" dirty="0" err="1" smtClean="0">
                <a:ln w="50800"/>
                <a:solidFill>
                  <a:schemeClr val="accent1">
                    <a:lumMod val="50000"/>
                  </a:schemeClr>
                </a:solidFill>
                <a:latin typeface="Times New Roman" pitchFamily="18" charset="0"/>
                <a:cs typeface="Times New Roman" pitchFamily="18" charset="0"/>
              </a:rPr>
              <a:t>жауапкершіліктер</a:t>
            </a:r>
            <a:r>
              <a:rPr lang="ru-RU" altLang="ru-RU" sz="2800" b="1" dirty="0" smtClean="0">
                <a:ln w="50800"/>
                <a:solidFill>
                  <a:schemeClr val="accent1">
                    <a:lumMod val="50000"/>
                  </a:schemeClr>
                </a:solidFill>
                <a:latin typeface="Times New Roman" pitchFamily="18" charset="0"/>
                <a:cs typeface="Times New Roman" pitchFamily="18" charset="0"/>
              </a:rPr>
              <a:t> </a:t>
            </a:r>
            <a:r>
              <a:rPr lang="ru-RU" altLang="ru-RU" sz="2800" b="1" dirty="0">
                <a:ln w="50800"/>
                <a:solidFill>
                  <a:schemeClr val="accent1">
                    <a:lumMod val="50000"/>
                  </a:schemeClr>
                </a:solidFill>
                <a:latin typeface="Times New Roman" pitchFamily="18" charset="0"/>
                <a:cs typeface="Times New Roman" pitchFamily="18" charset="0"/>
              </a:rPr>
              <a:t>жүктейді, сезімін айқындай </a:t>
            </a:r>
            <a:r>
              <a:rPr lang="ru-RU" altLang="ru-RU" sz="2800" b="1" dirty="0" smtClean="0">
                <a:ln w="50800"/>
                <a:solidFill>
                  <a:schemeClr val="accent1">
                    <a:lumMod val="50000"/>
                  </a:schemeClr>
                </a:solidFill>
                <a:latin typeface="Times New Roman" pitchFamily="18" charset="0"/>
                <a:cs typeface="Times New Roman" pitchFamily="18" charset="0"/>
              </a:rPr>
              <a:t>түседі.</a:t>
            </a:r>
            <a:endParaRPr lang="ru-RU" altLang="ru-RU" sz="2800" b="1" dirty="0">
              <a:ln w="50800"/>
              <a:solidFill>
                <a:schemeClr val="accent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6493690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Вертикальный свиток 1"/>
          <p:cNvSpPr/>
          <p:nvPr/>
        </p:nvSpPr>
        <p:spPr>
          <a:xfrm>
            <a:off x="179512" y="188640"/>
            <a:ext cx="8748464" cy="6552728"/>
          </a:xfrm>
          <a:prstGeom prst="verticalScroll">
            <a:avLst>
              <a:gd name="adj" fmla="val 7565"/>
            </a:avLst>
          </a:prstGeom>
        </p:spPr>
        <p:style>
          <a:lnRef idx="2">
            <a:schemeClr val="dk1"/>
          </a:lnRef>
          <a:fillRef idx="1">
            <a:schemeClr val="lt1"/>
          </a:fillRef>
          <a:effectRef idx="0">
            <a:schemeClr val="dk1"/>
          </a:effectRef>
          <a:fontRef idx="minor">
            <a:schemeClr val="dk1"/>
          </a:fontRef>
        </p:style>
        <p:txBody>
          <a:bodyPr rtlCol="0" anchor="ctr"/>
          <a:lstStyle/>
          <a:p>
            <a:pPr lvl="0"/>
            <a:r>
              <a:rPr lang="ru-RU" altLang="ru-RU" sz="2800" b="1" dirty="0" smtClean="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  </a:t>
            </a:r>
          </a:p>
          <a:p>
            <a:pPr marL="176213" lvl="0" algn="just"/>
            <a:r>
              <a:rPr lang="ru-RU" altLang="ru-RU" sz="2800" b="1" dirty="0" smtClean="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Рухани-адамгершілік </a:t>
            </a:r>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білім берудегі дұрыс әрекетке үйретудің мақсаты – рухани-адамгершілік құндылықтарға бағытталған, ойы, сөзі мен ісі бір жерден шығатын, жетілген мінезі бар адамды қалыптастыру. </a:t>
            </a:r>
          </a:p>
          <a:p>
            <a:pPr marL="176213" lvl="0" algn="just"/>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    </a:t>
            </a:r>
          </a:p>
          <a:p>
            <a:pPr marL="176213" lvl="0" algn="just"/>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 Ақиқат жолымен жүргенде дұрыс әрекет   туындайды, оның қағидаты-өзіңе де, өзгеге де, </a:t>
            </a:r>
            <a:r>
              <a:rPr lang="ru-RU" altLang="ru-RU" sz="2800" b="1" dirty="0" smtClean="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табиғатқа </a:t>
            </a:r>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да еш зиян келтірмеу. Ол үшін табиғаттың, </a:t>
            </a:r>
            <a:r>
              <a:rPr lang="ru-RU" altLang="ru-RU" sz="2800" b="1" dirty="0" smtClean="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моральдың </a:t>
            </a:r>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және </a:t>
            </a:r>
            <a:r>
              <a:rPr lang="ru-RU" altLang="ru-RU" sz="2800" b="1" dirty="0" smtClean="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мемлекеттің </a:t>
            </a:r>
            <a:r>
              <a:rPr lang="ru-RU" altLang="ru-RU" sz="28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заңдылықтарын білу, құрметтеу және орындау қажет. </a:t>
            </a:r>
          </a:p>
          <a:p>
            <a:pPr lvl="0"/>
            <a:endParaRPr lang="ru-RU" altLang="ru-RU" sz="24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endParaRPr>
          </a:p>
          <a:p>
            <a:pPr lvl="0"/>
            <a:r>
              <a:rPr lang="ru-RU" altLang="ru-RU" sz="2400" b="1" dirty="0">
                <a:ln w="1905"/>
                <a:solidFill>
                  <a:prstClr val="black"/>
                </a:solidFill>
                <a:effectLst>
                  <a:innerShdw blurRad="69850" dist="43180" dir="5400000">
                    <a:srgbClr val="000000">
                      <a:alpha val="65000"/>
                    </a:srgbClr>
                  </a:innerShdw>
                </a:effectLst>
                <a:latin typeface="Times New Roman" pitchFamily="18" charset="0"/>
                <a:cs typeface="Times New Roman" pitchFamily="18" charset="0"/>
              </a:rPr>
              <a:t>   </a:t>
            </a:r>
          </a:p>
        </p:txBody>
      </p:sp>
    </p:spTree>
    <p:extLst>
      <p:ext uri="{BB962C8B-B14F-4D97-AF65-F5344CB8AC3E}">
        <p14:creationId xmlns:p14="http://schemas.microsoft.com/office/powerpoint/2010/main" val="290957878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Вертикальный свиток 1"/>
          <p:cNvSpPr/>
          <p:nvPr/>
        </p:nvSpPr>
        <p:spPr>
          <a:xfrm>
            <a:off x="33842" y="764704"/>
            <a:ext cx="8816167" cy="5533073"/>
          </a:xfrm>
          <a:prstGeom prst="verticalScroll">
            <a:avLst>
              <a:gd name="adj" fmla="val 8755"/>
            </a:avLst>
          </a:prstGeom>
        </p:spPr>
        <p:style>
          <a:lnRef idx="1">
            <a:schemeClr val="accent3"/>
          </a:lnRef>
          <a:fillRef idx="2">
            <a:schemeClr val="accent3"/>
          </a:fillRef>
          <a:effectRef idx="1">
            <a:schemeClr val="accent3"/>
          </a:effectRef>
          <a:fontRef idx="minor">
            <a:schemeClr val="dk1"/>
          </a:fontRef>
        </p:style>
        <p:txBody>
          <a:bodyPr wrap="square">
            <a:spAutoFit/>
          </a:bodyPr>
          <a:lstStyle/>
          <a:p>
            <a:endParaRPr lang="ru-RU" altLang="ru-RU" sz="2800" b="1" i="1" dirty="0" smtClean="0">
              <a:solidFill>
                <a:srgbClr val="C00000"/>
              </a:solidFill>
              <a:latin typeface="Times New Roman" pitchFamily="18" charset="0"/>
              <a:cs typeface="Times New Roman" pitchFamily="18" charset="0"/>
            </a:endParaRPr>
          </a:p>
          <a:p>
            <a:r>
              <a:rPr lang="ru-RU" altLang="ru-RU" sz="2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a:t>
            </a:r>
            <a:r>
              <a:rPr lang="ru-RU" altLang="ru-RU"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ДҰРЫС ӘРЕКЕТ- </a:t>
            </a:r>
            <a:r>
              <a:rPr lang="ru-RU" altLang="ru-RU"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Қайрат пен табандылық, адалдық, шешім қабылдауда батылдық, ынталылық.   </a:t>
            </a:r>
          </a:p>
          <a:p>
            <a:endParaRPr lang="ru-RU" altLang="ru-RU"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r>
              <a:rPr lang="ru-RU" altLang="ru-RU" sz="28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       Дұрыс мінез-құлық — </a:t>
            </a:r>
            <a:r>
              <a:rPr lang="ru-RU" altLang="ru-RU" sz="2800" b="1" dirty="0" smtClean="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бұл өз борышын және адамның қоғамдағы мәртебесіне қатысты міндеттемелерді орындауға байланысты мінез-құлық түрі әрі ар-ұяттың ішкі дауысына сәйкес қылықтар. </a:t>
            </a:r>
          </a:p>
          <a:p>
            <a:endParaRPr lang="ru-RU" altLang="ru-RU" sz="2800" b="1" i="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67994410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435</TotalTime>
  <Words>780</Words>
  <Application>Microsoft Office PowerPoint</Application>
  <PresentationFormat>Экран (4:3)</PresentationFormat>
  <Paragraphs>87</Paragraphs>
  <Slides>16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Calibri</vt:lpstr>
      <vt:lpstr>Georgia</vt:lpstr>
      <vt:lpstr>Times New Roman</vt:lpstr>
      <vt:lpstr>Trebuchet MS</vt:lpstr>
      <vt:lpstr>Воздушный поток</vt:lpstr>
      <vt:lpstr>Презентация PowerPoint</vt:lpstr>
      <vt:lpstr>Жоспар </vt:lpstr>
      <vt:lpstr>Құндылықтар жүйесінің жіктемесі                                    (Т.И.Петракова  бойынша)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Абай Құнанбаев</vt:lpstr>
      <vt:lpstr>Презентация PowerPoint</vt:lpstr>
      <vt:lpstr>Презентация PowerPoint</vt:lpstr>
      <vt:lpstr>Презентация PowerPoint</vt:lpstr>
      <vt:lpstr>Презентация PowerPoint</vt:lpstr>
      <vt:lpstr>Назарларыңызға рахмет!!!</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Piko</dc:creator>
  <cp:lastModifiedBy>Jarkyn</cp:lastModifiedBy>
  <cp:revision>40</cp:revision>
  <dcterms:created xsi:type="dcterms:W3CDTF">2016-09-03T05:00:46Z</dcterms:created>
  <dcterms:modified xsi:type="dcterms:W3CDTF">2020-11-19T16:55:42Z</dcterms:modified>
</cp:coreProperties>
</file>