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0" r:id="rId2"/>
    <p:sldId id="284" r:id="rId3"/>
    <p:sldId id="279" r:id="rId4"/>
    <p:sldId id="256" r:id="rId5"/>
    <p:sldId id="281" r:id="rId6"/>
    <p:sldId id="282" r:id="rId7"/>
    <p:sldId id="283" r:id="rId8"/>
    <p:sldId id="258" r:id="rId9"/>
    <p:sldId id="296" r:id="rId10"/>
    <p:sldId id="260" r:id="rId11"/>
    <p:sldId id="262" r:id="rId12"/>
    <p:sldId id="264" r:id="rId13"/>
    <p:sldId id="285" r:id="rId14"/>
    <p:sldId id="265" r:id="rId15"/>
    <p:sldId id="270" r:id="rId16"/>
    <p:sldId id="287" r:id="rId17"/>
    <p:sldId id="286" r:id="rId18"/>
    <p:sldId id="291" r:id="rId19"/>
    <p:sldId id="288" r:id="rId20"/>
    <p:sldId id="289" r:id="rId21"/>
    <p:sldId id="292" r:id="rId22"/>
    <p:sldId id="290" r:id="rId23"/>
    <p:sldId id="295" r:id="rId24"/>
    <p:sldId id="294" r:id="rId25"/>
    <p:sldId id="293" r:id="rId26"/>
    <p:sldId id="297" r:id="rId27"/>
    <p:sldId id="298" r:id="rId28"/>
    <p:sldId id="26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798" y="-96"/>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ru-RU" dirty="0"/>
              <a:t>Образец заголовка</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2/10/2020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ru-RU" dirty="0"/>
              <a:t>Образец заголовка</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Образец заголовка</a:t>
            </a:r>
            <a:endParaRPr lang="en-US" dirty="0"/>
          </a:p>
        </p:txBody>
      </p:sp>
      <p:sp>
        <p:nvSpPr>
          <p:cNvPr id="3" name="Content Placeholder 2"/>
          <p:cNvSpPr>
            <a:spLocks noGrp="1"/>
          </p:cNvSpPr>
          <p:nvPr>
            <p:ph idx="1"/>
          </p:nvPr>
        </p:nvSpPr>
        <p:spPr/>
        <p:txBody>
          <a:bodyPr anchor="t"/>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ru-RU" dirty="0"/>
              <a:t>Образец заголовка</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pPr/>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ru-RU" dirty="0"/>
              <a:t>Образец заголовка</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ru-RU" dirty="0"/>
              <a:t>Образец заголовка</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4" name="Content Placeholder 3"/>
          <p:cNvSpPr>
            <a:spLocks noGrp="1"/>
          </p:cNvSpPr>
          <p:nvPr>
            <p:ph sz="half" idx="2"/>
          </p:nvPr>
        </p:nvSpPr>
        <p:spPr>
          <a:xfrm>
            <a:off x="1447191" y="2824269"/>
            <a:ext cx="4645152" cy="2644457"/>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6" name="Content Placeholder 5"/>
          <p:cNvSpPr>
            <a:spLocks noGrp="1"/>
          </p:cNvSpPr>
          <p:nvPr>
            <p:ph sz="quarter" idx="4"/>
          </p:nvPr>
        </p:nvSpPr>
        <p:spPr>
          <a:xfrm>
            <a:off x="6412362" y="2821491"/>
            <a:ext cx="4645152" cy="2637371"/>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2/10/2020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2/10/2020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2/10/2020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ru-RU" dirty="0"/>
              <a:t>Образец заголовка</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dirty="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ru-RU" dirty="0"/>
              <a:t>Образец заголовка</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dirty="0"/>
              <a:t>Образец текста</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2/10/2020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ru-RU" dirty="0"/>
              <a:t>Образец заголовка</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2/10/2020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kz/url?sa=i&amp;url=https://present5.com/%D2%9Baza%D2%9Bstan-tarixy-l-saba%D2%9Bty%D2%A3-8-synyp-ta%D2%9Byryby/&amp;psig=AOvVaw14sxg2AWgZods1hFoeNo-b&amp;ust=1581145732378000&amp;source=images&amp;cd=vfe&amp;ved=0CAIQjRxqFwoTCOC_6oPxvucCFQAAAAAdAAAAABAf"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hyperlink" Target="https://www.google.kz/url?sa=i&amp;url=https://massaget.kz/layfstayl/bilim/gumanitarly-ylymdar/1533/&amp;psig=AOvVaw14sxg2AWgZods1hFoeNo-b&amp;ust=1581145732378000&amp;source=images&amp;cd=vfe&amp;ved=0CAIQjRxqFwoTCOC_6oPxvucCFQAAAAAdAAAAABA-" TargetMode="External"/><Relationship Id="rId1" Type="http://schemas.openxmlformats.org/officeDocument/2006/relationships/slideLayout" Target="../slideLayouts/slideLayout7.xml"/><Relationship Id="rId6" Type="http://schemas.openxmlformats.org/officeDocument/2006/relationships/hyperlink" Target="https://www.google.kz/url?sa=i&amp;url=https://massaget.kz/layfstayl/bilim/gumanitarly-ylymdar/1533/&amp;psig=AOvVaw14sxg2AWgZods1hFoeNo-b&amp;ust=1581145732378000&amp;source=images&amp;cd=vfe&amp;ved=0CAIQjRxqFwoTCOC_6oPxvucCFQAAAAAdAAAAABBJ" TargetMode="External"/><Relationship Id="rId5" Type="http://schemas.openxmlformats.org/officeDocument/2006/relationships/image" Target="../media/image3.jpeg"/><Relationship Id="rId4" Type="http://schemas.openxmlformats.org/officeDocument/2006/relationships/hyperlink" Target="https://www.google.kz/url?sa=i&amp;url=http://e-history.kz/kz/publications/view/1931&amp;psig=AOvVaw14sxg2AWgZods1hFoeNo-b&amp;ust=1581145732378000&amp;source=images&amp;cd=vfe&amp;ved=0CAIQjRxqFwoTCOC_6oPxvucCFQAAAAAdAAAAABB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C:\Users\HP\Desktop\&#1178;&#1072;&#1079;&#1072;&#1179;%20&#1078;&#1077;&#1088;&#1110;&#1085;%20&#1086;&#1088;&#1099;&#1089;&#1090;&#1072;&#1085;&#1076;&#1099;&#1088;&#1091;.&#1178;&#1086;&#1085;&#1099;&#1089;&#1090;&#1072;&#1085;&#1076;&#1099;&#1088;&#1091;%20&#1089;&#1072;&#1103;&#1089;&#1072;&#1090;&#1099;-&#1052;&#1241;&#1084;&#1073;&#1077;&#1090;%20&#1178;&#1086;&#1081;&#1075;&#1077;&#1083;&#1076;&#1080;&#1077;&#1074;.mp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kz/url?sa=i&amp;url=https://infourok.ru/prezentaciya-uroka-po-istorii-kazakstana-po-teme-resey-patshasini-azastanda-zhrgizgen-kship-ondiru-sayasati-3096407.html&amp;psig=AOvVaw3ANFAvMUAUuq0p-VIuKDt1&amp;ust=1581333359029000&amp;source=images&amp;cd=vfe&amp;ved=0CAIQjRxqFwoTCJjZ_P2rxOcCFQAAAAAdAAAAABAf"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1381093" y="802298"/>
            <a:ext cx="9673760" cy="2541431"/>
          </a:xfrm>
        </p:spPr>
        <p:txBody>
          <a:bodyPr/>
          <a:lstStyle/>
          <a:p>
            <a:r>
              <a:rPr lang="kk-KZ" dirty="0" smtClean="0">
                <a:solidFill>
                  <a:srgbClr val="FF0000"/>
                </a:solidFill>
                <a:latin typeface="Times New Roman" pitchFamily="18" charset="0"/>
                <a:cs typeface="Times New Roman" pitchFamily="18" charset="0"/>
              </a:rPr>
              <a:t>Қазақстан тарихы</a:t>
            </a:r>
            <a:endParaRPr lang="ru-RU" dirty="0">
              <a:solidFill>
                <a:srgbClr val="FF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417780" y="3531204"/>
            <a:ext cx="8637072" cy="1683746"/>
          </a:xfrm>
        </p:spPr>
        <p:txBody>
          <a:bodyPr>
            <a:noAutofit/>
          </a:bodyPr>
          <a:lstStyle/>
          <a:p>
            <a:pPr algn="ctr"/>
            <a:r>
              <a:rPr lang="kk-KZ" sz="6000" b="1" dirty="0" smtClean="0">
                <a:latin typeface="Times New Roman" panose="02020603050405020304" pitchFamily="18" charset="0"/>
                <a:cs typeface="Times New Roman" panose="02020603050405020304" pitchFamily="18" charset="0"/>
              </a:rPr>
              <a:t>7 “А”Сынып</a:t>
            </a:r>
          </a:p>
          <a:p>
            <a:pPr algn="ctr"/>
            <a:endParaRPr lang="ru-RU" sz="6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1023937" y="466724"/>
            <a:ext cx="10096500" cy="1176339"/>
          </a:xfrm>
          <a:prstGeom prst="fram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a:solidFill>
                  <a:srgbClr val="002060"/>
                </a:solidFill>
                <a:latin typeface="Times New Roman" panose="02020603050405020304" pitchFamily="18" charset="0"/>
                <a:cs typeface="Times New Roman" panose="02020603050405020304" pitchFamily="18" charset="0"/>
              </a:rPr>
              <a:t>Шаруалардың жаппай қоныс аудара бастауы</a:t>
            </a:r>
          </a:p>
        </p:txBody>
      </p:sp>
      <p:sp>
        <p:nvSpPr>
          <p:cNvPr id="3" name="Блок-схема: несколько документов 2"/>
          <p:cNvSpPr/>
          <p:nvPr/>
        </p:nvSpPr>
        <p:spPr>
          <a:xfrm>
            <a:off x="1023937" y="1812797"/>
            <a:ext cx="9882188" cy="4664203"/>
          </a:xfrm>
          <a:prstGeom prst="flowChartMultidocumen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FFFF00"/>
                </a:solidFill>
                <a:latin typeface="Times New Roman" panose="02020603050405020304" pitchFamily="18" charset="0"/>
                <a:cs typeface="Times New Roman" panose="02020603050405020304" pitchFamily="18" charset="0"/>
              </a:rPr>
              <a:t>1866 </a:t>
            </a:r>
            <a:r>
              <a:rPr lang="ru-RU" sz="2400" dirty="0" err="1">
                <a:solidFill>
                  <a:srgbClr val="FFFF00"/>
                </a:solidFill>
                <a:latin typeface="Times New Roman" panose="02020603050405020304" pitchFamily="18" charset="0"/>
                <a:cs typeface="Times New Roman" panose="02020603050405020304" pitchFamily="18" charset="0"/>
              </a:rPr>
              <a:t>жылы</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Батыс</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Сібір</a:t>
            </a:r>
            <a:r>
              <a:rPr lang="ru-RU" sz="2400" dirty="0">
                <a:solidFill>
                  <a:srgbClr val="FFFF00"/>
                </a:solidFill>
                <a:latin typeface="Times New Roman" panose="02020603050405020304" pitchFamily="18" charset="0"/>
                <a:cs typeface="Times New Roman" panose="02020603050405020304" pitchFamily="18" charset="0"/>
              </a:rPr>
              <a:t> бас </a:t>
            </a:r>
            <a:r>
              <a:rPr lang="ru-RU" sz="2400" dirty="0" err="1">
                <a:solidFill>
                  <a:srgbClr val="FFFF00"/>
                </a:solidFill>
                <a:latin typeface="Times New Roman" panose="02020603050405020304" pitchFamily="18" charset="0"/>
                <a:cs typeface="Times New Roman" panose="02020603050405020304" pitchFamily="18" charset="0"/>
              </a:rPr>
              <a:t>басқармасы шаруалардың Қазақстан аумағына өз беттерінше</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қоныс аударуына</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рұқсат етті</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Алғашқы қоныс аударушылар</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Сібірдің әр түрлі қалаларындағы мещандар</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жәнеТобыл губерниясындағы Қорған және </a:t>
            </a:r>
            <a:r>
              <a:rPr lang="ru-RU" sz="2400" dirty="0" err="1" smtClean="0">
                <a:solidFill>
                  <a:srgbClr val="FFFF00"/>
                </a:solidFill>
                <a:latin typeface="Times New Roman" panose="02020603050405020304" pitchFamily="18" charset="0"/>
                <a:cs typeface="Times New Roman" panose="02020603050405020304" pitchFamily="18" charset="0"/>
              </a:rPr>
              <a:t>Есіл</a:t>
            </a:r>
            <a:r>
              <a:rPr lang="ru-RU" sz="2400" dirty="0" smtClean="0">
                <a:solidFill>
                  <a:srgbClr val="FFFF00"/>
                </a:solidFill>
                <a:latin typeface="Times New Roman" panose="02020603050405020304" pitchFamily="18" charset="0"/>
                <a:cs typeface="Times New Roman" panose="02020603050405020304" pitchFamily="18" charset="0"/>
              </a:rPr>
              <a:t> </a:t>
            </a:r>
            <a:r>
              <a:rPr lang="ru-RU" sz="2400" dirty="0" err="1" smtClean="0">
                <a:solidFill>
                  <a:srgbClr val="FFFF00"/>
                </a:solidFill>
                <a:latin typeface="Times New Roman" panose="02020603050405020304" pitchFamily="18" charset="0"/>
                <a:cs typeface="Times New Roman" panose="02020603050405020304" pitchFamily="18" charset="0"/>
              </a:rPr>
              <a:t>округтарындағы </a:t>
            </a:r>
            <a:r>
              <a:rPr lang="ru-RU" sz="2400" dirty="0" err="1">
                <a:solidFill>
                  <a:srgbClr val="FFFF00"/>
                </a:solidFill>
                <a:latin typeface="Times New Roman" panose="02020603050405020304" pitchFamily="18" charset="0"/>
                <a:cs typeface="Times New Roman" panose="02020603050405020304" pitchFamily="18" charset="0"/>
              </a:rPr>
              <a:t>шаруалар</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smtClean="0">
                <a:solidFill>
                  <a:srgbClr val="FFFF00"/>
                </a:solidFill>
                <a:latin typeface="Times New Roman" panose="02020603050405020304" pitchFamily="18" charset="0"/>
                <a:cs typeface="Times New Roman" panose="02020603050405020304" pitchFamily="18" charset="0"/>
              </a:rPr>
              <a:t>болды</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smtClean="0">
                <a:solidFill>
                  <a:srgbClr val="FFFF00"/>
                </a:solidFill>
                <a:latin typeface="Times New Roman" panose="02020603050405020304" pitchFamily="18" charset="0"/>
                <a:cs typeface="Times New Roman" panose="02020603050405020304" pitchFamily="18" charset="0"/>
              </a:rPr>
              <a:t>Олар</a:t>
            </a:r>
            <a:r>
              <a:rPr lang="ru-RU" sz="2400" dirty="0" smtClean="0">
                <a:solidFill>
                  <a:srgbClr val="FFFF00"/>
                </a:solidFill>
                <a:latin typeface="Times New Roman" panose="02020603050405020304" pitchFamily="18" charset="0"/>
                <a:cs typeface="Times New Roman" panose="02020603050405020304" pitchFamily="18" charset="0"/>
              </a:rPr>
              <a:t> </a:t>
            </a:r>
            <a:r>
              <a:rPr lang="ru-RU" sz="2400" dirty="0" err="1" smtClean="0">
                <a:solidFill>
                  <a:srgbClr val="FF0000"/>
                </a:solidFill>
                <a:latin typeface="Times New Roman" panose="02020603050405020304" pitchFamily="18" charset="0"/>
                <a:cs typeface="Times New Roman" panose="02020603050405020304" pitchFamily="18" charset="0"/>
              </a:rPr>
              <a:t>Көкшетау </a:t>
            </a:r>
            <a:r>
              <a:rPr lang="ru-RU" sz="2400" dirty="0" err="1">
                <a:solidFill>
                  <a:srgbClr val="FF0000"/>
                </a:solidFill>
                <a:latin typeface="Times New Roman" panose="02020603050405020304" pitchFamily="18" charset="0"/>
                <a:cs typeface="Times New Roman" panose="02020603050405020304" pitchFamily="18" charset="0"/>
              </a:rPr>
              <a:t>округының аумағындағы Саумалкөл деген</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жерге</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келіп</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орналасты</a:t>
            </a:r>
            <a:r>
              <a:rPr lang="ru-RU" sz="2400" dirty="0" smtClean="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Қоныс аударушылардың бір</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бөлігі </a:t>
            </a:r>
            <a:r>
              <a:rPr lang="ru-RU" sz="2400" dirty="0">
                <a:solidFill>
                  <a:srgbClr val="FFFF00"/>
                </a:solidFill>
                <a:latin typeface="Times New Roman" panose="02020603050405020304" pitchFamily="18" charset="0"/>
                <a:cs typeface="Times New Roman" panose="02020603050405020304" pitchFamily="18" charset="0"/>
              </a:rPr>
              <a:t>казак </a:t>
            </a:r>
            <a:r>
              <a:rPr lang="ru-RU" sz="2400" dirty="0" err="1">
                <a:solidFill>
                  <a:srgbClr val="FFFF00"/>
                </a:solidFill>
                <a:latin typeface="Times New Roman" panose="02020603050405020304" pitchFamily="18" charset="0"/>
                <a:cs typeface="Times New Roman" panose="02020603050405020304" pitchFamily="18" charset="0"/>
              </a:rPr>
              <a:t>станицаларына</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жайғасты</a:t>
            </a:r>
            <a:r>
              <a:rPr lang="ru-RU" sz="2400" dirty="0">
                <a:solidFill>
                  <a:srgbClr val="FFFF00"/>
                </a:solidFill>
                <a:latin typeface="Times New Roman" panose="02020603050405020304" pitchFamily="18" charset="0"/>
                <a:cs typeface="Times New Roman" panose="02020603050405020304" pitchFamily="18" charset="0"/>
              </a:rPr>
              <a:t>. </a:t>
            </a:r>
            <a:r>
              <a:rPr lang="af-ZA" sz="2400" dirty="0">
                <a:solidFill>
                  <a:srgbClr val="FFFF00"/>
                </a:solidFill>
                <a:latin typeface="Times New Roman" panose="02020603050405020304" pitchFamily="18" charset="0"/>
                <a:cs typeface="Times New Roman" panose="02020603050405020304" pitchFamily="18" charset="0"/>
              </a:rPr>
              <a:t>XIX </a:t>
            </a:r>
            <a:r>
              <a:rPr lang="ru-RU" sz="2400" dirty="0" err="1">
                <a:solidFill>
                  <a:srgbClr val="FFFF00"/>
                </a:solidFill>
                <a:latin typeface="Times New Roman" panose="02020603050405020304" pitchFamily="18" charset="0"/>
                <a:cs typeface="Times New Roman" panose="02020603050405020304" pitchFamily="18" charset="0"/>
              </a:rPr>
              <a:t>ғасырдың </a:t>
            </a:r>
            <a:r>
              <a:rPr lang="ru-RU" sz="2400" dirty="0">
                <a:solidFill>
                  <a:srgbClr val="FFFF00"/>
                </a:solidFill>
                <a:latin typeface="Times New Roman" panose="02020603050405020304" pitchFamily="18" charset="0"/>
                <a:cs typeface="Times New Roman" panose="02020603050405020304" pitchFamily="18" charset="0"/>
              </a:rPr>
              <a:t>70-80-жылдарында </a:t>
            </a:r>
            <a:r>
              <a:rPr lang="ru-RU" sz="2400" dirty="0" err="1">
                <a:solidFill>
                  <a:srgbClr val="FFFF00"/>
                </a:solidFill>
                <a:latin typeface="Times New Roman" panose="02020603050405020304" pitchFamily="18" charset="0"/>
                <a:cs typeface="Times New Roman" panose="02020603050405020304" pitchFamily="18" charset="0"/>
              </a:rPr>
              <a:t>олар</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жергілікті</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қазақтардың жерлерін</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жалға алып</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өз беттерінше</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орналаса</a:t>
            </a:r>
            <a:r>
              <a:rPr lang="ru-RU" sz="2400" dirty="0">
                <a:solidFill>
                  <a:srgbClr val="FFFF00"/>
                </a:solidFill>
                <a:latin typeface="Times New Roman" panose="02020603050405020304" pitchFamily="18" charset="0"/>
                <a:cs typeface="Times New Roman" panose="02020603050405020304" pitchFamily="18" charset="0"/>
              </a:rPr>
              <a:t> </a:t>
            </a:r>
            <a:r>
              <a:rPr lang="ru-RU" sz="2400" dirty="0" err="1">
                <a:solidFill>
                  <a:srgbClr val="FFFF00"/>
                </a:solidFill>
                <a:latin typeface="Times New Roman" panose="02020603050405020304" pitchFamily="18" charset="0"/>
                <a:cs typeface="Times New Roman" panose="02020603050405020304" pitchFamily="18" charset="0"/>
              </a:rPr>
              <a:t>бастады</a:t>
            </a:r>
            <a:r>
              <a:rPr lang="ru-RU" sz="2400" dirty="0">
                <a:solidFill>
                  <a:srgbClr val="FFFF00"/>
                </a:solidFill>
                <a:latin typeface="Times New Roman" panose="02020603050405020304" pitchFamily="18" charset="0"/>
                <a:cs typeface="Times New Roman" panose="02020603050405020304" pitchFamily="18" charset="0"/>
              </a:rPr>
              <a:t>.</a:t>
            </a:r>
          </a:p>
        </p:txBody>
      </p:sp>
    </p:spTree>
    <p:extLst>
      <p:ext uri="{BB962C8B-B14F-4D97-AF65-F5344CB8AC3E}">
        <p14:creationId xmlns="" xmlns:p14="http://schemas.microsoft.com/office/powerpoint/2010/main" val="2291251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ыноска: стрелка вверх 1"/>
          <p:cNvSpPr/>
          <p:nvPr/>
        </p:nvSpPr>
        <p:spPr>
          <a:xfrm>
            <a:off x="607218" y="2809875"/>
            <a:ext cx="10977563" cy="3739334"/>
          </a:xfrm>
          <a:prstGeom prst="up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a:solidFill>
                  <a:srgbClr val="C00000"/>
                </a:solidFill>
                <a:latin typeface="Times New Roman" panose="02020603050405020304" pitchFamily="18" charset="0"/>
                <a:cs typeface="Times New Roman" panose="02020603050405020304" pitchFamily="18" charset="0"/>
              </a:rPr>
              <a:t>Қазақ халқының занды құқығын мүлде елеп-ескермеудің бір белгісі қонысаударушы шаруалар санының одан әрі арта түсуі болды. Бұл ретте жергілікті халықтың өкілдерімен алдын ала кеңесу, ақылдасу деген атымен болған жоқ. 1906жылы Ресей Министрлер Кеңесінің төрағасы П.А. Столыпин шаруаларды Ресейдің азиялық бөлігіне жаппай қоныс аудару туралы шешім қабылдады. </a:t>
            </a:r>
          </a:p>
        </p:txBody>
      </p:sp>
      <p:pic>
        <p:nvPicPr>
          <p:cNvPr id="3" name="Рисунок 3"/>
          <p:cNvPicPr>
            <a:picLocks noChangeAspect="1"/>
          </p:cNvPicPr>
          <p:nvPr/>
        </p:nvPicPr>
        <p:blipFill>
          <a:blip r:embed="rId2"/>
          <a:stretch>
            <a:fillRect/>
          </a:stretch>
        </p:blipFill>
        <p:spPr>
          <a:xfrm rot="10800000" flipV="1">
            <a:off x="607218" y="309563"/>
            <a:ext cx="10798970" cy="3571875"/>
          </a:xfrm>
          <a:prstGeom prst="rect">
            <a:avLst/>
          </a:prstGeom>
        </p:spPr>
      </p:pic>
    </p:spTree>
    <p:extLst>
      <p:ext uri="{BB962C8B-B14F-4D97-AF65-F5344CB8AC3E}">
        <p14:creationId xmlns="" xmlns:p14="http://schemas.microsoft.com/office/powerpoint/2010/main" val="1354424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1252536" y="164757"/>
            <a:ext cx="10379870" cy="1238251"/>
          </a:xfrm>
          <a:prstGeom prst="fram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a:solidFill>
                  <a:schemeClr val="accent3">
                    <a:lumMod val="50000"/>
                  </a:schemeClr>
                </a:solidFill>
                <a:latin typeface="Times New Roman" panose="02020603050405020304" pitchFamily="18" charset="0"/>
                <a:cs typeface="Times New Roman" panose="02020603050405020304" pitchFamily="18" charset="0"/>
              </a:rPr>
              <a:t>Жергілікті халық жағдайының нашарлай түсуі</a:t>
            </a:r>
          </a:p>
        </p:txBody>
      </p:sp>
      <p:sp>
        <p:nvSpPr>
          <p:cNvPr id="3" name="Овал 2"/>
          <p:cNvSpPr/>
          <p:nvPr/>
        </p:nvSpPr>
        <p:spPr>
          <a:xfrm>
            <a:off x="272143" y="1552264"/>
            <a:ext cx="3908961" cy="299447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a:solidFill>
                  <a:srgbClr val="0070C0"/>
                </a:solidFill>
                <a:latin typeface="Times New Roman" panose="02020603050405020304" pitchFamily="18" charset="0"/>
                <a:cs typeface="Times New Roman" panose="02020603050405020304" pitchFamily="18" charset="0"/>
              </a:rPr>
              <a:t>Ішкі</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Ресейдегі</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шаруалардың Қазақстан аумағына қоныс аудару</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тасқыны мұндағы байырғы халықтың жерін</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жаппай</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тартып</a:t>
            </a:r>
            <a:r>
              <a:rPr lang="ru-RU" sz="2000" b="1" dirty="0">
                <a:solidFill>
                  <a:srgbClr val="0070C0"/>
                </a:solidFill>
                <a:latin typeface="Times New Roman" panose="02020603050405020304" pitchFamily="18" charset="0"/>
                <a:cs typeface="Times New Roman" panose="02020603050405020304" pitchFamily="18" charset="0"/>
              </a:rPr>
              <a:t> </a:t>
            </a:r>
            <a:r>
              <a:rPr lang="ru-RU" sz="2000" b="1" dirty="0" err="1">
                <a:solidFill>
                  <a:srgbClr val="0070C0"/>
                </a:solidFill>
                <a:latin typeface="Times New Roman" panose="02020603050405020304" pitchFamily="18" charset="0"/>
                <a:cs typeface="Times New Roman" panose="02020603050405020304" pitchFamily="18" charset="0"/>
              </a:rPr>
              <a:t>алуға ұласты.</a:t>
            </a:r>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5" name="Овал 4"/>
          <p:cNvSpPr/>
          <p:nvPr/>
        </p:nvSpPr>
        <p:spPr>
          <a:xfrm>
            <a:off x="4556661" y="1749372"/>
            <a:ext cx="3558639" cy="299447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err="1" smtClean="0">
                <a:solidFill>
                  <a:srgbClr val="C00000"/>
                </a:solidFill>
                <a:latin typeface="Times New Roman" panose="02020603050405020304" pitchFamily="18" charset="0"/>
                <a:cs typeface="Times New Roman" panose="02020603050405020304" pitchFamily="18" charset="0"/>
              </a:rPr>
              <a:t>Отаршылдық саясат</a:t>
            </a:r>
            <a:r>
              <a:rPr lang="ru-RU" b="1" dirty="0" smtClean="0">
                <a:solidFill>
                  <a:srgbClr val="C00000"/>
                </a:solidFill>
                <a:latin typeface="Times New Roman" panose="02020603050405020304" pitchFamily="18" charset="0"/>
                <a:cs typeface="Times New Roman" panose="02020603050405020304" pitchFamily="18" charset="0"/>
              </a:rPr>
              <a:t> </a:t>
            </a:r>
            <a:r>
              <a:rPr lang="ru-RU" b="1" dirty="0" err="1">
                <a:solidFill>
                  <a:srgbClr val="C00000"/>
                </a:solidFill>
                <a:latin typeface="Times New Roman" panose="02020603050405020304" pitchFamily="18" charset="0"/>
                <a:cs typeface="Times New Roman" panose="02020603050405020304" pitchFamily="18" charset="0"/>
              </a:rPr>
              <a:t>келімсек</a:t>
            </a:r>
            <a:r>
              <a:rPr lang="ru-RU" b="1" dirty="0">
                <a:solidFill>
                  <a:srgbClr val="C00000"/>
                </a:solidFill>
                <a:latin typeface="Times New Roman" panose="02020603050405020304" pitchFamily="18" charset="0"/>
                <a:cs typeface="Times New Roman" panose="02020603050405020304" pitchFamily="18" charset="0"/>
              </a:rPr>
              <a:t> </a:t>
            </a:r>
            <a:r>
              <a:rPr lang="ru-RU" b="1" dirty="0" err="1">
                <a:solidFill>
                  <a:srgbClr val="C00000"/>
                </a:solidFill>
                <a:latin typeface="Times New Roman" panose="02020603050405020304" pitchFamily="18" charset="0"/>
                <a:cs typeface="Times New Roman" panose="02020603050405020304" pitchFamily="18" charset="0"/>
              </a:rPr>
              <a:t>орыс</a:t>
            </a:r>
            <a:r>
              <a:rPr lang="ru-RU" b="1" dirty="0">
                <a:solidFill>
                  <a:srgbClr val="C00000"/>
                </a:solidFill>
                <a:latin typeface="Times New Roman" panose="02020603050405020304" pitchFamily="18" charset="0"/>
                <a:cs typeface="Times New Roman" panose="02020603050405020304" pitchFamily="18" charset="0"/>
              </a:rPr>
              <a:t> </a:t>
            </a:r>
            <a:r>
              <a:rPr lang="ru-RU" b="1" dirty="0" err="1">
                <a:solidFill>
                  <a:srgbClr val="C00000"/>
                </a:solidFill>
                <a:latin typeface="Times New Roman" panose="02020603050405020304" pitchFamily="18" charset="0"/>
                <a:cs typeface="Times New Roman" panose="02020603050405020304" pitchFamily="18" charset="0"/>
              </a:rPr>
              <a:t>шаруалары</a:t>
            </a:r>
            <a:r>
              <a:rPr lang="ru-RU" b="1" dirty="0">
                <a:solidFill>
                  <a:srgbClr val="C00000"/>
                </a:solidFill>
                <a:latin typeface="Times New Roman" panose="02020603050405020304" pitchFamily="18" charset="0"/>
                <a:cs typeface="Times New Roman" panose="02020603050405020304" pitchFamily="18" charset="0"/>
              </a:rPr>
              <a:t> мен </a:t>
            </a:r>
            <a:r>
              <a:rPr lang="ru-RU" b="1" dirty="0" err="1">
                <a:solidFill>
                  <a:srgbClr val="C00000"/>
                </a:solidFill>
                <a:latin typeface="Times New Roman" panose="02020603050405020304" pitchFamily="18" charset="0"/>
                <a:cs typeface="Times New Roman" panose="02020603050405020304" pitchFamily="18" charset="0"/>
              </a:rPr>
              <a:t>жергілікті</a:t>
            </a:r>
            <a:r>
              <a:rPr lang="ru-RU" b="1" dirty="0">
                <a:solidFill>
                  <a:srgbClr val="C00000"/>
                </a:solidFill>
                <a:latin typeface="Times New Roman" panose="02020603050405020304" pitchFamily="18" charset="0"/>
                <a:cs typeface="Times New Roman" panose="02020603050405020304" pitchFamily="18" charset="0"/>
              </a:rPr>
              <a:t> </a:t>
            </a:r>
            <a:r>
              <a:rPr lang="ru-RU" b="1" dirty="0" err="1">
                <a:solidFill>
                  <a:srgbClr val="C00000"/>
                </a:solidFill>
                <a:latin typeface="Times New Roman" panose="02020603050405020304" pitchFamily="18" charset="0"/>
                <a:cs typeface="Times New Roman" panose="02020603050405020304" pitchFamily="18" charset="0"/>
              </a:rPr>
              <a:t>қазақтардың арасында</a:t>
            </a:r>
            <a:r>
              <a:rPr lang="ru-RU" b="1" dirty="0">
                <a:solidFill>
                  <a:srgbClr val="C00000"/>
                </a:solidFill>
                <a:latin typeface="Times New Roman" panose="02020603050405020304" pitchFamily="18" charset="0"/>
                <a:cs typeface="Times New Roman" panose="02020603050405020304" pitchFamily="18" charset="0"/>
              </a:rPr>
              <a:t> </a:t>
            </a:r>
            <a:r>
              <a:rPr lang="ru-RU" b="1" dirty="0" err="1">
                <a:solidFill>
                  <a:srgbClr val="C00000"/>
                </a:solidFill>
                <a:latin typeface="Times New Roman" panose="02020603050405020304" pitchFamily="18" charset="0"/>
                <a:cs typeface="Times New Roman" panose="02020603050405020304" pitchFamily="18" charset="0"/>
              </a:rPr>
              <a:t>ғана емес</a:t>
            </a:r>
            <a:r>
              <a:rPr lang="ru-RU" b="1" dirty="0">
                <a:solidFill>
                  <a:srgbClr val="C00000"/>
                </a:solidFill>
                <a:latin typeface="Times New Roman" panose="02020603050405020304" pitchFamily="18" charset="0"/>
                <a:cs typeface="Times New Roman" panose="02020603050405020304" pitchFamily="18" charset="0"/>
              </a:rPr>
              <a:t>, </a:t>
            </a:r>
            <a:r>
              <a:rPr lang="ru-RU" b="1" dirty="0" err="1">
                <a:solidFill>
                  <a:srgbClr val="C00000"/>
                </a:solidFill>
                <a:latin typeface="Times New Roman" panose="02020603050405020304" pitchFamily="18" charset="0"/>
                <a:cs typeface="Times New Roman" panose="02020603050405020304" pitchFamily="18" charset="0"/>
              </a:rPr>
              <a:t>қазақтардың өз араларында</a:t>
            </a:r>
            <a:r>
              <a:rPr lang="ru-RU" b="1" dirty="0">
                <a:solidFill>
                  <a:srgbClr val="C00000"/>
                </a:solidFill>
                <a:latin typeface="Times New Roman" panose="02020603050405020304" pitchFamily="18" charset="0"/>
                <a:cs typeface="Times New Roman" panose="02020603050405020304" pitchFamily="18" charset="0"/>
              </a:rPr>
              <a:t> да </a:t>
            </a:r>
            <a:r>
              <a:rPr lang="ru-RU" b="1" dirty="0" err="1">
                <a:solidFill>
                  <a:srgbClr val="C00000"/>
                </a:solidFill>
                <a:latin typeface="Times New Roman" panose="02020603050405020304" pitchFamily="18" charset="0"/>
                <a:cs typeface="Times New Roman" panose="02020603050405020304" pitchFamily="18" charset="0"/>
              </a:rPr>
              <a:t>жанжалды</a:t>
            </a:r>
            <a:r>
              <a:rPr lang="ru-RU" b="1" dirty="0">
                <a:solidFill>
                  <a:srgbClr val="C00000"/>
                </a:solidFill>
                <a:latin typeface="Times New Roman" panose="02020603050405020304" pitchFamily="18" charset="0"/>
                <a:cs typeface="Times New Roman" panose="02020603050405020304" pitchFamily="18" charset="0"/>
              </a:rPr>
              <a:t> </a:t>
            </a:r>
            <a:r>
              <a:rPr lang="ru-RU" b="1" dirty="0" err="1">
                <a:solidFill>
                  <a:srgbClr val="C00000"/>
                </a:solidFill>
                <a:latin typeface="Times New Roman" panose="02020603050405020304" pitchFamily="18" charset="0"/>
                <a:cs typeface="Times New Roman" panose="02020603050405020304" pitchFamily="18" charset="0"/>
              </a:rPr>
              <a:t>дау-дамайлар</a:t>
            </a:r>
            <a:r>
              <a:rPr lang="ru-RU" b="1" dirty="0">
                <a:solidFill>
                  <a:srgbClr val="C00000"/>
                </a:solidFill>
                <a:latin typeface="Times New Roman" panose="02020603050405020304" pitchFamily="18" charset="0"/>
                <a:cs typeface="Times New Roman" panose="02020603050405020304" pitchFamily="18" charset="0"/>
              </a:rPr>
              <a:t> </a:t>
            </a:r>
            <a:r>
              <a:rPr lang="ru-RU" b="1" dirty="0" err="1">
                <a:solidFill>
                  <a:srgbClr val="C00000"/>
                </a:solidFill>
                <a:latin typeface="Times New Roman" panose="02020603050405020304" pitchFamily="18" charset="0"/>
                <a:cs typeface="Times New Roman" panose="02020603050405020304" pitchFamily="18" charset="0"/>
              </a:rPr>
              <a:t>тудырды</a:t>
            </a:r>
            <a:r>
              <a:rPr lang="ru-RU" b="1" dirty="0">
                <a:solidFill>
                  <a:srgbClr val="C00000"/>
                </a:solidFill>
                <a:latin typeface="Times New Roman" panose="02020603050405020304" pitchFamily="18" charset="0"/>
                <a:cs typeface="Times New Roman" panose="02020603050405020304" pitchFamily="18" charset="0"/>
              </a:rPr>
              <a:t>.</a:t>
            </a:r>
          </a:p>
        </p:txBody>
      </p:sp>
      <p:sp>
        <p:nvSpPr>
          <p:cNvPr id="7" name="Овал 6"/>
          <p:cNvSpPr/>
          <p:nvPr/>
        </p:nvSpPr>
        <p:spPr>
          <a:xfrm>
            <a:off x="8490857" y="1552265"/>
            <a:ext cx="3655621" cy="29944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a:latin typeface="Times New Roman" panose="02020603050405020304" pitchFamily="18" charset="0"/>
                <a:cs typeface="Times New Roman" panose="02020603050405020304" pitchFamily="18" charset="0"/>
              </a:rPr>
              <a:t>Тартып</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алынған жерлердің ең жоғары мөлшері Қазақстанның солтүстік аймақтарындағы неғұрлым </a:t>
            </a:r>
            <a:r>
              <a:rPr lang="ru-RU" sz="2000" b="1" dirty="0" err="1" smtClean="0">
                <a:latin typeface="Times New Roman" panose="02020603050405020304" pitchFamily="18" charset="0"/>
                <a:cs typeface="Times New Roman" panose="02020603050405020304" pitchFamily="18" charset="0"/>
              </a:rPr>
              <a:t>құнарлы жерлер</a:t>
            </a:r>
            <a:r>
              <a:rPr lang="ru-RU" sz="2000" b="1" dirty="0" smtClean="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еді</a:t>
            </a:r>
            <a:endParaRPr lang="ru-RU" sz="2000" b="1" dirty="0">
              <a:latin typeface="Times New Roman" panose="02020603050405020304" pitchFamily="18" charset="0"/>
              <a:cs typeface="Times New Roman" panose="02020603050405020304" pitchFamily="18" charset="0"/>
            </a:endParaRPr>
          </a:p>
        </p:txBody>
      </p:sp>
      <p:sp>
        <p:nvSpPr>
          <p:cNvPr id="8" name="Овал 7"/>
          <p:cNvSpPr/>
          <p:nvPr/>
        </p:nvSpPr>
        <p:spPr>
          <a:xfrm flipH="1">
            <a:off x="7292932" y="4743847"/>
            <a:ext cx="4539595" cy="187134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err="1">
                <a:solidFill>
                  <a:srgbClr val="002060"/>
                </a:solidFill>
                <a:latin typeface="Times New Roman" panose="02020603050405020304" pitchFamily="18" charset="0"/>
                <a:cs typeface="Times New Roman" panose="02020603050405020304" pitchFamily="18" charset="0"/>
              </a:rPr>
              <a:t>Мәселен, қоныс аударып</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келген</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шаруалар</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қорына деп</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Омбы</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уезінде</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бүкіл жердің </a:t>
            </a:r>
            <a:r>
              <a:rPr lang="ru-RU" b="1" dirty="0">
                <a:solidFill>
                  <a:srgbClr val="002060"/>
                </a:solidFill>
                <a:latin typeface="Times New Roman" panose="02020603050405020304" pitchFamily="18" charset="0"/>
                <a:cs typeface="Times New Roman" panose="02020603050405020304" pitchFamily="18" charset="0"/>
              </a:rPr>
              <a:t>52%-ы, </a:t>
            </a:r>
            <a:r>
              <a:rPr lang="ru-RU" b="1" dirty="0" err="1">
                <a:solidFill>
                  <a:srgbClr val="002060"/>
                </a:solidFill>
                <a:latin typeface="Times New Roman" panose="02020603050405020304" pitchFamily="18" charset="0"/>
                <a:cs typeface="Times New Roman" panose="02020603050405020304" pitchFamily="18" charset="0"/>
              </a:rPr>
              <a:t>Қостанай уезінде</a:t>
            </a:r>
            <a:r>
              <a:rPr lang="ru-RU" b="1" dirty="0">
                <a:solidFill>
                  <a:srgbClr val="002060"/>
                </a:solidFill>
                <a:latin typeface="Times New Roman" panose="02020603050405020304" pitchFamily="18" charset="0"/>
                <a:cs typeface="Times New Roman" panose="02020603050405020304" pitchFamily="18" charset="0"/>
              </a:rPr>
              <a:t> - 54%-ы, </a:t>
            </a:r>
            <a:r>
              <a:rPr lang="ru-RU" b="1" dirty="0" err="1">
                <a:solidFill>
                  <a:srgbClr val="002060"/>
                </a:solidFill>
                <a:latin typeface="Times New Roman" panose="02020603050405020304" pitchFamily="18" charset="0"/>
                <a:cs typeface="Times New Roman" panose="02020603050405020304" pitchFamily="18" charset="0"/>
              </a:rPr>
              <a:t>Ақмола уезінде</a:t>
            </a:r>
            <a:r>
              <a:rPr lang="ru-RU" b="1" dirty="0">
                <a:solidFill>
                  <a:srgbClr val="002060"/>
                </a:solidFill>
                <a:latin typeface="Times New Roman" panose="02020603050405020304" pitchFamily="18" charset="0"/>
                <a:cs typeface="Times New Roman" panose="02020603050405020304" pitchFamily="18" charset="0"/>
              </a:rPr>
              <a:t> - 73%-ы </a:t>
            </a:r>
            <a:r>
              <a:rPr lang="ru-RU" b="1" dirty="0" err="1">
                <a:solidFill>
                  <a:srgbClr val="002060"/>
                </a:solidFill>
                <a:latin typeface="Times New Roman" panose="02020603050405020304" pitchFamily="18" charset="0"/>
                <a:cs typeface="Times New Roman" panose="02020603050405020304" pitchFamily="18" charset="0"/>
              </a:rPr>
              <a:t>тартып</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алынды</a:t>
            </a:r>
            <a:r>
              <a:rPr lang="ru-RU" b="1" dirty="0">
                <a:solidFill>
                  <a:srgbClr val="002060"/>
                </a:solidFill>
                <a:latin typeface="Times New Roman" panose="02020603050405020304" pitchFamily="18" charset="0"/>
                <a:cs typeface="Times New Roman" panose="02020603050405020304" pitchFamily="18" charset="0"/>
              </a:rPr>
              <a:t>.</a:t>
            </a:r>
          </a:p>
        </p:txBody>
      </p:sp>
      <p:sp>
        <p:nvSpPr>
          <p:cNvPr id="9" name="Овал 8"/>
          <p:cNvSpPr/>
          <p:nvPr/>
        </p:nvSpPr>
        <p:spPr>
          <a:xfrm>
            <a:off x="1851098" y="4546739"/>
            <a:ext cx="4188620" cy="189212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a:solidFill>
                  <a:srgbClr val="7030A0"/>
                </a:solidFill>
                <a:latin typeface="Times New Roman" panose="02020603050405020304" pitchFamily="18" charset="0"/>
                <a:cs typeface="Times New Roman" panose="02020603050405020304" pitchFamily="18" charset="0"/>
              </a:rPr>
              <a:t>көшпелі және жартылай</a:t>
            </a:r>
            <a:r>
              <a:rPr lang="ru-RU" sz="2000" b="1" dirty="0">
                <a:solidFill>
                  <a:srgbClr val="7030A0"/>
                </a:solidFill>
                <a:latin typeface="Times New Roman" panose="02020603050405020304" pitchFamily="18" charset="0"/>
                <a:cs typeface="Times New Roman" panose="02020603050405020304" pitchFamily="18" charset="0"/>
              </a:rPr>
              <a:t> </a:t>
            </a:r>
            <a:r>
              <a:rPr lang="ru-RU" sz="2000" b="1" dirty="0" err="1">
                <a:solidFill>
                  <a:srgbClr val="7030A0"/>
                </a:solidFill>
                <a:latin typeface="Times New Roman" panose="02020603050405020304" pitchFamily="18" charset="0"/>
                <a:cs typeface="Times New Roman" panose="02020603050405020304" pitchFamily="18" charset="0"/>
              </a:rPr>
              <a:t>көшпелі шаруашылықтарды күйзелтті</a:t>
            </a:r>
            <a:endParaRPr lang="ru-RU" sz="20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803217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86762" y="270052"/>
            <a:ext cx="10451833" cy="4178944"/>
          </a:xfrm>
        </p:spPr>
        <p:txBody>
          <a:bodyPr>
            <a:normAutofit lnSpcReduction="10000"/>
          </a:bodyPr>
          <a:lstStyle/>
          <a:p>
            <a:r>
              <a:rPr lang="af-ZA" sz="2800" b="1" i="1" dirty="0">
                <a:latin typeface="Times New Roman" panose="02020603050405020304" pitchFamily="18" charset="0"/>
                <a:cs typeface="Times New Roman" panose="02020603050405020304" pitchFamily="18" charset="0"/>
              </a:rPr>
              <a:t>XIX </a:t>
            </a:r>
            <a:r>
              <a:rPr lang="ru-RU" sz="2800" b="1" i="1" dirty="0" err="1">
                <a:latin typeface="Times New Roman" panose="02020603050405020304" pitchFamily="18" charset="0"/>
                <a:cs typeface="Times New Roman" panose="02020603050405020304" pitchFamily="18" charset="0"/>
              </a:rPr>
              <a:t>ғасырдың </a:t>
            </a:r>
            <a:r>
              <a:rPr lang="ru-RU" sz="2800" b="1" i="1" dirty="0">
                <a:latin typeface="Times New Roman" panose="02020603050405020304" pitchFamily="18" charset="0"/>
                <a:cs typeface="Times New Roman" panose="02020603050405020304" pitchFamily="18" charset="0"/>
              </a:rPr>
              <a:t>60-90-жылдарында </a:t>
            </a:r>
            <a:r>
              <a:rPr lang="ru-RU" sz="2800" b="1" i="1" dirty="0" err="1">
                <a:latin typeface="Times New Roman" panose="02020603050405020304" pitchFamily="18" charset="0"/>
                <a:cs typeface="Times New Roman" panose="02020603050405020304" pitchFamily="18" charset="0"/>
              </a:rPr>
              <a:t>жүргізілген әкімшілік </a:t>
            </a:r>
            <a:r>
              <a:rPr lang="ru-RU" sz="2800" b="1" i="1" dirty="0" err="1" smtClean="0">
                <a:latin typeface="Times New Roman" panose="02020603050405020304" pitchFamily="18" charset="0"/>
                <a:cs typeface="Times New Roman" panose="02020603050405020304" pitchFamily="18" charset="0"/>
              </a:rPr>
              <a:t>реформалар</a:t>
            </a:r>
            <a:r>
              <a:rPr lang="ru-RU" sz="2800" b="1" i="1" dirty="0" smtClean="0">
                <a:latin typeface="Times New Roman" panose="02020603050405020304" pitchFamily="18" charset="0"/>
                <a:cs typeface="Times New Roman" panose="02020603050405020304" pitchFamily="18" charset="0"/>
              </a:rPr>
              <a:t> </a:t>
            </a:r>
            <a:r>
              <a:rPr lang="ru-RU" sz="2800" b="1" i="1" dirty="0" err="1" smtClean="0">
                <a:latin typeface="Times New Roman" panose="02020603050405020304" pitchFamily="18" charset="0"/>
                <a:cs typeface="Times New Roman" panose="02020603050405020304" pitchFamily="18" charset="0"/>
              </a:rPr>
              <a:t>қазақтардың </a:t>
            </a:r>
            <a:r>
              <a:rPr lang="ru-RU" sz="2800" b="1" i="1" dirty="0" err="1">
                <a:latin typeface="Times New Roman" panose="02020603050405020304" pitchFamily="18" charset="0"/>
                <a:cs typeface="Times New Roman" panose="02020603050405020304" pitchFamily="18" charset="0"/>
              </a:rPr>
              <a:t>жерін</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түгелдей </a:t>
            </a:r>
            <a:r>
              <a:rPr lang="ru-RU" sz="2800" b="1" i="1" dirty="0" err="1" smtClean="0">
                <a:solidFill>
                  <a:srgbClr val="FF0000"/>
                </a:solidFill>
                <a:latin typeface="Times New Roman" panose="02020603050405020304" pitchFamily="18" charset="0"/>
                <a:cs typeface="Times New Roman" panose="02020603050405020304" pitchFamily="18" charset="0"/>
              </a:rPr>
              <a:t>мемлекеттің меншігі</a:t>
            </a:r>
            <a:r>
              <a:rPr lang="ru-RU" sz="2800" b="1" i="1" dirty="0" smtClean="0">
                <a:solidFill>
                  <a:srgbClr val="FF0000"/>
                </a:solidFill>
                <a:latin typeface="Times New Roman" panose="02020603050405020304" pitchFamily="18" charset="0"/>
                <a:cs typeface="Times New Roman" panose="02020603050405020304" pitchFamily="18" charset="0"/>
              </a:rPr>
              <a:t> </a:t>
            </a:r>
            <a:r>
              <a:rPr lang="ru-RU" sz="2800" b="1" i="1" dirty="0" err="1">
                <a:solidFill>
                  <a:srgbClr val="FF0000"/>
                </a:solidFill>
                <a:latin typeface="Times New Roman" panose="02020603050405020304" pitchFamily="18" charset="0"/>
                <a:cs typeface="Times New Roman" panose="02020603050405020304" pitchFamily="18" charset="0"/>
              </a:rPr>
              <a:t>деп</a:t>
            </a:r>
            <a:r>
              <a:rPr lang="ru-RU" sz="2800" b="1" i="1" dirty="0">
                <a:solidFill>
                  <a:srgbClr val="FF0000"/>
                </a:solidFill>
                <a:latin typeface="Times New Roman" panose="02020603050405020304" pitchFamily="18" charset="0"/>
                <a:cs typeface="Times New Roman" panose="02020603050405020304" pitchFamily="18" charset="0"/>
              </a:rPr>
              <a:t> </a:t>
            </a:r>
            <a:r>
              <a:rPr lang="ru-RU" sz="2800" b="1" i="1" dirty="0" err="1">
                <a:solidFill>
                  <a:srgbClr val="FF0000"/>
                </a:solidFill>
                <a:latin typeface="Times New Roman" panose="02020603050405020304" pitchFamily="18" charset="0"/>
                <a:cs typeface="Times New Roman" panose="02020603050405020304" pitchFamily="18" charset="0"/>
              </a:rPr>
              <a:t>жариялады</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Ол</a:t>
            </a:r>
            <a:r>
              <a:rPr lang="ru-RU" sz="2800" b="1" i="1" dirty="0">
                <a:latin typeface="Times New Roman" panose="02020603050405020304" pitchFamily="18" charset="0"/>
                <a:cs typeface="Times New Roman" panose="02020603050405020304" pitchFamily="18" charset="0"/>
              </a:rPr>
              <a:t> </a:t>
            </a:r>
            <a:r>
              <a:rPr lang="ru-RU" sz="2800" b="1" i="1" dirty="0" err="1" smtClean="0">
                <a:latin typeface="Times New Roman" panose="02020603050405020304" pitchFamily="18" charset="0"/>
                <a:cs typeface="Times New Roman" panose="02020603050405020304" pitchFamily="18" charset="0"/>
              </a:rPr>
              <a:t>реформалар</a:t>
            </a:r>
            <a:r>
              <a:rPr lang="ru-RU" sz="2800" b="1" i="1" dirty="0" smtClean="0">
                <a:latin typeface="Times New Roman" panose="02020603050405020304" pitchFamily="18" charset="0"/>
                <a:cs typeface="Times New Roman" panose="02020603050405020304" pitchFamily="18" charset="0"/>
              </a:rPr>
              <a:t> </a:t>
            </a:r>
            <a:r>
              <a:rPr lang="ru-RU" sz="2800" b="1" i="1" dirty="0" err="1" smtClean="0">
                <a:latin typeface="Times New Roman" panose="02020603050405020304" pitchFamily="18" charset="0"/>
                <a:cs typeface="Times New Roman" panose="02020603050405020304" pitchFamily="18" charset="0"/>
              </a:rPr>
              <a:t>Қазақстанды </a:t>
            </a:r>
            <a:r>
              <a:rPr lang="ru-RU" sz="2800" b="1" i="1" dirty="0" err="1">
                <a:latin typeface="Times New Roman" panose="02020603050405020304" pitchFamily="18" charset="0"/>
                <a:cs typeface="Times New Roman" panose="02020603050405020304" pitchFamily="18" charset="0"/>
              </a:rPr>
              <a:t>шаруалар</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арқылы кең көлемде отарлап</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алуға берік</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негіз</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қалады.</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Орыс</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шаруаларын</a:t>
            </a:r>
            <a:r>
              <a:rPr lang="ru-RU" sz="2800" b="1" i="1" dirty="0">
                <a:latin typeface="Times New Roman" panose="02020603050405020304" pitchFamily="18" charset="0"/>
                <a:cs typeface="Times New Roman" panose="02020603050405020304" pitchFamily="18" charset="0"/>
              </a:rPr>
              <a:t> </a:t>
            </a:r>
            <a:r>
              <a:rPr lang="ru-RU" sz="2800" b="1" i="1" dirty="0" err="1" smtClean="0">
                <a:latin typeface="Times New Roman" panose="02020603050405020304" pitchFamily="18" charset="0"/>
                <a:cs typeface="Times New Roman" panose="02020603050405020304" pitchFamily="18" charset="0"/>
              </a:rPr>
              <a:t>ішкі</a:t>
            </a:r>
            <a:r>
              <a:rPr lang="ru-RU" sz="2800" b="1" i="1" dirty="0" smtClean="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Ресейден</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қоныс аудару</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көп жағдайда </a:t>
            </a:r>
            <a:r>
              <a:rPr lang="ru-RU" sz="2800" b="1" i="1" dirty="0" err="1" smtClean="0">
                <a:latin typeface="Times New Roman" panose="02020603050405020304" pitchFamily="18" charset="0"/>
                <a:cs typeface="Times New Roman" panose="02020603050405020304" pitchFamily="18" charset="0"/>
              </a:rPr>
              <a:t>қазақта </a:t>
            </a:r>
            <a:r>
              <a:rPr lang="ru-RU" sz="2800" b="1" i="1" dirty="0" err="1" smtClean="0">
                <a:solidFill>
                  <a:srgbClr val="FF0000"/>
                </a:solidFill>
                <a:latin typeface="Times New Roman" panose="02020603050405020304" pitchFamily="18" charset="0"/>
                <a:cs typeface="Times New Roman" panose="02020603050405020304" pitchFamily="18" charset="0"/>
              </a:rPr>
              <a:t>ежелгі</a:t>
            </a:r>
            <a:r>
              <a:rPr lang="ru-RU" sz="2800" b="1" i="1" dirty="0" smtClean="0">
                <a:solidFill>
                  <a:srgbClr val="FF0000"/>
                </a:solidFill>
                <a:latin typeface="Times New Roman" panose="02020603050405020304" pitchFamily="18" charset="0"/>
                <a:cs typeface="Times New Roman" panose="02020603050405020304" pitchFamily="18" charset="0"/>
              </a:rPr>
              <a:t> </a:t>
            </a:r>
            <a:r>
              <a:rPr lang="ru-RU" sz="2800" b="1" i="1" dirty="0" err="1" smtClean="0">
                <a:solidFill>
                  <a:srgbClr val="FF0000"/>
                </a:solidFill>
                <a:latin typeface="Times New Roman" panose="02020603050405020304" pitchFamily="18" charset="0"/>
                <a:cs typeface="Times New Roman" panose="02020603050405020304" pitchFamily="18" charset="0"/>
              </a:rPr>
              <a:t>атамекенінен</a:t>
            </a:r>
            <a:r>
              <a:rPr lang="ru-RU" sz="2800" b="1" i="1" dirty="0" smtClean="0">
                <a:solidFill>
                  <a:srgbClr val="FF0000"/>
                </a:solidFill>
                <a:latin typeface="Times New Roman" panose="02020603050405020304" pitchFamily="18" charset="0"/>
                <a:cs typeface="Times New Roman" panose="02020603050405020304" pitchFamily="18" charset="0"/>
              </a:rPr>
              <a:t>, </a:t>
            </a:r>
            <a:r>
              <a:rPr lang="ru-RU" sz="2800" b="1" i="1" dirty="0" err="1" smtClean="0">
                <a:solidFill>
                  <a:srgbClr val="FF0000"/>
                </a:solidFill>
                <a:latin typeface="Times New Roman" panose="02020603050405020304" pitchFamily="18" charset="0"/>
                <a:cs typeface="Times New Roman" panose="02020603050405020304" pitchFamily="18" charset="0"/>
              </a:rPr>
              <a:t>қонысынан жаппай</a:t>
            </a:r>
            <a:r>
              <a:rPr lang="ru-RU" sz="2800" b="1" i="1" dirty="0" smtClean="0">
                <a:solidFill>
                  <a:srgbClr val="FF0000"/>
                </a:solidFill>
                <a:latin typeface="Times New Roman" panose="02020603050405020304" pitchFamily="18" charset="0"/>
                <a:cs typeface="Times New Roman" panose="02020603050405020304" pitchFamily="18" charset="0"/>
              </a:rPr>
              <a:t> </a:t>
            </a:r>
            <a:r>
              <a:rPr lang="ru-RU" sz="2800" b="1" i="1" dirty="0" err="1" smtClean="0">
                <a:solidFill>
                  <a:srgbClr val="FF0000"/>
                </a:solidFill>
                <a:latin typeface="Times New Roman" panose="02020603050405020304" pitchFamily="18" charset="0"/>
                <a:cs typeface="Times New Roman" panose="02020603050405020304" pitchFamily="18" charset="0"/>
              </a:rPr>
              <a:t>қуу және ең құнарлы жерлерін</a:t>
            </a:r>
            <a:r>
              <a:rPr lang="ru-RU" sz="2800" b="1" i="1" dirty="0" smtClean="0">
                <a:solidFill>
                  <a:srgbClr val="FF0000"/>
                </a:solidFill>
                <a:latin typeface="Times New Roman" panose="02020603050405020304" pitchFamily="18" charset="0"/>
                <a:cs typeface="Times New Roman" panose="02020603050405020304" pitchFamily="18" charset="0"/>
              </a:rPr>
              <a:t> </a:t>
            </a:r>
            <a:r>
              <a:rPr lang="ru-RU" sz="2800" b="1" i="1" dirty="0" err="1" smtClean="0">
                <a:solidFill>
                  <a:srgbClr val="FF0000"/>
                </a:solidFill>
                <a:latin typeface="Times New Roman" panose="02020603050405020304" pitchFamily="18" charset="0"/>
                <a:cs typeface="Times New Roman" panose="02020603050405020304" pitchFamily="18" charset="0"/>
              </a:rPr>
              <a:t>күштеп тартып</a:t>
            </a:r>
            <a:r>
              <a:rPr lang="ru-RU" sz="2800" b="1" i="1" dirty="0" smtClean="0">
                <a:solidFill>
                  <a:srgbClr val="FF0000"/>
                </a:solidFill>
                <a:latin typeface="Times New Roman" panose="02020603050405020304" pitchFamily="18" charset="0"/>
                <a:cs typeface="Times New Roman" panose="02020603050405020304" pitchFamily="18" charset="0"/>
              </a:rPr>
              <a:t> </a:t>
            </a:r>
            <a:r>
              <a:rPr lang="ru-RU" sz="2800" b="1" i="1" dirty="0" err="1" smtClean="0">
                <a:solidFill>
                  <a:srgbClr val="FF0000"/>
                </a:solidFill>
                <a:latin typeface="Times New Roman" panose="02020603050405020304" pitchFamily="18" charset="0"/>
                <a:cs typeface="Times New Roman" panose="02020603050405020304" pitchFamily="18" charset="0"/>
              </a:rPr>
              <a:t>алу</a:t>
            </a:r>
            <a:r>
              <a:rPr lang="ru-RU" sz="2800" b="1" i="1" dirty="0" smtClean="0">
                <a:solidFill>
                  <a:srgbClr val="FF0000"/>
                </a:solidFill>
                <a:latin typeface="Times New Roman" panose="02020603050405020304" pitchFamily="18" charset="0"/>
                <a:cs typeface="Times New Roman" panose="02020603050405020304" pitchFamily="18" charset="0"/>
              </a:rPr>
              <a:t> </a:t>
            </a:r>
            <a:r>
              <a:rPr lang="ru-RU" sz="2800" b="1" i="1" dirty="0" err="1" smtClean="0">
                <a:latin typeface="Times New Roman" panose="02020603050405020304" pitchFamily="18" charset="0"/>
                <a:cs typeface="Times New Roman" panose="02020603050405020304" pitchFamily="18" charset="0"/>
              </a:rPr>
              <a:t>арқылы </a:t>
            </a:r>
            <a:r>
              <a:rPr lang="ru-RU" sz="2800" b="1" i="1" dirty="0" err="1">
                <a:latin typeface="Times New Roman" panose="02020603050405020304" pitchFamily="18" charset="0"/>
                <a:cs typeface="Times New Roman" panose="02020603050405020304" pitchFamily="18" charset="0"/>
              </a:rPr>
              <a:t>жузеге</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асырылды</a:t>
            </a:r>
            <a:r>
              <a:rPr lang="ru-RU" dirty="0"/>
              <a:t>.</a:t>
            </a:r>
          </a:p>
        </p:txBody>
      </p:sp>
      <p:pic>
        <p:nvPicPr>
          <p:cNvPr id="4" name="Рисунок 4"/>
          <p:cNvPicPr>
            <a:picLocks noChangeAspect="1"/>
          </p:cNvPicPr>
          <p:nvPr/>
        </p:nvPicPr>
        <p:blipFill>
          <a:blip r:embed="rId2"/>
          <a:stretch>
            <a:fillRect/>
          </a:stretch>
        </p:blipFill>
        <p:spPr>
          <a:xfrm>
            <a:off x="1295397" y="4048127"/>
            <a:ext cx="10143197" cy="2547936"/>
          </a:xfrm>
          <a:prstGeom prst="rect">
            <a:avLst/>
          </a:prstGeom>
        </p:spPr>
      </p:pic>
    </p:spTree>
    <p:extLst>
      <p:ext uri="{BB962C8B-B14F-4D97-AF65-F5344CB8AC3E}">
        <p14:creationId xmlns="" xmlns:p14="http://schemas.microsoft.com/office/powerpoint/2010/main" val="1675291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
          <p:cNvPicPr>
            <a:picLocks noChangeAspect="1"/>
          </p:cNvPicPr>
          <p:nvPr/>
        </p:nvPicPr>
        <p:blipFill>
          <a:blip r:embed="rId2"/>
          <a:stretch>
            <a:fillRect/>
          </a:stretch>
        </p:blipFill>
        <p:spPr>
          <a:xfrm>
            <a:off x="0" y="0"/>
            <a:ext cx="12192000" cy="6858000"/>
          </a:xfrm>
          <a:prstGeom prst="rect">
            <a:avLst/>
          </a:prstGeom>
        </p:spPr>
      </p:pic>
      <p:sp>
        <p:nvSpPr>
          <p:cNvPr id="10" name="Заголовок 9"/>
          <p:cNvSpPr>
            <a:spLocks noGrp="1"/>
          </p:cNvSpPr>
          <p:nvPr>
            <p:ph type="title"/>
          </p:nvPr>
        </p:nvSpPr>
        <p:spPr/>
        <p:txBody>
          <a:bodyPr/>
          <a:lstStyle/>
          <a:p>
            <a:r>
              <a:rPr lang="kk-KZ" dirty="0" smtClean="0"/>
              <a:t>Қазақ қоғамында қандай өзгерістер болды?</a:t>
            </a:r>
            <a:endParaRPr lang="ru-RU" dirty="0"/>
          </a:p>
        </p:txBody>
      </p:sp>
      <p:sp>
        <p:nvSpPr>
          <p:cNvPr id="8" name="Содержимое 7"/>
          <p:cNvSpPr>
            <a:spLocks noGrp="1"/>
          </p:cNvSpPr>
          <p:nvPr>
            <p:ph sz="half" idx="1"/>
          </p:nvPr>
        </p:nvSpPr>
        <p:spPr>
          <a:xfrm>
            <a:off x="380960" y="1714488"/>
            <a:ext cx="11572956" cy="4929222"/>
          </a:xfrm>
        </p:spPr>
        <p:txBody>
          <a:bodyPr>
            <a:normAutofit/>
          </a:bodyPr>
          <a:lstStyle/>
          <a:p>
            <a:pPr>
              <a:buNone/>
            </a:pPr>
            <a:r>
              <a:rPr lang="kk-KZ" sz="2400" dirty="0" smtClean="0">
                <a:latin typeface="Times New Roman" pitchFamily="18" charset="0"/>
                <a:cs typeface="Times New Roman" pitchFamily="18" charset="0"/>
              </a:rPr>
              <a:t>Тек қана малмен айналысқан қазақ халқы жер өңдеу мен егін егу, бақша өсіру, балық аулауды үйренді.</a:t>
            </a:r>
          </a:p>
          <a:p>
            <a:pPr>
              <a:buNone/>
            </a:pPr>
            <a:r>
              <a:rPr lang="kk-KZ" sz="2400" dirty="0" smtClean="0">
                <a:latin typeface="Times New Roman" pitchFamily="18" charset="0"/>
                <a:cs typeface="Times New Roman" pitchFamily="18" charset="0"/>
              </a:rPr>
              <a:t>Мәдениет пен білім саласында басқа тілдерді үйренді.</a:t>
            </a:r>
          </a:p>
          <a:p>
            <a:pPr>
              <a:buNone/>
            </a:pPr>
            <a:r>
              <a:rPr lang="kk-KZ" sz="2400" dirty="0" smtClean="0">
                <a:latin typeface="Times New Roman" pitchFamily="18" charset="0"/>
                <a:cs typeface="Times New Roman" pitchFamily="18" charset="0"/>
              </a:rPr>
              <a:t>Ауру сырқау көбеюіне байланысты, ауруханалар салына бастады. </a:t>
            </a:r>
            <a:endParaRPr lang="ru-RU" sz="2400" dirty="0" smtClean="0">
              <a:latin typeface="Times New Roman" pitchFamily="18" charset="0"/>
              <a:cs typeface="Times New Roman" pitchFamily="18" charset="0"/>
            </a:endParaRPr>
          </a:p>
          <a:p>
            <a:pPr>
              <a:buNone/>
            </a:pPr>
            <a:r>
              <a:rPr lang="kk-KZ" sz="2400" dirty="0" smtClean="0">
                <a:latin typeface="Times New Roman" pitchFamily="18" charset="0"/>
                <a:cs typeface="Times New Roman" pitchFamily="18" charset="0"/>
              </a:rPr>
              <a:t>Қазақ жері Ресейдің мемлекеттік меншігі деп жарияланды.</a:t>
            </a:r>
            <a:endParaRPr lang="ru-RU" sz="2400" dirty="0" smtClean="0">
              <a:latin typeface="Times New Roman" pitchFamily="18" charset="0"/>
              <a:cs typeface="Times New Roman" pitchFamily="18" charset="0"/>
            </a:endParaRPr>
          </a:p>
          <a:p>
            <a:pPr>
              <a:buNone/>
            </a:pPr>
            <a:r>
              <a:rPr lang="kk-KZ" sz="2400" dirty="0" smtClean="0">
                <a:latin typeface="Times New Roman" pitchFamily="18" charset="0"/>
                <a:cs typeface="Times New Roman" pitchFamily="18" charset="0"/>
              </a:rPr>
              <a:t>Қазақтар ең құнарлы жерінен айырылды, халық кедейлене бастады, мал басы азайды. </a:t>
            </a:r>
            <a:endParaRPr lang="ru-RU" sz="2400" dirty="0" smtClean="0">
              <a:latin typeface="Times New Roman" pitchFamily="18" charset="0"/>
              <a:cs typeface="Times New Roman" pitchFamily="18" charset="0"/>
            </a:endParaRPr>
          </a:p>
          <a:p>
            <a:pPr>
              <a:buNone/>
            </a:pPr>
            <a:r>
              <a:rPr lang="kk-KZ" sz="2400" dirty="0" smtClean="0">
                <a:latin typeface="Times New Roman" pitchFamily="18" charset="0"/>
                <a:cs typeface="Times New Roman" pitchFamily="18" charset="0"/>
              </a:rPr>
              <a:t>Қазақ халқын көшіп келген орыстар арқылы орыстандыру, шоқындыру саясаты жүргізілді.</a:t>
            </a:r>
            <a:endParaRPr lang="ru-RU" sz="2400" dirty="0" smtClean="0">
              <a:latin typeface="Times New Roman" pitchFamily="18" charset="0"/>
              <a:cs typeface="Times New Roman" pitchFamily="18" charset="0"/>
            </a:endParaRPr>
          </a:p>
          <a:p>
            <a:endParaRPr lang="ru-RU" dirty="0"/>
          </a:p>
        </p:txBody>
      </p:sp>
    </p:spTree>
    <p:extLst>
      <p:ext uri="{BB962C8B-B14F-4D97-AF65-F5344CB8AC3E}">
        <p14:creationId xmlns="" xmlns:p14="http://schemas.microsoft.com/office/powerpoint/2010/main" val="1556065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ртинки по запросу &quot;қоныс аудару саясаты&quot;">
            <a:hlinkClick r:id="rId2"/>
          </p:cNvPr>
          <p:cNvPicPr>
            <a:picLocks noChangeAspect="1" noChangeArrowheads="1"/>
          </p:cNvPicPr>
          <p:nvPr/>
        </p:nvPicPr>
        <p:blipFill>
          <a:blip r:embed="rId3"/>
          <a:srcRect/>
          <a:stretch>
            <a:fillRect/>
          </a:stretch>
        </p:blipFill>
        <p:spPr bwMode="auto">
          <a:xfrm>
            <a:off x="595274" y="357166"/>
            <a:ext cx="10715700" cy="628654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238216" y="2143113"/>
          <a:ext cx="10358509" cy="3909692"/>
        </p:xfrm>
        <a:graphic>
          <a:graphicData uri="http://schemas.openxmlformats.org/drawingml/2006/table">
            <a:tbl>
              <a:tblPr/>
              <a:tblGrid>
                <a:gridCol w="5178714"/>
                <a:gridCol w="5179795"/>
              </a:tblGrid>
              <a:tr h="649002">
                <a:tc>
                  <a:txBody>
                    <a:bodyPr/>
                    <a:lstStyle/>
                    <a:p>
                      <a:pPr>
                        <a:lnSpc>
                          <a:spcPct val="115000"/>
                        </a:lnSpc>
                        <a:spcAft>
                          <a:spcPts val="0"/>
                        </a:spcAft>
                      </a:pPr>
                      <a:endParaRPr lang="ru-RU" sz="2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2000" dirty="0">
                          <a:latin typeface="Times New Roman" pitchFamily="18" charset="0"/>
                          <a:ea typeface="Times New Roman"/>
                          <a:cs typeface="Times New Roman" pitchFamily="18" charset="0"/>
                        </a:rPr>
                        <a:t>Жер көріп қайтушылар</a:t>
                      </a:r>
                      <a:endParaRPr lang="ru-RU" sz="2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5324">
                <a:tc>
                  <a:txBody>
                    <a:bodyPr/>
                    <a:lstStyle/>
                    <a:p>
                      <a:pPr>
                        <a:lnSpc>
                          <a:spcPct val="115000"/>
                        </a:lnSpc>
                        <a:spcAft>
                          <a:spcPts val="0"/>
                        </a:spcAft>
                      </a:pPr>
                      <a:r>
                        <a:rPr lang="kk-KZ" sz="2000" dirty="0">
                          <a:latin typeface="Times New Roman" pitchFamily="18" charset="0"/>
                          <a:ea typeface="Times New Roman"/>
                          <a:cs typeface="Times New Roman" pitchFamily="18" charset="0"/>
                        </a:rPr>
                        <a:t>«Жетісуға шаруалардың қоныс аударуы туралы уақытша Ережені» жасаған кім еді?</a:t>
                      </a:r>
                      <a:endParaRPr lang="ru-RU" sz="2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9002">
                <a:tc>
                  <a:txBody>
                    <a:bodyPr/>
                    <a:lstStyle/>
                    <a:p>
                      <a:pPr>
                        <a:lnSpc>
                          <a:spcPct val="115000"/>
                        </a:lnSpc>
                        <a:spcAft>
                          <a:spcPts val="0"/>
                        </a:spcAft>
                      </a:pPr>
                      <a:r>
                        <a:rPr lang="kk-KZ" sz="2000" dirty="0">
                          <a:latin typeface="Times New Roman" pitchFamily="18" charset="0"/>
                          <a:ea typeface="Times New Roman"/>
                          <a:cs typeface="Times New Roman" pitchFamily="18" charset="0"/>
                        </a:rPr>
                        <a:t>Транссібір теміржолының құрылысы қашан басталды?</a:t>
                      </a:r>
                      <a:endParaRPr lang="ru-RU" sz="2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2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9002">
                <a:tc>
                  <a:txBody>
                    <a:bodyPr/>
                    <a:lstStyle/>
                    <a:p>
                      <a:pPr>
                        <a:lnSpc>
                          <a:spcPct val="115000"/>
                        </a:lnSpc>
                        <a:spcAft>
                          <a:spcPts val="0"/>
                        </a:spcAft>
                      </a:pPr>
                      <a:endParaRPr lang="ru-RU" sz="2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2000" dirty="0">
                          <a:latin typeface="Times New Roman" pitchFamily="18" charset="0"/>
                          <a:ea typeface="Times New Roman"/>
                          <a:cs typeface="Times New Roman" pitchFamily="18" charset="0"/>
                        </a:rPr>
                        <a:t>30 десятина</a:t>
                      </a:r>
                      <a:endParaRPr lang="ru-RU" sz="2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5324">
                <a:tc>
                  <a:txBody>
                    <a:bodyPr/>
                    <a:lstStyle/>
                    <a:p>
                      <a:pPr>
                        <a:lnSpc>
                          <a:spcPct val="115000"/>
                        </a:lnSpc>
                        <a:spcAft>
                          <a:spcPts val="0"/>
                        </a:spcAft>
                      </a:pPr>
                      <a:r>
                        <a:rPr lang="kk-KZ" sz="2000">
                          <a:latin typeface="Times New Roman" pitchFamily="18" charset="0"/>
                          <a:ea typeface="Times New Roman"/>
                          <a:cs typeface="Times New Roman" pitchFamily="18" charset="0"/>
                        </a:rPr>
                        <a:t>Қоныс  аударушылар ең алғаш Қазақстанның қай аймағына орналасты?</a:t>
                      </a:r>
                      <a:endParaRPr lang="ru-RU" sz="20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2000" dirty="0" smtClean="0">
                          <a:latin typeface="Times New Roman" pitchFamily="18" charset="0"/>
                          <a:ea typeface="Times New Roman"/>
                          <a:cs typeface="Times New Roman" pitchFamily="18" charset="0"/>
                        </a:rPr>
                        <a:t>___________________округінің </a:t>
                      </a:r>
                    </a:p>
                    <a:p>
                      <a:pPr>
                        <a:lnSpc>
                          <a:spcPct val="115000"/>
                        </a:lnSpc>
                        <a:spcAft>
                          <a:spcPts val="0"/>
                        </a:spcAft>
                      </a:pPr>
                      <a:r>
                        <a:rPr lang="kk-KZ" sz="2000" dirty="0" smtClean="0">
                          <a:latin typeface="Times New Roman" pitchFamily="18" charset="0"/>
                          <a:ea typeface="Times New Roman"/>
                          <a:cs typeface="Times New Roman" pitchFamily="18" charset="0"/>
                        </a:rPr>
                        <a:t>___________________ </a:t>
                      </a:r>
                      <a:r>
                        <a:rPr lang="kk-KZ" sz="2000" dirty="0">
                          <a:latin typeface="Times New Roman" pitchFamily="18" charset="0"/>
                          <a:ea typeface="Times New Roman"/>
                          <a:cs typeface="Times New Roman" pitchFamily="18" charset="0"/>
                        </a:rPr>
                        <a:t>деген жеріне</a:t>
                      </a:r>
                      <a:endParaRPr lang="ru-RU" sz="2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Заголовок 2"/>
          <p:cNvSpPr>
            <a:spLocks noGrp="1"/>
          </p:cNvSpPr>
          <p:nvPr>
            <p:ph type="title"/>
          </p:nvPr>
        </p:nvSpPr>
        <p:spPr/>
        <p:txBody>
          <a:bodyPr>
            <a:normAutofit fontScale="90000"/>
          </a:bodyPr>
          <a:lstStyle/>
          <a:p>
            <a:pPr lvl="0"/>
            <a:r>
              <a:rPr lang="kk-KZ" u="sng" dirty="0" smtClean="0">
                <a:solidFill>
                  <a:srgbClr val="FF0000"/>
                </a:solidFill>
                <a:latin typeface="Times New Roman" pitchFamily="18" charset="0"/>
                <a:cs typeface="Times New Roman" pitchFamily="18" charset="0"/>
              </a:rPr>
              <a:t>1Тапсырма: </a:t>
            </a:r>
            <a:br>
              <a:rPr lang="kk-KZ" u="sng" dirty="0" smtClean="0">
                <a:solidFill>
                  <a:srgbClr val="FF0000"/>
                </a:solidFill>
                <a:latin typeface="Times New Roman" pitchFamily="18" charset="0"/>
                <a:cs typeface="Times New Roman" pitchFamily="18" charset="0"/>
              </a:rPr>
            </a:br>
            <a:r>
              <a:rPr lang="kk-KZ" u="sng" dirty="0" smtClean="0">
                <a:solidFill>
                  <a:srgbClr val="FF0000"/>
                </a:solidFill>
                <a:latin typeface="Times New Roman" pitchFamily="18" charset="0"/>
                <a:cs typeface="Times New Roman" pitchFamily="18" charset="0"/>
              </a:rPr>
              <a:t>Бос орынды дұрыс жауаппен  толтырыңыз </a:t>
            </a:r>
            <a:r>
              <a:rPr lang="ru-RU" dirty="0" smtClean="0">
                <a:solidFill>
                  <a:srgbClr val="FF0000"/>
                </a:solidFill>
                <a:latin typeface="Times New Roman" pitchFamily="18" charset="0"/>
                <a:cs typeface="Times New Roman" pitchFamily="18" charset="0"/>
              </a:rPr>
              <a:t/>
            </a:r>
            <a:br>
              <a:rPr lang="ru-RU" dirty="0" smtClean="0">
                <a:solidFill>
                  <a:srgbClr val="FF0000"/>
                </a:solidFill>
                <a:latin typeface="Times New Roman" pitchFamily="18" charset="0"/>
                <a:cs typeface="Times New Roman" pitchFamily="18" charset="0"/>
              </a:rPr>
            </a:br>
            <a:endParaRPr lang="ru-RU"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381091" y="2143117"/>
          <a:ext cx="10215633" cy="3571900"/>
        </p:xfrm>
        <a:graphic>
          <a:graphicData uri="http://schemas.openxmlformats.org/drawingml/2006/table">
            <a:tbl>
              <a:tblPr/>
              <a:tblGrid>
                <a:gridCol w="4964392"/>
                <a:gridCol w="5251241"/>
              </a:tblGrid>
              <a:tr h="714380">
                <a:tc>
                  <a:txBody>
                    <a:bodyPr/>
                    <a:lstStyle/>
                    <a:p>
                      <a:pPr>
                        <a:lnSpc>
                          <a:spcPct val="115000"/>
                        </a:lnSpc>
                        <a:spcAft>
                          <a:spcPts val="0"/>
                        </a:spcAft>
                      </a:pPr>
                      <a:r>
                        <a:rPr lang="kk-KZ" sz="2000" u="sng" dirty="0">
                          <a:solidFill>
                            <a:srgbClr val="FF0000"/>
                          </a:solidFill>
                          <a:latin typeface="Times New Roman"/>
                          <a:ea typeface="Times New Roman"/>
                          <a:cs typeface="Times New Roman"/>
                        </a:rPr>
                        <a:t>Ходоктар</a:t>
                      </a:r>
                      <a:r>
                        <a:rPr lang="kk-KZ" sz="2000" dirty="0">
                          <a:latin typeface="Times New Roman"/>
                          <a:ea typeface="Times New Roman"/>
                          <a:cs typeface="Times New Roman"/>
                        </a:rPr>
                        <a:t> </a:t>
                      </a:r>
                      <a:endParaRPr lang="ru-RU"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2000" dirty="0">
                          <a:latin typeface="Times New Roman"/>
                          <a:ea typeface="Times New Roman"/>
                          <a:cs typeface="Times New Roman"/>
                        </a:rPr>
                        <a:t>Жер көріп қайтушылар</a:t>
                      </a:r>
                      <a:endParaRPr lang="ru-RU"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4380">
                <a:tc>
                  <a:txBody>
                    <a:bodyPr/>
                    <a:lstStyle/>
                    <a:p>
                      <a:pPr>
                        <a:lnSpc>
                          <a:spcPct val="115000"/>
                        </a:lnSpc>
                        <a:spcAft>
                          <a:spcPts val="0"/>
                        </a:spcAft>
                      </a:pPr>
                      <a:r>
                        <a:rPr lang="kk-KZ" sz="2000" dirty="0">
                          <a:latin typeface="Times New Roman"/>
                          <a:ea typeface="Times New Roman"/>
                          <a:cs typeface="Times New Roman"/>
                        </a:rPr>
                        <a:t>«Жетісуға шаруалардың қоныс аударуы туралы уақытша Ережені» жасаған кім еді?</a:t>
                      </a:r>
                      <a:endParaRPr lang="ru-RU"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2000" u="sng" dirty="0">
                          <a:solidFill>
                            <a:srgbClr val="FF0000"/>
                          </a:solidFill>
                          <a:latin typeface="Times New Roman"/>
                          <a:ea typeface="Times New Roman"/>
                          <a:cs typeface="Times New Roman"/>
                        </a:rPr>
                        <a:t>Г.А. Колпоковский</a:t>
                      </a:r>
                      <a:endParaRPr lang="ru-RU" sz="2000" u="sng" dirty="0">
                        <a:solidFill>
                          <a:srgbClr val="FF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4380">
                <a:tc>
                  <a:txBody>
                    <a:bodyPr/>
                    <a:lstStyle/>
                    <a:p>
                      <a:pPr>
                        <a:lnSpc>
                          <a:spcPct val="115000"/>
                        </a:lnSpc>
                        <a:spcAft>
                          <a:spcPts val="0"/>
                        </a:spcAft>
                      </a:pPr>
                      <a:r>
                        <a:rPr lang="kk-KZ" sz="2000" dirty="0">
                          <a:latin typeface="Times New Roman"/>
                          <a:ea typeface="Times New Roman"/>
                          <a:cs typeface="Times New Roman"/>
                        </a:rPr>
                        <a:t>Транссібір теміржолының құрылысы қашан басталды?</a:t>
                      </a:r>
                      <a:endParaRPr lang="ru-RU"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2000" u="sng" dirty="0">
                          <a:solidFill>
                            <a:srgbClr val="FF0000"/>
                          </a:solidFill>
                          <a:latin typeface="Times New Roman"/>
                          <a:ea typeface="Times New Roman"/>
                          <a:cs typeface="Times New Roman"/>
                        </a:rPr>
                        <a:t>1892 жылы</a:t>
                      </a:r>
                      <a:endParaRPr lang="ru-RU" sz="2000" u="sng" dirty="0">
                        <a:solidFill>
                          <a:srgbClr val="FF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4380">
                <a:tc>
                  <a:txBody>
                    <a:bodyPr/>
                    <a:lstStyle/>
                    <a:p>
                      <a:pPr>
                        <a:lnSpc>
                          <a:spcPct val="115000"/>
                        </a:lnSpc>
                        <a:spcAft>
                          <a:spcPts val="0"/>
                        </a:spcAft>
                      </a:pPr>
                      <a:r>
                        <a:rPr lang="kk-KZ" sz="2000" u="sng" dirty="0">
                          <a:solidFill>
                            <a:srgbClr val="FF0000"/>
                          </a:solidFill>
                          <a:latin typeface="Times New Roman"/>
                          <a:ea typeface="Times New Roman"/>
                          <a:cs typeface="Times New Roman"/>
                        </a:rPr>
                        <a:t>Қоныс аударып келген </a:t>
                      </a:r>
                      <a:r>
                        <a:rPr lang="kk-KZ" sz="2000" u="sng" dirty="0" smtClean="0">
                          <a:solidFill>
                            <a:srgbClr val="FF0000"/>
                          </a:solidFill>
                          <a:latin typeface="Times New Roman"/>
                          <a:ea typeface="Times New Roman"/>
                          <a:cs typeface="Times New Roman"/>
                        </a:rPr>
                        <a:t>шаруаларға берілген </a:t>
                      </a:r>
                      <a:r>
                        <a:rPr lang="kk-KZ" sz="2000" u="sng" dirty="0">
                          <a:solidFill>
                            <a:srgbClr val="FF0000"/>
                          </a:solidFill>
                          <a:latin typeface="Times New Roman"/>
                          <a:ea typeface="Times New Roman"/>
                          <a:cs typeface="Times New Roman"/>
                        </a:rPr>
                        <a:t>жер телімі </a:t>
                      </a:r>
                      <a:endParaRPr lang="ru-RU" sz="2000" u="sng" dirty="0">
                        <a:solidFill>
                          <a:srgbClr val="FF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2000" dirty="0">
                          <a:latin typeface="Times New Roman"/>
                          <a:ea typeface="Times New Roman"/>
                          <a:cs typeface="Times New Roman"/>
                        </a:rPr>
                        <a:t>30 десятина</a:t>
                      </a:r>
                      <a:endParaRPr lang="ru-RU"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4380">
                <a:tc>
                  <a:txBody>
                    <a:bodyPr/>
                    <a:lstStyle/>
                    <a:p>
                      <a:pPr>
                        <a:lnSpc>
                          <a:spcPct val="115000"/>
                        </a:lnSpc>
                        <a:spcAft>
                          <a:spcPts val="0"/>
                        </a:spcAft>
                      </a:pPr>
                      <a:r>
                        <a:rPr lang="kk-KZ" sz="2000" dirty="0">
                          <a:latin typeface="Times New Roman"/>
                          <a:ea typeface="Times New Roman"/>
                          <a:cs typeface="Times New Roman"/>
                        </a:rPr>
                        <a:t>Қоныс  аударушылар ең алғаш Қазақстанның қай аймағына орналасты?</a:t>
                      </a:r>
                      <a:endParaRPr lang="ru-RU"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2000" u="sng" dirty="0">
                          <a:solidFill>
                            <a:srgbClr val="FF0000"/>
                          </a:solidFill>
                          <a:latin typeface="Times New Roman"/>
                          <a:ea typeface="Times New Roman"/>
                          <a:cs typeface="Times New Roman"/>
                        </a:rPr>
                        <a:t>Көкшетау</a:t>
                      </a:r>
                      <a:r>
                        <a:rPr lang="kk-KZ" sz="2000" dirty="0">
                          <a:latin typeface="Times New Roman"/>
                          <a:ea typeface="Times New Roman"/>
                          <a:cs typeface="Times New Roman"/>
                        </a:rPr>
                        <a:t> округінің </a:t>
                      </a:r>
                      <a:endParaRPr lang="kk-KZ" sz="2000" dirty="0" smtClean="0">
                        <a:latin typeface="Times New Roman"/>
                        <a:ea typeface="Times New Roman"/>
                        <a:cs typeface="Times New Roman"/>
                      </a:endParaRPr>
                    </a:p>
                    <a:p>
                      <a:pPr>
                        <a:lnSpc>
                          <a:spcPct val="115000"/>
                        </a:lnSpc>
                        <a:spcAft>
                          <a:spcPts val="0"/>
                        </a:spcAft>
                      </a:pPr>
                      <a:r>
                        <a:rPr lang="kk-KZ" sz="2000" u="sng" dirty="0" smtClean="0">
                          <a:solidFill>
                            <a:srgbClr val="FF0000"/>
                          </a:solidFill>
                          <a:latin typeface="Times New Roman"/>
                          <a:ea typeface="Times New Roman"/>
                          <a:cs typeface="Times New Roman"/>
                        </a:rPr>
                        <a:t>Саумалкөл</a:t>
                      </a:r>
                      <a:r>
                        <a:rPr lang="kk-KZ" sz="2000" dirty="0" smtClean="0">
                          <a:latin typeface="Times New Roman"/>
                          <a:ea typeface="Times New Roman"/>
                          <a:cs typeface="Times New Roman"/>
                        </a:rPr>
                        <a:t> </a:t>
                      </a:r>
                      <a:r>
                        <a:rPr lang="kk-KZ" sz="2000" dirty="0">
                          <a:latin typeface="Times New Roman"/>
                          <a:ea typeface="Times New Roman"/>
                          <a:cs typeface="Times New Roman"/>
                        </a:rPr>
                        <a:t>деген жеріне</a:t>
                      </a:r>
                      <a:endParaRPr lang="ru-RU"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Заголовок 2"/>
          <p:cNvSpPr>
            <a:spLocks noGrp="1"/>
          </p:cNvSpPr>
          <p:nvPr>
            <p:ph type="title"/>
          </p:nvPr>
        </p:nvSpPr>
        <p:spPr>
          <a:xfrm>
            <a:off x="1451579" y="357167"/>
            <a:ext cx="9603275" cy="1496588"/>
          </a:xfrm>
        </p:spPr>
        <p:txBody>
          <a:bodyPr>
            <a:normAutofit fontScale="90000"/>
          </a:bodyPr>
          <a:lstStyle/>
          <a:p>
            <a:pPr lvl="0"/>
            <a:r>
              <a:rPr lang="kk-KZ" u="sng" dirty="0" smtClean="0">
                <a:solidFill>
                  <a:srgbClr val="FF0000"/>
                </a:solidFill>
                <a:latin typeface="Times New Roman" pitchFamily="18" charset="0"/>
                <a:cs typeface="Times New Roman" pitchFamily="18" charset="0"/>
              </a:rPr>
              <a:t>1Тапсырма: </a:t>
            </a:r>
            <a:br>
              <a:rPr lang="kk-KZ" u="sng" dirty="0" smtClean="0">
                <a:solidFill>
                  <a:srgbClr val="FF0000"/>
                </a:solidFill>
                <a:latin typeface="Times New Roman" pitchFamily="18" charset="0"/>
                <a:cs typeface="Times New Roman" pitchFamily="18" charset="0"/>
              </a:rPr>
            </a:br>
            <a:r>
              <a:rPr lang="kk-KZ" u="sng" dirty="0" smtClean="0">
                <a:solidFill>
                  <a:srgbClr val="FF0000"/>
                </a:solidFill>
                <a:latin typeface="Times New Roman" pitchFamily="18" charset="0"/>
                <a:cs typeface="Times New Roman" pitchFamily="18" charset="0"/>
              </a:rPr>
              <a:t>Бос орынды дұрыс жауаппен  толтырыңыз</a:t>
            </a:r>
            <a:br>
              <a:rPr lang="kk-KZ" u="sng" dirty="0" smtClean="0">
                <a:solidFill>
                  <a:srgbClr val="FF0000"/>
                </a:solidFill>
                <a:latin typeface="Times New Roman" pitchFamily="18" charset="0"/>
                <a:cs typeface="Times New Roman" pitchFamily="18" charset="0"/>
              </a:rPr>
            </a:br>
            <a:r>
              <a:rPr lang="kk-KZ" u="sng" dirty="0" smtClean="0">
                <a:solidFill>
                  <a:srgbClr val="FF0000"/>
                </a:solidFill>
                <a:latin typeface="Times New Roman" pitchFamily="18" charset="0"/>
                <a:cs typeface="Times New Roman" pitchFamily="18" charset="0"/>
              </a:rPr>
              <a:t> (дұрыс жауабы) </a:t>
            </a:r>
            <a:r>
              <a:rPr lang="ru-RU" dirty="0" smtClean="0">
                <a:solidFill>
                  <a:srgbClr val="FF0000"/>
                </a:solidFill>
                <a:latin typeface="Times New Roman" pitchFamily="18" charset="0"/>
                <a:cs typeface="Times New Roman" pitchFamily="18" charset="0"/>
              </a:rPr>
              <a:t/>
            </a:r>
            <a:br>
              <a:rPr lang="ru-RU" dirty="0" smtClean="0">
                <a:solidFill>
                  <a:srgbClr val="FF0000"/>
                </a:solidFill>
                <a:latin typeface="Times New Roman" pitchFamily="18" charset="0"/>
                <a:cs typeface="Times New Roman" pitchFamily="18" charset="0"/>
              </a:rPr>
            </a:br>
            <a:endParaRPr lang="ru-RU"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7890" name="Picture 2"/>
          <p:cNvPicPr>
            <a:picLocks noChangeAspect="1" noChangeArrowheads="1"/>
          </p:cNvPicPr>
          <p:nvPr/>
        </p:nvPicPr>
        <p:blipFill>
          <a:blip r:embed="rId2"/>
          <a:srcRect l="68265" t="23437" r="6296" b="9179"/>
          <a:stretch>
            <a:fillRect/>
          </a:stretch>
        </p:blipFill>
        <p:spPr bwMode="auto">
          <a:xfrm>
            <a:off x="952464" y="285728"/>
            <a:ext cx="10715700" cy="60722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sz="2700" u="sng" dirty="0" smtClean="0">
                <a:solidFill>
                  <a:srgbClr val="FF0000"/>
                </a:solidFill>
              </a:rPr>
              <a:t>2 тапсырма: класстер құрастыру</a:t>
            </a:r>
            <a:br>
              <a:rPr lang="kk-KZ" sz="2700" u="sng" dirty="0" smtClean="0">
                <a:solidFill>
                  <a:srgbClr val="FF0000"/>
                </a:solidFill>
              </a:rPr>
            </a:br>
            <a:r>
              <a:rPr lang="kk-KZ" sz="2700" u="sng" dirty="0" smtClean="0">
                <a:solidFill>
                  <a:srgbClr val="FF0000"/>
                </a:solidFill>
              </a:rPr>
              <a:t>  </a:t>
            </a:r>
            <a:r>
              <a:rPr lang="kk-KZ" sz="2700" u="sng" dirty="0" smtClean="0"/>
              <a:t>Ресей империясының қоныстандыру саясатының себептерін анықтаңыз:</a:t>
            </a:r>
            <a:r>
              <a:rPr lang="ru-RU" dirty="0" smtClean="0"/>
              <a:t/>
            </a:r>
            <a:br>
              <a:rPr lang="ru-RU" dirty="0" smtClean="0"/>
            </a:br>
            <a:endParaRPr lang="ru-RU" dirty="0"/>
          </a:p>
        </p:txBody>
      </p:sp>
      <p:pic>
        <p:nvPicPr>
          <p:cNvPr id="35842" name="Picture 2"/>
          <p:cNvPicPr>
            <a:picLocks noGrp="1" noChangeAspect="1" noChangeArrowheads="1"/>
          </p:cNvPicPr>
          <p:nvPr>
            <p:ph idx="1"/>
          </p:nvPr>
        </p:nvPicPr>
        <p:blipFill>
          <a:blip r:embed="rId2"/>
          <a:srcRect l="21824" t="47170" r="18797" b="17625"/>
          <a:stretch>
            <a:fillRect/>
          </a:stretch>
        </p:blipFill>
        <p:spPr bwMode="auto">
          <a:xfrm>
            <a:off x="1238216" y="2143116"/>
            <a:ext cx="10215634" cy="3786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solidFill>
                  <a:srgbClr val="FF0000"/>
                </a:solidFill>
              </a:rPr>
              <a:t>Үйге берілген тапсырма:</a:t>
            </a:r>
            <a:endParaRPr lang="ru-RU" dirty="0">
              <a:solidFill>
                <a:srgbClr val="FF0000"/>
              </a:solidFill>
            </a:endParaRPr>
          </a:p>
        </p:txBody>
      </p:sp>
      <p:sp>
        <p:nvSpPr>
          <p:cNvPr id="3" name="Содержимое 2"/>
          <p:cNvSpPr>
            <a:spLocks noGrp="1"/>
          </p:cNvSpPr>
          <p:nvPr>
            <p:ph idx="1"/>
          </p:nvPr>
        </p:nvSpPr>
        <p:spPr/>
        <p:txBody>
          <a:bodyPr>
            <a:normAutofit lnSpcReduction="10000"/>
          </a:bodyPr>
          <a:lstStyle/>
          <a:p>
            <a:pPr>
              <a:buNone/>
            </a:pPr>
            <a:r>
              <a:rPr lang="kk-KZ" sz="4400" dirty="0" smtClean="0">
                <a:solidFill>
                  <a:srgbClr val="00B050"/>
                </a:solidFill>
                <a:latin typeface="Times New Roman" pitchFamily="18" charset="0"/>
                <a:cs typeface="Times New Roman" pitchFamily="18" charset="0"/>
              </a:rPr>
              <a:t>Қазақтардың 1860-1870 жылдардағы азаттық күресі</a:t>
            </a:r>
          </a:p>
          <a:p>
            <a:pPr>
              <a:buNone/>
            </a:pPr>
            <a:endParaRPr lang="kk-KZ" sz="4400" dirty="0" smtClean="0">
              <a:solidFill>
                <a:srgbClr val="00B050"/>
              </a:solidFill>
              <a:latin typeface="Times New Roman" pitchFamily="18" charset="0"/>
              <a:cs typeface="Times New Roman" pitchFamily="18" charset="0"/>
            </a:endParaRPr>
          </a:p>
          <a:p>
            <a:pPr>
              <a:buNone/>
            </a:pPr>
            <a:r>
              <a:rPr lang="kk-KZ" sz="4400" dirty="0" smtClean="0">
                <a:latin typeface="Times New Roman" pitchFamily="18" charset="0"/>
                <a:cs typeface="Times New Roman" pitchFamily="18" charset="0"/>
              </a:rPr>
              <a:t>(“Жарғы кетті, жарғы келді” әдісі)</a:t>
            </a:r>
          </a:p>
          <a:p>
            <a:pPr>
              <a:buNone/>
            </a:pPr>
            <a:endParaRPr lang="ru-RU" sz="4400" dirty="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6866" name="Picture 2"/>
          <p:cNvPicPr>
            <a:picLocks noGrp="1" noChangeAspect="1" noChangeArrowheads="1"/>
          </p:cNvPicPr>
          <p:nvPr>
            <p:ph idx="1"/>
          </p:nvPr>
        </p:nvPicPr>
        <p:blipFill>
          <a:blip r:embed="rId2"/>
          <a:srcRect l="21824" t="24390" r="18797" b="32121"/>
          <a:stretch>
            <a:fillRect/>
          </a:stretch>
        </p:blipFill>
        <p:spPr bwMode="auto">
          <a:xfrm>
            <a:off x="523836" y="357166"/>
            <a:ext cx="11215766" cy="62151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l="68265" t="23437" r="6296" b="9179"/>
          <a:stretch>
            <a:fillRect/>
          </a:stretch>
        </p:blipFill>
        <p:spPr bwMode="auto">
          <a:xfrm>
            <a:off x="2024034" y="285728"/>
            <a:ext cx="8715436" cy="60722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kk-KZ" sz="2400" dirty="0" smtClean="0">
                <a:solidFill>
                  <a:srgbClr val="FF0000"/>
                </a:solidFill>
                <a:latin typeface="Times New Roman" pitchFamily="18" charset="0"/>
                <a:cs typeface="Times New Roman" pitchFamily="18" charset="0"/>
              </a:rPr>
              <a:t>3 тапсырма</a:t>
            </a:r>
            <a:r>
              <a:rPr lang="kk-KZ" sz="2400" u="sng" dirty="0" smtClean="0">
                <a:solidFill>
                  <a:srgbClr val="FF0000"/>
                </a:solidFill>
                <a:latin typeface="Times New Roman" pitchFamily="18" charset="0"/>
                <a:cs typeface="Times New Roman" pitchFamily="18" charset="0"/>
              </a:rPr>
              <a:t> : </a:t>
            </a:r>
            <a:r>
              <a:rPr lang="kk-KZ" sz="2400" u="sng" dirty="0" smtClean="0">
                <a:latin typeface="Times New Roman" pitchFamily="18" charset="0"/>
                <a:cs typeface="Times New Roman" pitchFamily="18" charset="0"/>
              </a:rPr>
              <a:t>Дәстүрлі қазақ қоғамындағы өзгерістерді анықтай отырып, тиімді және тиімсіз жақтарын жазыңыз.</a:t>
            </a:r>
            <a:endParaRPr lang="ru-RU" sz="2400" dirty="0">
              <a:latin typeface="Times New Roman" pitchFamily="18" charset="0"/>
              <a:cs typeface="Times New Roman" pitchFamily="18" charset="0"/>
            </a:endParaRPr>
          </a:p>
        </p:txBody>
      </p:sp>
      <p:graphicFrame>
        <p:nvGraphicFramePr>
          <p:cNvPr id="5" name="Содержимое 4"/>
          <p:cNvGraphicFramePr>
            <a:graphicFrameLocks noGrp="1"/>
          </p:cNvGraphicFramePr>
          <p:nvPr>
            <p:ph idx="1"/>
          </p:nvPr>
        </p:nvGraphicFramePr>
        <p:xfrm>
          <a:off x="1450975" y="2016125"/>
          <a:ext cx="9604376" cy="3198824"/>
        </p:xfrm>
        <a:graphic>
          <a:graphicData uri="http://schemas.openxmlformats.org/drawingml/2006/table">
            <a:tbl>
              <a:tblPr firstRow="1" bandRow="1">
                <a:tableStyleId>{073A0DAA-6AF3-43AB-8588-CEC1D06C72B9}</a:tableStyleId>
              </a:tblPr>
              <a:tblGrid>
                <a:gridCol w="4802188"/>
                <a:gridCol w="4802188"/>
              </a:tblGrid>
              <a:tr h="799706">
                <a:tc>
                  <a:txBody>
                    <a:bodyPr/>
                    <a:lstStyle/>
                    <a:p>
                      <a:pPr algn="ctr"/>
                      <a:r>
                        <a:rPr lang="kk-KZ" dirty="0" smtClean="0"/>
                        <a:t>Тиімді жақтары</a:t>
                      </a:r>
                      <a:endParaRPr lang="ru-RU" dirty="0"/>
                    </a:p>
                  </a:txBody>
                  <a:tcPr/>
                </a:tc>
                <a:tc>
                  <a:txBody>
                    <a:bodyPr/>
                    <a:lstStyle/>
                    <a:p>
                      <a:pPr algn="ctr"/>
                      <a:r>
                        <a:rPr lang="kk-KZ" dirty="0" smtClean="0"/>
                        <a:t>Тиімсіз жақтары</a:t>
                      </a:r>
                      <a:endParaRPr lang="ru-RU" dirty="0"/>
                    </a:p>
                  </a:txBody>
                  <a:tcPr/>
                </a:tc>
              </a:tr>
              <a:tr h="799706">
                <a:tc>
                  <a:txBody>
                    <a:bodyPr/>
                    <a:lstStyle/>
                    <a:p>
                      <a:r>
                        <a:rPr lang="kk-KZ" dirty="0" smtClean="0"/>
                        <a:t>1</a:t>
                      </a:r>
                      <a:endParaRPr lang="ru-RU" dirty="0"/>
                    </a:p>
                  </a:txBody>
                  <a:tcPr/>
                </a:tc>
                <a:tc>
                  <a:txBody>
                    <a:bodyPr/>
                    <a:lstStyle/>
                    <a:p>
                      <a:r>
                        <a:rPr lang="kk-KZ" dirty="0" smtClean="0"/>
                        <a:t>1</a:t>
                      </a:r>
                      <a:endParaRPr lang="ru-RU" dirty="0"/>
                    </a:p>
                  </a:txBody>
                  <a:tcPr/>
                </a:tc>
              </a:tr>
              <a:tr h="799706">
                <a:tc>
                  <a:txBody>
                    <a:bodyPr/>
                    <a:lstStyle/>
                    <a:p>
                      <a:r>
                        <a:rPr lang="kk-KZ" dirty="0" smtClean="0"/>
                        <a:t>2</a:t>
                      </a:r>
                      <a:endParaRPr lang="ru-RU" dirty="0"/>
                    </a:p>
                  </a:txBody>
                  <a:tcPr/>
                </a:tc>
                <a:tc>
                  <a:txBody>
                    <a:bodyPr/>
                    <a:lstStyle/>
                    <a:p>
                      <a:r>
                        <a:rPr lang="kk-KZ" dirty="0" smtClean="0"/>
                        <a:t>2</a:t>
                      </a:r>
                      <a:endParaRPr lang="ru-RU" dirty="0"/>
                    </a:p>
                  </a:txBody>
                  <a:tcPr/>
                </a:tc>
              </a:tr>
              <a:tr h="799706">
                <a:tc>
                  <a:txBody>
                    <a:bodyPr/>
                    <a:lstStyle/>
                    <a:p>
                      <a:r>
                        <a:rPr lang="kk-KZ" dirty="0" smtClean="0"/>
                        <a:t>3</a:t>
                      </a:r>
                      <a:endParaRPr lang="ru-RU" dirty="0"/>
                    </a:p>
                  </a:txBody>
                  <a:tcPr/>
                </a:tc>
                <a:tc>
                  <a:txBody>
                    <a:bodyPr/>
                    <a:lstStyle/>
                    <a:p>
                      <a:r>
                        <a:rPr lang="kk-KZ" dirty="0" smtClean="0"/>
                        <a:t>3</a:t>
                      </a:r>
                      <a:endParaRPr lang="ru-RU" dirty="0"/>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kk-KZ" sz="2400" dirty="0" smtClean="0">
                <a:solidFill>
                  <a:srgbClr val="FF0000"/>
                </a:solidFill>
                <a:latin typeface="Times New Roman" pitchFamily="18" charset="0"/>
                <a:cs typeface="Times New Roman" pitchFamily="18" charset="0"/>
              </a:rPr>
              <a:t>3 тапсырма</a:t>
            </a:r>
            <a:r>
              <a:rPr lang="kk-KZ" sz="2400" u="sng" dirty="0" smtClean="0">
                <a:solidFill>
                  <a:srgbClr val="FF0000"/>
                </a:solidFill>
                <a:latin typeface="Times New Roman" pitchFamily="18" charset="0"/>
                <a:cs typeface="Times New Roman" pitchFamily="18" charset="0"/>
              </a:rPr>
              <a:t> : </a:t>
            </a:r>
            <a:r>
              <a:rPr lang="kk-KZ" sz="2400" u="sng" dirty="0" smtClean="0">
                <a:latin typeface="Times New Roman" pitchFamily="18" charset="0"/>
                <a:cs typeface="Times New Roman" pitchFamily="18" charset="0"/>
              </a:rPr>
              <a:t>Дәстүрлі қазақ қоғамындағы өзгерістерді анықтай отырып, тиімді және тиімсіз жақтарын жазыңыз.</a:t>
            </a:r>
            <a:endParaRPr lang="ru-RU" sz="2400" dirty="0">
              <a:latin typeface="Times New Roman" pitchFamily="18" charset="0"/>
              <a:cs typeface="Times New Roman" pitchFamily="18" charset="0"/>
            </a:endParaRPr>
          </a:p>
        </p:txBody>
      </p:sp>
      <p:graphicFrame>
        <p:nvGraphicFramePr>
          <p:cNvPr id="5" name="Содержимое 4"/>
          <p:cNvGraphicFramePr>
            <a:graphicFrameLocks noGrp="1"/>
          </p:cNvGraphicFramePr>
          <p:nvPr>
            <p:ph idx="1"/>
          </p:nvPr>
        </p:nvGraphicFramePr>
        <p:xfrm>
          <a:off x="881023" y="2016124"/>
          <a:ext cx="10572826" cy="4578450"/>
        </p:xfrm>
        <a:graphic>
          <a:graphicData uri="http://schemas.openxmlformats.org/drawingml/2006/table">
            <a:tbl>
              <a:tblPr firstRow="1" bandRow="1">
                <a:tableStyleId>{073A0DAA-6AF3-43AB-8588-CEC1D06C72B9}</a:tableStyleId>
              </a:tblPr>
              <a:tblGrid>
                <a:gridCol w="5286413"/>
                <a:gridCol w="5286413"/>
              </a:tblGrid>
              <a:tr h="1012290">
                <a:tc>
                  <a:txBody>
                    <a:bodyPr/>
                    <a:lstStyle/>
                    <a:p>
                      <a:pPr algn="ctr"/>
                      <a:r>
                        <a:rPr lang="kk-KZ" sz="2400" dirty="0" smtClean="0">
                          <a:latin typeface="Times New Roman" pitchFamily="18" charset="0"/>
                          <a:cs typeface="Times New Roman" pitchFamily="18" charset="0"/>
                        </a:rPr>
                        <a:t>Тиімді жақтары</a:t>
                      </a:r>
                      <a:endParaRPr lang="ru-RU" sz="2400" dirty="0">
                        <a:latin typeface="Times New Roman" pitchFamily="18" charset="0"/>
                        <a:cs typeface="Times New Roman" pitchFamily="18" charset="0"/>
                      </a:endParaRPr>
                    </a:p>
                  </a:txBody>
                  <a:tcPr/>
                </a:tc>
                <a:tc>
                  <a:txBody>
                    <a:bodyPr/>
                    <a:lstStyle/>
                    <a:p>
                      <a:pPr algn="ctr"/>
                      <a:r>
                        <a:rPr lang="kk-KZ" sz="2400" dirty="0" smtClean="0">
                          <a:latin typeface="Times New Roman" pitchFamily="18" charset="0"/>
                          <a:cs typeface="Times New Roman" pitchFamily="18" charset="0"/>
                        </a:rPr>
                        <a:t>Тиімсіз жақтары</a:t>
                      </a:r>
                      <a:endParaRPr lang="ru-RU" sz="2400" dirty="0">
                        <a:latin typeface="Times New Roman" pitchFamily="18" charset="0"/>
                        <a:cs typeface="Times New Roman" pitchFamily="18" charset="0"/>
                      </a:endParaRPr>
                    </a:p>
                  </a:txBody>
                  <a:tcPr/>
                </a:tc>
              </a:tr>
              <a:tr h="1157473">
                <a:tc>
                  <a:txBody>
                    <a:bodyPr/>
                    <a:lstStyle/>
                    <a:p>
                      <a:r>
                        <a:rPr lang="kk-KZ" sz="2400" dirty="0" smtClean="0">
                          <a:latin typeface="Times New Roman" pitchFamily="18" charset="0"/>
                          <a:cs typeface="Times New Roman" pitchFamily="18" charset="0"/>
                        </a:rPr>
                        <a:t>1.Тек қана малмен айналысқан қазақ халқы жер өңдеу</a:t>
                      </a:r>
                      <a:r>
                        <a:rPr lang="kk-KZ" sz="2400" baseline="0" dirty="0" smtClean="0">
                          <a:latin typeface="Times New Roman" pitchFamily="18" charset="0"/>
                          <a:cs typeface="Times New Roman" pitchFamily="18" charset="0"/>
                        </a:rPr>
                        <a:t> мен </a:t>
                      </a:r>
                      <a:r>
                        <a:rPr lang="kk-KZ" sz="2400" baseline="0" dirty="0" smtClean="0">
                          <a:solidFill>
                            <a:srgbClr val="FF0000"/>
                          </a:solidFill>
                          <a:latin typeface="Times New Roman" pitchFamily="18" charset="0"/>
                          <a:cs typeface="Times New Roman" pitchFamily="18" charset="0"/>
                        </a:rPr>
                        <a:t>егін егу, бақша өсіру, балық аулауды үйренді.</a:t>
                      </a:r>
                      <a:endParaRPr lang="ru-RU" sz="2400" dirty="0">
                        <a:solidFill>
                          <a:srgbClr val="FF0000"/>
                        </a:solidFill>
                        <a:latin typeface="Times New Roman" pitchFamily="18" charset="0"/>
                        <a:cs typeface="Times New Roman" pitchFamily="18" charset="0"/>
                      </a:endParaRPr>
                    </a:p>
                  </a:txBody>
                  <a:tcPr/>
                </a:tc>
                <a:tc>
                  <a:txBody>
                    <a:bodyPr/>
                    <a:lstStyle/>
                    <a:p>
                      <a:r>
                        <a:rPr lang="kk-KZ" sz="2400" dirty="0" smtClean="0">
                          <a:latin typeface="Times New Roman" pitchFamily="18" charset="0"/>
                          <a:cs typeface="Times New Roman" pitchFamily="18" charset="0"/>
                        </a:rPr>
                        <a:t>1. Қазақ жері </a:t>
                      </a:r>
                      <a:r>
                        <a:rPr lang="kk-KZ" sz="2400" dirty="0" smtClean="0">
                          <a:solidFill>
                            <a:srgbClr val="FF0000"/>
                          </a:solidFill>
                          <a:latin typeface="Times New Roman" pitchFamily="18" charset="0"/>
                          <a:cs typeface="Times New Roman" pitchFamily="18" charset="0"/>
                        </a:rPr>
                        <a:t>Ресейдің мемлекеттік меншігі </a:t>
                      </a:r>
                      <a:r>
                        <a:rPr lang="kk-KZ" sz="2400" dirty="0" smtClean="0">
                          <a:latin typeface="Times New Roman" pitchFamily="18" charset="0"/>
                          <a:cs typeface="Times New Roman" pitchFamily="18" charset="0"/>
                        </a:rPr>
                        <a:t>деп жарияланды.</a:t>
                      </a:r>
                      <a:endParaRPr lang="ru-RU" sz="2400" dirty="0">
                        <a:latin typeface="Times New Roman" pitchFamily="18" charset="0"/>
                        <a:cs typeface="Times New Roman" pitchFamily="18" charset="0"/>
                      </a:endParaRPr>
                    </a:p>
                  </a:txBody>
                  <a:tcPr/>
                </a:tc>
              </a:tr>
              <a:tr h="1157473">
                <a:tc>
                  <a:txBody>
                    <a:bodyPr/>
                    <a:lstStyle/>
                    <a:p>
                      <a:r>
                        <a:rPr lang="kk-KZ" sz="2400" dirty="0" smtClean="0">
                          <a:latin typeface="Times New Roman" pitchFamily="18" charset="0"/>
                          <a:cs typeface="Times New Roman" pitchFamily="18" charset="0"/>
                        </a:rPr>
                        <a:t>2. Мәдениет</a:t>
                      </a:r>
                      <a:r>
                        <a:rPr lang="kk-KZ" sz="2400" baseline="0" dirty="0" smtClean="0">
                          <a:latin typeface="Times New Roman" pitchFamily="18" charset="0"/>
                          <a:cs typeface="Times New Roman" pitchFamily="18" charset="0"/>
                        </a:rPr>
                        <a:t> пен білім саласында </a:t>
                      </a:r>
                      <a:r>
                        <a:rPr lang="kk-KZ" sz="2400" baseline="0" dirty="0" smtClean="0">
                          <a:solidFill>
                            <a:srgbClr val="FF0000"/>
                          </a:solidFill>
                          <a:latin typeface="Times New Roman" pitchFamily="18" charset="0"/>
                          <a:cs typeface="Times New Roman" pitchFamily="18" charset="0"/>
                        </a:rPr>
                        <a:t>басқа тілдерді үйренді.</a:t>
                      </a:r>
                      <a:endParaRPr lang="ru-RU" sz="2400" dirty="0">
                        <a:solidFill>
                          <a:srgbClr val="FF0000"/>
                        </a:solidFill>
                        <a:latin typeface="Times New Roman" pitchFamily="18" charset="0"/>
                        <a:cs typeface="Times New Roman" pitchFamily="18" charset="0"/>
                      </a:endParaRPr>
                    </a:p>
                  </a:txBody>
                  <a:tcPr/>
                </a:tc>
                <a:tc>
                  <a:txBody>
                    <a:bodyPr/>
                    <a:lstStyle/>
                    <a:p>
                      <a:r>
                        <a:rPr lang="kk-KZ" sz="2400" dirty="0" smtClean="0">
                          <a:latin typeface="Times New Roman" pitchFamily="18" charset="0"/>
                          <a:cs typeface="Times New Roman" pitchFamily="18" charset="0"/>
                        </a:rPr>
                        <a:t>2.Қазақтар ең құнарлы жерінен айырылды, </a:t>
                      </a:r>
                      <a:r>
                        <a:rPr lang="kk-KZ" sz="2400" dirty="0" smtClean="0">
                          <a:solidFill>
                            <a:srgbClr val="FF0000"/>
                          </a:solidFill>
                          <a:latin typeface="Times New Roman" pitchFamily="18" charset="0"/>
                          <a:cs typeface="Times New Roman" pitchFamily="18" charset="0"/>
                        </a:rPr>
                        <a:t>халық кедейлене бастады, мал</a:t>
                      </a:r>
                      <a:r>
                        <a:rPr lang="kk-KZ" sz="2400" baseline="0" dirty="0" smtClean="0">
                          <a:solidFill>
                            <a:srgbClr val="FF0000"/>
                          </a:solidFill>
                          <a:latin typeface="Times New Roman" pitchFamily="18" charset="0"/>
                          <a:cs typeface="Times New Roman" pitchFamily="18" charset="0"/>
                        </a:rPr>
                        <a:t> басы азайды.</a:t>
                      </a:r>
                      <a:r>
                        <a:rPr lang="kk-KZ"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a:txBody>
                  <a:tcPr/>
                </a:tc>
              </a:tr>
              <a:tr h="1157473">
                <a:tc>
                  <a:txBody>
                    <a:bodyPr/>
                    <a:lstStyle/>
                    <a:p>
                      <a:r>
                        <a:rPr lang="kk-KZ" sz="2400" dirty="0" smtClean="0">
                          <a:latin typeface="Times New Roman" pitchFamily="18" charset="0"/>
                          <a:cs typeface="Times New Roman" pitchFamily="18" charset="0"/>
                        </a:rPr>
                        <a:t>3.Ауру сырқау</a:t>
                      </a:r>
                      <a:r>
                        <a:rPr lang="kk-KZ" sz="2400" baseline="0" dirty="0" smtClean="0">
                          <a:latin typeface="Times New Roman" pitchFamily="18" charset="0"/>
                          <a:cs typeface="Times New Roman" pitchFamily="18" charset="0"/>
                        </a:rPr>
                        <a:t> көбеюіне байланысты, </a:t>
                      </a:r>
                      <a:r>
                        <a:rPr lang="kk-KZ" sz="2400" baseline="0" dirty="0" smtClean="0">
                          <a:solidFill>
                            <a:srgbClr val="FF0000"/>
                          </a:solidFill>
                          <a:latin typeface="Times New Roman" pitchFamily="18" charset="0"/>
                          <a:cs typeface="Times New Roman" pitchFamily="18" charset="0"/>
                        </a:rPr>
                        <a:t>ауруханалар салына бастады.</a:t>
                      </a:r>
                      <a:r>
                        <a:rPr lang="kk-KZ" sz="2400" dirty="0" smtClean="0">
                          <a:solidFill>
                            <a:srgbClr val="FF0000"/>
                          </a:solidFill>
                          <a:latin typeface="Times New Roman" pitchFamily="18" charset="0"/>
                          <a:cs typeface="Times New Roman" pitchFamily="18" charset="0"/>
                        </a:rPr>
                        <a:t> </a:t>
                      </a:r>
                      <a:endParaRPr lang="ru-RU" sz="2400" dirty="0">
                        <a:solidFill>
                          <a:srgbClr val="FF0000"/>
                        </a:solidFill>
                        <a:latin typeface="Times New Roman" pitchFamily="18" charset="0"/>
                        <a:cs typeface="Times New Roman" pitchFamily="18" charset="0"/>
                      </a:endParaRPr>
                    </a:p>
                  </a:txBody>
                  <a:tcPr/>
                </a:tc>
                <a:tc>
                  <a:txBody>
                    <a:bodyPr/>
                    <a:lstStyle/>
                    <a:p>
                      <a:r>
                        <a:rPr lang="kk-KZ" sz="2400" dirty="0" smtClean="0">
                          <a:latin typeface="Times New Roman" pitchFamily="18" charset="0"/>
                          <a:cs typeface="Times New Roman" pitchFamily="18" charset="0"/>
                        </a:rPr>
                        <a:t>3. Қазақ</a:t>
                      </a:r>
                      <a:r>
                        <a:rPr lang="kk-KZ" sz="2400" baseline="0" dirty="0" smtClean="0">
                          <a:latin typeface="Times New Roman" pitchFamily="18" charset="0"/>
                          <a:cs typeface="Times New Roman" pitchFamily="18" charset="0"/>
                        </a:rPr>
                        <a:t> халқын көшіп келген орыстар арқылы </a:t>
                      </a:r>
                      <a:r>
                        <a:rPr lang="kk-KZ" sz="2400" baseline="0" dirty="0" smtClean="0">
                          <a:solidFill>
                            <a:srgbClr val="FF0000"/>
                          </a:solidFill>
                          <a:latin typeface="Times New Roman" pitchFamily="18" charset="0"/>
                          <a:cs typeface="Times New Roman" pitchFamily="18" charset="0"/>
                        </a:rPr>
                        <a:t>орыстандыру, шоқындыру саясаты</a:t>
                      </a:r>
                      <a:r>
                        <a:rPr lang="kk-KZ" sz="2400" baseline="0" dirty="0" smtClean="0">
                          <a:latin typeface="Times New Roman" pitchFamily="18" charset="0"/>
                          <a:cs typeface="Times New Roman" pitchFamily="18" charset="0"/>
                        </a:rPr>
                        <a:t> жүргізілді.</a:t>
                      </a:r>
                      <a:endParaRPr lang="ru-RU" sz="24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l="68265" t="23437" r="6296" b="9179"/>
          <a:stretch>
            <a:fillRect/>
          </a:stretch>
        </p:blipFill>
        <p:spPr bwMode="auto">
          <a:xfrm>
            <a:off x="2024034" y="285728"/>
            <a:ext cx="8715436" cy="60007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l="7321" t="24414" r="65776" b="16015"/>
          <a:stretch>
            <a:fillRect/>
          </a:stretch>
        </p:blipFill>
        <p:spPr bwMode="auto">
          <a:xfrm>
            <a:off x="452398" y="214290"/>
            <a:ext cx="11287204" cy="6357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latin typeface="Times New Roman" pitchFamily="18" charset="0"/>
                <a:cs typeface="Times New Roman" pitchFamily="18" charset="0"/>
              </a:rPr>
              <a:t>Сабақтың мақсаты:</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kk-KZ" sz="4000" dirty="0" smtClean="0">
                <a:latin typeface="Times New Roman" pitchFamily="18" charset="0"/>
                <a:cs typeface="Times New Roman" pitchFamily="18" charset="0"/>
              </a:rPr>
              <a:t>7.4.1.2-отарлау саясатының қазақтардың дәстүрлі шаруашылығына тигізген әсерін талдау</a:t>
            </a:r>
            <a:endParaRPr lang="ru-RU"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sz="4800" dirty="0" smtClean="0">
                <a:solidFill>
                  <a:srgbClr val="FF0000"/>
                </a:solidFill>
                <a:latin typeface="Times New Roman" pitchFamily="18" charset="0"/>
                <a:cs typeface="Times New Roman" pitchFamily="18" charset="0"/>
              </a:rPr>
              <a:t>Бүгінгі сабақта не білдік?</a:t>
            </a:r>
            <a:endParaRPr lang="ru-RU" sz="48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lnSpcReduction="10000"/>
          </a:bodyPr>
          <a:lstStyle/>
          <a:p>
            <a:r>
              <a:rPr lang="kk-KZ" sz="3600" dirty="0" smtClean="0">
                <a:latin typeface="Times New Roman" pitchFamily="18" charset="0"/>
                <a:cs typeface="Times New Roman" pitchFamily="18" charset="0"/>
              </a:rPr>
              <a:t>Ресей империясының қоныстандыру саясатының себептерін білдік пе?</a:t>
            </a:r>
          </a:p>
          <a:p>
            <a:r>
              <a:rPr lang="kk-KZ" sz="3600" dirty="0" smtClean="0">
                <a:latin typeface="Times New Roman" pitchFamily="18" charset="0"/>
                <a:cs typeface="Times New Roman" pitchFamily="18" charset="0"/>
              </a:rPr>
              <a:t>Қ</a:t>
            </a:r>
            <a:r>
              <a:rPr lang="kk-KZ" sz="3600" dirty="0" smtClean="0">
                <a:latin typeface="Times New Roman" pitchFamily="18" charset="0"/>
                <a:cs typeface="Times New Roman" pitchFamily="18" charset="0"/>
              </a:rPr>
              <a:t>оныстандыру саясаты қалай іске асырылды?</a:t>
            </a:r>
          </a:p>
          <a:p>
            <a:r>
              <a:rPr lang="kk-KZ" sz="3600" dirty="0" smtClean="0">
                <a:latin typeface="Times New Roman" pitchFamily="18" charset="0"/>
                <a:cs typeface="Times New Roman" pitchFamily="18" charset="0"/>
              </a:rPr>
              <a:t>Отарлау </a:t>
            </a:r>
            <a:r>
              <a:rPr lang="kk-KZ" sz="3600" dirty="0" smtClean="0">
                <a:latin typeface="Times New Roman" pitchFamily="18" charset="0"/>
                <a:cs typeface="Times New Roman" pitchFamily="18" charset="0"/>
              </a:rPr>
              <a:t>саясатының қазақтардың дәстүрлі шаруашылығына тигізген </a:t>
            </a:r>
            <a:r>
              <a:rPr lang="kk-KZ" sz="3600" dirty="0" smtClean="0">
                <a:latin typeface="Times New Roman" pitchFamily="18" charset="0"/>
                <a:cs typeface="Times New Roman" pitchFamily="18" charset="0"/>
              </a:rPr>
              <a:t>әсерін білеміз бе? </a:t>
            </a:r>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88725" y="1271244"/>
            <a:ext cx="9603275" cy="1049235"/>
          </a:xfrm>
        </p:spPr>
        <p:txBody>
          <a:bodyPr>
            <a:normAutofit/>
          </a:bodyPr>
          <a:lstStyle/>
          <a:p>
            <a:r>
              <a:rPr lang="ru-RU" sz="4400" b="1" u="sng" dirty="0" err="1">
                <a:solidFill>
                  <a:srgbClr val="C00000"/>
                </a:solidFill>
                <a:latin typeface="Times New Roman" panose="02020603050405020304" pitchFamily="18" charset="0"/>
                <a:cs typeface="Times New Roman" panose="02020603050405020304" pitchFamily="18" charset="0"/>
              </a:rPr>
              <a:t>Назарларыңызға рахмет</a:t>
            </a:r>
            <a:r>
              <a:rPr lang="ru-RU" sz="4400" b="1" u="sng"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 xmlns:p14="http://schemas.microsoft.com/office/powerpoint/2010/main" val="2023945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Картинки по запросу &quot;қоныс аудару саясаты&quot;">
            <a:hlinkClick r:id="rId2"/>
          </p:cNvPr>
          <p:cNvPicPr>
            <a:picLocks noChangeAspect="1" noChangeArrowheads="1"/>
          </p:cNvPicPr>
          <p:nvPr/>
        </p:nvPicPr>
        <p:blipFill>
          <a:blip r:embed="rId3"/>
          <a:srcRect/>
          <a:stretch>
            <a:fillRect/>
          </a:stretch>
        </p:blipFill>
        <p:spPr bwMode="auto">
          <a:xfrm>
            <a:off x="238084" y="285728"/>
            <a:ext cx="4929222" cy="3209926"/>
          </a:xfrm>
          <a:prstGeom prst="rect">
            <a:avLst/>
          </a:prstGeom>
          <a:noFill/>
        </p:spPr>
      </p:pic>
      <p:pic>
        <p:nvPicPr>
          <p:cNvPr id="29700" name="Picture 4" descr="Картинки по запросу &quot;қоныс аудару саясаты&quot;">
            <a:hlinkClick r:id="rId4"/>
          </p:cNvPr>
          <p:cNvPicPr>
            <a:picLocks noChangeAspect="1" noChangeArrowheads="1"/>
          </p:cNvPicPr>
          <p:nvPr/>
        </p:nvPicPr>
        <p:blipFill>
          <a:blip r:embed="rId5"/>
          <a:srcRect/>
          <a:stretch>
            <a:fillRect/>
          </a:stretch>
        </p:blipFill>
        <p:spPr bwMode="auto">
          <a:xfrm>
            <a:off x="5524496" y="357166"/>
            <a:ext cx="5103484" cy="3143272"/>
          </a:xfrm>
          <a:prstGeom prst="rect">
            <a:avLst/>
          </a:prstGeom>
          <a:noFill/>
        </p:spPr>
      </p:pic>
      <p:pic>
        <p:nvPicPr>
          <p:cNvPr id="29702" name="Picture 6" descr="Картинки по запросу &quot;қоныс аудару саясаты&quot;">
            <a:hlinkClick r:id="rId6"/>
          </p:cNvPr>
          <p:cNvPicPr>
            <a:picLocks noChangeAspect="1" noChangeArrowheads="1"/>
          </p:cNvPicPr>
          <p:nvPr/>
        </p:nvPicPr>
        <p:blipFill>
          <a:blip r:embed="rId7"/>
          <a:srcRect/>
          <a:stretch>
            <a:fillRect/>
          </a:stretch>
        </p:blipFill>
        <p:spPr bwMode="auto">
          <a:xfrm>
            <a:off x="309522" y="3786190"/>
            <a:ext cx="4786346" cy="2144779"/>
          </a:xfrm>
          <a:prstGeom prst="rect">
            <a:avLst/>
          </a:prstGeom>
          <a:noFill/>
        </p:spPr>
      </p:pic>
      <p:pic>
        <p:nvPicPr>
          <p:cNvPr id="5" name="Рисунок 4"/>
          <p:cNvPicPr/>
          <p:nvPr/>
        </p:nvPicPr>
        <p:blipFill>
          <a:blip r:embed="rId8">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5810248" y="3714752"/>
            <a:ext cx="4786346" cy="2214578"/>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8150" y="1082445"/>
            <a:ext cx="10715700" cy="1775051"/>
          </a:xfrm>
        </p:spPr>
        <p:txBody>
          <a:bodyPr>
            <a:normAutofit/>
          </a:bodyPr>
          <a:lstStyle/>
          <a:p>
            <a:pPr algn="ctr"/>
            <a:r>
              <a:rPr lang="kk-KZ" sz="5400" b="1" u="sng" dirty="0" smtClean="0">
                <a:solidFill>
                  <a:srgbClr val="C00000"/>
                </a:solidFill>
                <a:latin typeface="Times New Roman" panose="02020603050405020304" pitchFamily="18" charset="0"/>
                <a:cs typeface="Times New Roman" panose="02020603050405020304" pitchFamily="18" charset="0"/>
              </a:rPr>
              <a:t>Сабақтың тақырыбы:</a:t>
            </a:r>
            <a:endParaRPr lang="ru-RU" sz="5400" b="1" u="sng" dirty="0">
              <a:solidFill>
                <a:srgbClr val="C0000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095340" y="3643314"/>
            <a:ext cx="10172175" cy="2357454"/>
          </a:xfrm>
        </p:spPr>
        <p:txBody>
          <a:bodyPr>
            <a:noAutofit/>
          </a:bodyPr>
          <a:lstStyle/>
          <a:p>
            <a:pPr algn="ctr"/>
            <a:r>
              <a:rPr lang="ru-RU" sz="4400" b="1" u="sng" dirty="0" err="1" smtClean="0">
                <a:solidFill>
                  <a:srgbClr val="C00000"/>
                </a:solidFill>
                <a:latin typeface="Times New Roman" panose="02020603050405020304" pitchFamily="18" charset="0"/>
                <a:cs typeface="Times New Roman" panose="02020603050405020304" pitchFamily="18" charset="0"/>
              </a:rPr>
              <a:t>Патша</a:t>
            </a:r>
            <a:r>
              <a:rPr lang="ru-RU" sz="4400" b="1" u="sng" dirty="0" smtClean="0">
                <a:solidFill>
                  <a:srgbClr val="C00000"/>
                </a:solidFill>
                <a:latin typeface="Times New Roman" panose="02020603050405020304" pitchFamily="18" charset="0"/>
                <a:cs typeface="Times New Roman" panose="02020603050405020304" pitchFamily="18" charset="0"/>
              </a:rPr>
              <a:t> </a:t>
            </a:r>
            <a:r>
              <a:rPr lang="ru-RU" sz="4400" b="1" u="sng" dirty="0" err="1" smtClean="0">
                <a:solidFill>
                  <a:srgbClr val="C00000"/>
                </a:solidFill>
                <a:latin typeface="Times New Roman" panose="02020603050405020304" pitchFamily="18" charset="0"/>
                <a:cs typeface="Times New Roman" panose="02020603050405020304" pitchFamily="18" charset="0"/>
              </a:rPr>
              <a:t>үкіметінің отаршылдық  қоныс аударту</a:t>
            </a:r>
            <a:r>
              <a:rPr lang="ru-RU" sz="4400" b="1" u="sng" dirty="0" smtClean="0">
                <a:solidFill>
                  <a:srgbClr val="C00000"/>
                </a:solidFill>
                <a:latin typeface="Times New Roman" panose="02020603050405020304" pitchFamily="18" charset="0"/>
                <a:cs typeface="Times New Roman" panose="02020603050405020304" pitchFamily="18" charset="0"/>
              </a:rPr>
              <a:t> </a:t>
            </a:r>
            <a:r>
              <a:rPr lang="ru-RU" sz="4400" b="1" u="sng" dirty="0" err="1" smtClean="0">
                <a:solidFill>
                  <a:srgbClr val="C00000"/>
                </a:solidFill>
                <a:latin typeface="Times New Roman" panose="02020603050405020304" pitchFamily="18" charset="0"/>
                <a:cs typeface="Times New Roman" panose="02020603050405020304" pitchFamily="18" charset="0"/>
              </a:rPr>
              <a:t>саясаты</a:t>
            </a:r>
            <a:endParaRPr lang="ru-RU"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14365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dirty="0" err="1" smtClean="0">
                <a:latin typeface="Times New Roman" pitchFamily="18" charset="0"/>
                <a:cs typeface="Times New Roman" pitchFamily="18" charset="0"/>
              </a:rPr>
              <a:t>Патша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үкіметінің қазақ жеріне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орыс</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шаруаларын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қоныстандырудағы мақсаты қандай </a:t>
            </a:r>
            <a:r>
              <a:rPr lang="ru-RU" sz="2400" dirty="0" smtClean="0">
                <a:latin typeface="Times New Roman" pitchFamily="18" charset="0"/>
                <a:cs typeface="Times New Roman" pitchFamily="18" charset="0"/>
              </a:rPr>
              <a:t>?</a:t>
            </a:r>
            <a:br>
              <a:rPr lang="ru-RU" sz="2400" dirty="0" smtClean="0">
                <a:latin typeface="Times New Roman" pitchFamily="18" charset="0"/>
                <a:cs typeface="Times New Roman" pitchFamily="18" charset="0"/>
              </a:rPr>
            </a:b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Тарихшы</a:t>
            </a:r>
            <a:r>
              <a:rPr lang="ru-RU" sz="2400" dirty="0" smtClean="0">
                <a:solidFill>
                  <a:srgbClr val="FF0000"/>
                </a:solidFill>
                <a:latin typeface="Times New Roman" pitchFamily="18" charset="0"/>
                <a:cs typeface="Times New Roman" pitchFamily="18" charset="0"/>
              </a:rPr>
              <a:t> </a:t>
            </a:r>
            <a:r>
              <a:rPr lang="ru-RU" sz="2400" dirty="0" err="1" smtClean="0">
                <a:solidFill>
                  <a:srgbClr val="FF0000"/>
                </a:solidFill>
                <a:latin typeface="Times New Roman" pitchFamily="18" charset="0"/>
                <a:cs typeface="Times New Roman" pitchFamily="18" charset="0"/>
              </a:rPr>
              <a:t>Мәмбет ҚойгеЛДИЕВТІҢ </a:t>
            </a:r>
            <a:r>
              <a:rPr lang="ru-RU" sz="2400" dirty="0" smtClean="0">
                <a:solidFill>
                  <a:srgbClr val="FF0000"/>
                </a:solidFill>
                <a:latin typeface="Times New Roman" pitchFamily="18" charset="0"/>
                <a:cs typeface="Times New Roman" pitchFamily="18" charset="0"/>
              </a:rPr>
              <a:t>СҰХБАТЫ)</a:t>
            </a:r>
            <a:endParaRPr lang="ru-RU" sz="2400" dirty="0">
              <a:solidFill>
                <a:srgbClr val="FF0000"/>
              </a:solidFill>
              <a:latin typeface="Times New Roman" pitchFamily="18" charset="0"/>
              <a:cs typeface="Times New Roman" pitchFamily="18" charset="0"/>
            </a:endParaRPr>
          </a:p>
        </p:txBody>
      </p:sp>
      <p:pic>
        <p:nvPicPr>
          <p:cNvPr id="4" name="Қазақ жерін орыстандыру.Қоныстандыру саясаты-Мәмбет Қойгелдиев.mp4">
            <a:hlinkClick r:id="" action="ppaction://media"/>
          </p:cNvPr>
          <p:cNvPicPr>
            <a:picLocks noGrp="1" noRot="1" noChangeAspect="1"/>
          </p:cNvPicPr>
          <p:nvPr>
            <p:ph idx="1"/>
            <a:videoFile r:link="rId1"/>
          </p:nvPr>
        </p:nvPicPr>
        <p:blipFill>
          <a:blip r:embed="rId3"/>
          <a:stretch>
            <a:fillRect/>
          </a:stretch>
        </p:blipFill>
        <p:spPr>
          <a:xfrm>
            <a:off x="809588" y="1928802"/>
            <a:ext cx="10572824" cy="476888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latin typeface="Times New Roman" pitchFamily="18" charset="0"/>
                <a:cs typeface="Times New Roman" pitchFamily="18" charset="0"/>
              </a:rPr>
              <a:t>Сабақтың мақсаты:</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kk-KZ" sz="4000" dirty="0" smtClean="0">
                <a:latin typeface="Times New Roman" pitchFamily="18" charset="0"/>
                <a:cs typeface="Times New Roman" pitchFamily="18" charset="0"/>
              </a:rPr>
              <a:t>7.4.1.2-отарлау саясатының қазақтардың дәстүрлі шаруашылығына тигізген әсерін талдау</a:t>
            </a:r>
            <a:endParaRPr lang="ru-RU"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kk-KZ" sz="6600" dirty="0" smtClean="0">
                <a:latin typeface="Times New Roman" pitchFamily="18" charset="0"/>
                <a:cs typeface="Times New Roman" pitchFamily="18" charset="0"/>
              </a:rPr>
              <a:t>Қоныстандыру саясаты қалай жүзеге асырылды?</a:t>
            </a:r>
            <a:endParaRPr lang="ru-RU" sz="6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кругленные углы 3"/>
          <p:cNvSpPr/>
          <p:nvPr/>
        </p:nvSpPr>
        <p:spPr>
          <a:xfrm>
            <a:off x="388692" y="275898"/>
            <a:ext cx="11239501" cy="142292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f-ZA" sz="2000" b="1" dirty="0">
                <a:latin typeface="Times New Roman" panose="02020603050405020304" pitchFamily="18" charset="0"/>
                <a:cs typeface="Times New Roman" panose="02020603050405020304" pitchFamily="18" charset="0"/>
              </a:rPr>
              <a:t>XIX </a:t>
            </a:r>
            <a:r>
              <a:rPr lang="ru-RU" sz="2000" b="1" dirty="0" err="1">
                <a:latin typeface="Times New Roman" panose="02020603050405020304" pitchFamily="18" charset="0"/>
                <a:cs typeface="Times New Roman" panose="02020603050405020304" pitchFamily="18" charset="0"/>
              </a:rPr>
              <a:t>ғасырдың ортасына</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дейін</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Қазақстанға көбінесе Ресейден</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әскери </a:t>
            </a:r>
            <a:r>
              <a:rPr lang="ru-RU" sz="2000" b="1" dirty="0">
                <a:latin typeface="Times New Roman" panose="02020603050405020304" pitchFamily="18" charset="0"/>
                <a:cs typeface="Times New Roman" panose="02020603050405020304" pitchFamily="18" charset="0"/>
              </a:rPr>
              <a:t>топ пен </a:t>
            </a:r>
            <a:r>
              <a:rPr lang="ru-RU" sz="2000" b="1" dirty="0" err="1">
                <a:latin typeface="Times New Roman" panose="02020603050405020304" pitchFamily="18" charset="0"/>
                <a:cs typeface="Times New Roman" panose="02020603050405020304" pitchFamily="18" charset="0"/>
              </a:rPr>
              <a:t>казактар</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ғана қоныс аударып</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келсе</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ғасырдың екінші</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жартысынан</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бастапжағдай түбегейлі өзгерді</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Ресей</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шаруаларын</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қазақ даласына</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бұрын-соңды болып</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көрмеген кең көлемде жаппай</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қоныс аудару</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ісі</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мемлекеттік</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тұрғыда қолға алынды.Мұның бірқатар себептері</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болды</a:t>
            </a:r>
            <a:r>
              <a:rPr lang="ru-RU" sz="2400" b="1" dirty="0">
                <a:latin typeface="Times New Roman" panose="02020603050405020304" pitchFamily="18" charset="0"/>
                <a:cs typeface="Times New Roman" panose="02020603050405020304" pitchFamily="18" charset="0"/>
              </a:rPr>
              <a:t>.</a:t>
            </a:r>
          </a:p>
        </p:txBody>
      </p:sp>
      <p:sp>
        <p:nvSpPr>
          <p:cNvPr id="5" name="Стрелка: вправо 4"/>
          <p:cNvSpPr/>
          <p:nvPr/>
        </p:nvSpPr>
        <p:spPr>
          <a:xfrm>
            <a:off x="3024166" y="1280394"/>
            <a:ext cx="8302158" cy="203135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err="1">
                <a:solidFill>
                  <a:srgbClr val="FF0000"/>
                </a:solidFill>
                <a:latin typeface="Times New Roman" panose="02020603050405020304" pitchFamily="18" charset="0"/>
                <a:cs typeface="Times New Roman" panose="02020603050405020304" pitchFamily="18" charset="0"/>
              </a:rPr>
              <a:t>Біріншіден</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1861 </a:t>
            </a:r>
            <a:r>
              <a:rPr lang="ru-RU" sz="2400" dirty="0" err="1">
                <a:latin typeface="Times New Roman" panose="02020603050405020304" pitchFamily="18" charset="0"/>
                <a:cs typeface="Times New Roman" panose="02020603050405020304" pitchFamily="18" charset="0"/>
              </a:rPr>
              <a:t>жылы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Ресейде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шаруаларды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басыбайлы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езгіде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ұстау </a:t>
            </a:r>
            <a:r>
              <a:rPr lang="ru-RU" sz="2400" dirty="0" err="1" smtClean="0">
                <a:latin typeface="Times New Roman" panose="02020603050405020304" pitchFamily="18" charset="0"/>
                <a:cs typeface="Times New Roman" panose="02020603050405020304" pitchFamily="18" charset="0"/>
              </a:rPr>
              <a:t>жойылды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Бостандық алған шаруаларға жаппай</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қазақ жеріне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көшуге рұқсат берілді</a:t>
            </a:r>
            <a:r>
              <a:rPr lang="ru-RU" sz="2400" dirty="0" smtClean="0">
                <a:latin typeface="Times New Roman" panose="02020603050405020304" pitchFamily="18" charset="0"/>
                <a:cs typeface="Times New Roman" panose="02020603050405020304" pitchFamily="18" charset="0"/>
              </a:rPr>
              <a:t>.</a:t>
            </a:r>
          </a:p>
        </p:txBody>
      </p:sp>
      <p:sp>
        <p:nvSpPr>
          <p:cNvPr id="7" name="Стрелка: вправо 6"/>
          <p:cNvSpPr/>
          <p:nvPr/>
        </p:nvSpPr>
        <p:spPr>
          <a:xfrm>
            <a:off x="388690" y="2408097"/>
            <a:ext cx="10635765" cy="190814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err="1">
                <a:solidFill>
                  <a:srgbClr val="FF0000"/>
                </a:solidFill>
                <a:latin typeface="Times New Roman" panose="02020603050405020304" pitchFamily="18" charset="0"/>
                <a:cs typeface="Times New Roman" panose="02020603050405020304" pitchFamily="18" charset="0"/>
              </a:rPr>
              <a:t>Екіншіден</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Ресей</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империясы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қоныс </a:t>
            </a:r>
            <a:r>
              <a:rPr lang="ru-RU" sz="2400" dirty="0" err="1">
                <a:latin typeface="Times New Roman" panose="02020603050405020304" pitchFamily="18" charset="0"/>
                <a:cs typeface="Times New Roman" panose="02020603050405020304" pitchFamily="18" charset="0"/>
              </a:rPr>
              <a:t>аударушы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шаруалар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есебінен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қазақ өлкесінің аумағында өзінің сенімді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тірегін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қалыптастыруды мақсат етті</a:t>
            </a:r>
            <a:r>
              <a:rPr lang="ru-RU" sz="2400" dirty="0">
                <a:latin typeface="Times New Roman" panose="02020603050405020304" pitchFamily="18" charset="0"/>
                <a:cs typeface="Times New Roman" panose="02020603050405020304" pitchFamily="18" charset="0"/>
              </a:rPr>
              <a:t>.</a:t>
            </a:r>
          </a:p>
        </p:txBody>
      </p:sp>
      <p:sp>
        <p:nvSpPr>
          <p:cNvPr id="9" name="Стрелка: вправо 8"/>
          <p:cNvSpPr/>
          <p:nvPr/>
        </p:nvSpPr>
        <p:spPr>
          <a:xfrm>
            <a:off x="388690" y="4531249"/>
            <a:ext cx="10635765" cy="182671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err="1">
                <a:solidFill>
                  <a:srgbClr val="FF0000"/>
                </a:solidFill>
                <a:latin typeface="Times New Roman" panose="02020603050405020304" pitchFamily="18" charset="0"/>
                <a:cs typeface="Times New Roman" panose="02020603050405020304" pitchFamily="18" charset="0"/>
              </a:rPr>
              <a:t>Төртіншіден,</a:t>
            </a:r>
            <a:r>
              <a:rPr lang="ru-RU" sz="2400" dirty="0" err="1">
                <a:latin typeface="Times New Roman" panose="02020603050405020304" pitchFamily="18" charset="0"/>
                <a:cs typeface="Times New Roman" panose="02020603050405020304" pitchFamily="18" charset="0"/>
              </a:rPr>
              <a:t> патша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үкіметінің жергілікті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халықты </a:t>
            </a:r>
            <a:r>
              <a:rPr lang="ru-RU" sz="2400" dirty="0">
                <a:latin typeface="Times New Roman" panose="02020603050405020304" pitchFamily="18" charset="0"/>
                <a:cs typeface="Times New Roman" panose="02020603050405020304" pitchFamily="18" charset="0"/>
              </a:rPr>
              <a:t>христиан </a:t>
            </a:r>
            <a:r>
              <a:rPr lang="ru-RU" sz="2400" dirty="0" err="1">
                <a:latin typeface="Times New Roman" panose="02020603050405020304" pitchFamily="18" charset="0"/>
                <a:cs typeface="Times New Roman" panose="02020603050405020304" pitchFamily="18" charset="0"/>
              </a:rPr>
              <a:t>дініне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енгізу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 орыстандыру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жөнінде </a:t>
            </a:r>
            <a:r>
              <a:rPr lang="ru-RU" sz="2400" dirty="0">
                <a:latin typeface="Times New Roman" panose="02020603050405020304" pitchFamily="18" charset="0"/>
                <a:cs typeface="Times New Roman" panose="02020603050405020304" pitchFamily="18" charset="0"/>
              </a:rPr>
              <a:t>арам </a:t>
            </a:r>
            <a:r>
              <a:rPr lang="ru-RU" sz="2400" dirty="0" err="1">
                <a:latin typeface="Times New Roman" panose="02020603050405020304" pitchFamily="18" charset="0"/>
                <a:cs typeface="Times New Roman" panose="02020603050405020304" pitchFamily="18" charset="0"/>
              </a:rPr>
              <a:t>пиғылы </a:t>
            </a:r>
            <a:r>
              <a:rPr lang="ru-RU" sz="2400" dirty="0">
                <a:latin typeface="Times New Roman" panose="02020603050405020304" pitchFamily="18" charset="0"/>
                <a:cs typeface="Times New Roman" panose="02020603050405020304" pitchFamily="18" charset="0"/>
              </a:rPr>
              <a:t>да </a:t>
            </a:r>
            <a:r>
              <a:rPr lang="ru-RU" sz="2400" dirty="0" err="1">
                <a:latin typeface="Times New Roman" panose="02020603050405020304" pitchFamily="18" charset="0"/>
                <a:cs typeface="Times New Roman" panose="02020603050405020304" pitchFamily="18" charset="0"/>
              </a:rPr>
              <a:t>болатын</a:t>
            </a:r>
            <a:r>
              <a:rPr lang="ru-RU" sz="2400" dirty="0">
                <a:latin typeface="Times New Roman" panose="02020603050405020304" pitchFamily="18" charset="0"/>
                <a:cs typeface="Times New Roman" panose="02020603050405020304" pitchFamily="18" charset="0"/>
              </a:rPr>
              <a:t>. </a:t>
            </a:r>
          </a:p>
        </p:txBody>
      </p:sp>
      <p:sp>
        <p:nvSpPr>
          <p:cNvPr id="11" name="Стрелка: вправо 10"/>
          <p:cNvSpPr/>
          <p:nvPr/>
        </p:nvSpPr>
        <p:spPr>
          <a:xfrm>
            <a:off x="1556235" y="3382025"/>
            <a:ext cx="10635765" cy="229844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err="1">
                <a:solidFill>
                  <a:srgbClr val="FF0000"/>
                </a:solidFill>
                <a:latin typeface="Times New Roman" panose="02020603050405020304" pitchFamily="18" charset="0"/>
                <a:cs typeface="Times New Roman" panose="02020603050405020304" pitchFamily="18" charset="0"/>
              </a:rPr>
              <a:t>Үшіншіден,</a:t>
            </a:r>
            <a:r>
              <a:rPr lang="ru-RU" sz="2400" dirty="0" err="1">
                <a:latin typeface="Times New Roman" panose="02020603050405020304" pitchFamily="18" charset="0"/>
                <a:cs typeface="Times New Roman" panose="02020603050405020304" pitchFamily="18" charset="0"/>
              </a:rPr>
              <a:t> патша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үкіметі орыс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шаруаларын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жаппай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қоныс аудару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арқылы </a:t>
            </a:r>
            <a:r>
              <a:rPr lang="ru-RU" sz="2400" dirty="0" err="1" smtClean="0">
                <a:latin typeface="Times New Roman" panose="02020603050405020304" pitchFamily="18" charset="0"/>
                <a:cs typeface="Times New Roman" panose="02020603050405020304" pitchFamily="18" charset="0"/>
              </a:rPr>
              <a:t>қазақтарды  егіншілікпен</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айналысатын</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отырықшы өмір </a:t>
            </a:r>
            <a:r>
              <a:rPr lang="ru-RU" sz="2400" dirty="0" err="1">
                <a:latin typeface="Times New Roman" panose="02020603050405020304" pitchFamily="18" charset="0"/>
                <a:cs typeface="Times New Roman" panose="02020603050405020304" pitchFamily="18" charset="0"/>
              </a:rPr>
              <a:t>салтына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көшіруді ойлады</a:t>
            </a:r>
            <a:r>
              <a:rPr lang="ru-RU" sz="2400" dirty="0">
                <a:latin typeface="Times New Roman" panose="02020603050405020304" pitchFamily="18" charset="0"/>
                <a:cs typeface="Times New Roman" panose="02020603050405020304" pitchFamily="18" charset="0"/>
              </a:rPr>
              <a:t>. </a:t>
            </a:r>
          </a:p>
        </p:txBody>
      </p:sp>
      <p:sp>
        <p:nvSpPr>
          <p:cNvPr id="8" name="Стрелка: вправо 4"/>
          <p:cNvSpPr/>
          <p:nvPr/>
        </p:nvSpPr>
        <p:spPr>
          <a:xfrm>
            <a:off x="595274" y="5572140"/>
            <a:ext cx="10883450" cy="150019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dirty="0" smtClean="0">
                <a:solidFill>
                  <a:srgbClr val="FF0000"/>
                </a:solidFill>
                <a:latin typeface="Times New Roman" panose="02020603050405020304" pitchFamily="18" charset="0"/>
                <a:cs typeface="Times New Roman" panose="02020603050405020304" pitchFamily="18" charset="0"/>
              </a:rPr>
              <a:t>Бесіншіден,</a:t>
            </a:r>
            <a:r>
              <a:rPr lang="kk-KZ" sz="2400" dirty="0" smtClean="0">
                <a:latin typeface="Times New Roman" panose="02020603050405020304" pitchFamily="18" charset="0"/>
                <a:cs typeface="Times New Roman" panose="02020603050405020304" pitchFamily="18" charset="0"/>
              </a:rPr>
              <a:t> Қазақстанда  орыс империясының сарқылмас мол астық қоймасына айналдыру; </a:t>
            </a:r>
            <a:endParaRPr lang="ru-RU"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827405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Картинки по запросу &quot;колпоковский реформасы&quot;">
            <a:hlinkClick r:id="rId2"/>
          </p:cNvPr>
          <p:cNvPicPr>
            <a:picLocks noChangeAspect="1" noChangeArrowheads="1"/>
          </p:cNvPicPr>
          <p:nvPr/>
        </p:nvPicPr>
        <p:blipFill>
          <a:blip r:embed="rId3"/>
          <a:srcRect/>
          <a:stretch>
            <a:fillRect/>
          </a:stretch>
        </p:blipFill>
        <p:spPr bwMode="auto">
          <a:xfrm>
            <a:off x="452398" y="428604"/>
            <a:ext cx="11358642" cy="6143668"/>
          </a:xfrm>
          <a:prstGeom prst="rect">
            <a:avLst/>
          </a:prstGeom>
          <a:noFill/>
        </p:spPr>
      </p:pic>
    </p:spTree>
  </p:cSld>
  <p:clrMapOvr>
    <a:masterClrMapping/>
  </p:clrMapOvr>
</p:sld>
</file>

<file path=ppt/theme/theme1.xml><?xml version="1.0" encoding="utf-8"?>
<a:theme xmlns:a="http://schemas.openxmlformats.org/drawingml/2006/main" name="Галерея">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610</TotalTime>
  <Words>796</Words>
  <Application>Microsoft Office PowerPoint</Application>
  <PresentationFormat>Произвольный</PresentationFormat>
  <Paragraphs>81</Paragraphs>
  <Slides>28</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Галерея</vt:lpstr>
      <vt:lpstr>Қазақстан тарихы</vt:lpstr>
      <vt:lpstr>Үйге берілген тапсырма:</vt:lpstr>
      <vt:lpstr>Слайд 3</vt:lpstr>
      <vt:lpstr>Сабақтың тақырыбы:</vt:lpstr>
      <vt:lpstr>Патша үкіметінің қазақ жеріне орыс шаруаларын қоныстандырудағы мақсаты қандай ?  (Тарихшы Мәмбет ҚойгеЛДИЕВТІҢ СҰХБАТЫ)</vt:lpstr>
      <vt:lpstr>Сабақтың мақсаты:</vt:lpstr>
      <vt:lpstr>Слайд 7</vt:lpstr>
      <vt:lpstr>Слайд 8</vt:lpstr>
      <vt:lpstr>Слайд 9</vt:lpstr>
      <vt:lpstr>Слайд 10</vt:lpstr>
      <vt:lpstr>Слайд 11</vt:lpstr>
      <vt:lpstr>Слайд 12</vt:lpstr>
      <vt:lpstr>Слайд 13</vt:lpstr>
      <vt:lpstr>Қазақ қоғамында қандай өзгерістер болды?</vt:lpstr>
      <vt:lpstr>Слайд 15</vt:lpstr>
      <vt:lpstr>1Тапсырма:  Бос орынды дұрыс жауаппен  толтырыңыз  </vt:lpstr>
      <vt:lpstr>1Тапсырма:  Бос орынды дұрыс жауаппен  толтырыңыз  (дұрыс жауабы)  </vt:lpstr>
      <vt:lpstr>Слайд 18</vt:lpstr>
      <vt:lpstr>2 тапсырма: класстер құрастыру   Ресей империясының қоныстандыру саясатының себептерін анықтаңыз: </vt:lpstr>
      <vt:lpstr>Слайд 20</vt:lpstr>
      <vt:lpstr>Слайд 21</vt:lpstr>
      <vt:lpstr>3 тапсырма : Дәстүрлі қазақ қоғамындағы өзгерістерді анықтай отырып, тиімді және тиімсіз жақтарын жазыңыз.</vt:lpstr>
      <vt:lpstr>3 тапсырма : Дәстүрлі қазақ қоғамындағы өзгерістерді анықтай отырып, тиімді және тиімсіз жақтарын жазыңыз.</vt:lpstr>
      <vt:lpstr>Слайд 24</vt:lpstr>
      <vt:lpstr>Слайд 25</vt:lpstr>
      <vt:lpstr>Сабақтың мақсаты:</vt:lpstr>
      <vt:lpstr>Бүгінгі сабақта не білдік?</vt:lpstr>
      <vt:lpstr>Назарларыңызға рахмет!!!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Патша үкіметінің отаршылдық қоныс аударту саясаты</dc:title>
  <cp:lastModifiedBy>Windows User</cp:lastModifiedBy>
  <cp:revision>35</cp:revision>
  <dcterms:modified xsi:type="dcterms:W3CDTF">2020-02-10T14:53:29Z</dcterms:modified>
</cp:coreProperties>
</file>