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i="1" dirty="0" smtClean="0">
                <a:solidFill>
                  <a:srgbClr val="0000CC"/>
                </a:solidFill>
              </a:rPr>
              <a:t>Тема урока: </a:t>
            </a:r>
            <a:r>
              <a:rPr lang="kk-KZ" b="1" i="1" dirty="0" smtClean="0">
                <a:solidFill>
                  <a:srgbClr val="FF0000"/>
                </a:solidFill>
              </a:rPr>
              <a:t>Приметы в </a:t>
            </a:r>
            <a:r>
              <a:rPr lang="kk-KZ" b="1" i="1" dirty="0" smtClean="0">
                <a:solidFill>
                  <a:srgbClr val="FF0000"/>
                </a:solidFill>
              </a:rPr>
              <a:t>природе</a:t>
            </a:r>
            <a:br>
              <a:rPr lang="kk-KZ" b="1" i="1" dirty="0" smtClean="0">
                <a:solidFill>
                  <a:srgbClr val="FF0000"/>
                </a:solidFill>
              </a:rPr>
            </a:br>
            <a:r>
              <a:rPr lang="kk-KZ" b="1" i="1" dirty="0" smtClean="0">
                <a:solidFill>
                  <a:srgbClr val="0000CC"/>
                </a:solidFill>
              </a:rPr>
              <a:t>У</a:t>
            </a:r>
            <a:r>
              <a:rPr lang="kk-KZ" b="1" i="1" dirty="0" smtClean="0">
                <a:solidFill>
                  <a:srgbClr val="0000CC"/>
                </a:solidFill>
              </a:rPr>
              <a:t>рок №11</a:t>
            </a:r>
            <a:endParaRPr lang="ru-RU" b="1" i="1" dirty="0">
              <a:solidFill>
                <a:srgbClr val="0000CC"/>
              </a:solidFill>
            </a:endParaRPr>
          </a:p>
        </p:txBody>
      </p:sp>
      <p:pic>
        <p:nvPicPr>
          <p:cNvPr id="2052" name="Picture 4" descr="Какое счастье -просто жить,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714488"/>
            <a:ext cx="3714776" cy="4407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solidFill>
                  <a:srgbClr val="0000CC"/>
                </a:solidFill>
              </a:rPr>
              <a:t>Упражнение </a:t>
            </a:r>
            <a:r>
              <a:rPr lang="kk-KZ" b="1" i="1" dirty="0" smtClean="0">
                <a:solidFill>
                  <a:srgbClr val="C00000"/>
                </a:solidFill>
              </a:rPr>
              <a:t>№76 стр 40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0000" contrast="30000"/>
          </a:blip>
          <a:srcRect/>
          <a:stretch>
            <a:fillRect/>
          </a:stretch>
        </p:blipFill>
        <p:spPr bwMode="auto">
          <a:xfrm>
            <a:off x="357158" y="1643050"/>
            <a:ext cx="8143932" cy="4786346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1506" name="Picture 2" descr="Романтизм. Иван Айвазовский. «Буря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2285984" y="857232"/>
            <a:ext cx="5286412" cy="5286412"/>
          </a:xfrm>
          <a:prstGeom prst="rect">
            <a:avLst/>
          </a:prstGeom>
          <a:solidFill>
            <a:schemeClr val="bg1">
              <a:alpha val="96000"/>
            </a:schemeClr>
          </a:solidFill>
          <a:ln>
            <a:solidFill>
              <a:srgbClr val="0000CC"/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k-KZ" sz="2000" b="1" i="1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k-KZ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Буря</a:t>
            </a:r>
            <a:endParaRPr kumimoji="0" lang="ru-RU" sz="3200" b="1" i="1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Дрогнули листочки, закачались клёны,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 золотистых веток полетела пыль...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Зашумели ветры, охнул лес зелёный,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Зашептался с эхом высохший ковыль...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Плачет у окошка пасмурная буря,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Понагнулись</a:t>
            </a: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ветлы к мутному стеклу,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 качают ветки, голову </a:t>
            </a:r>
            <a:r>
              <a:rPr kumimoji="0" lang="ru-RU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понуря</a:t>
            </a: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 с тоской угрюмой смотрят в полумглу...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 вдали, чернея, выползают тучи,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 ревёт сердито грозная река,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Подымают брызги водяные кручи,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Словно мечет землю сильная рука.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kk-KZ" sz="3200" b="1" i="1" dirty="0" smtClean="0">
              <a:solidFill>
                <a:srgbClr val="0000CC"/>
              </a:solidFill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k-KZ" sz="3200" b="1" i="1" dirty="0" smtClean="0">
                <a:solidFill>
                  <a:srgbClr val="0000CC"/>
                </a:solidFill>
              </a:rPr>
              <a:t>                                             С.А.Есенин</a:t>
            </a:r>
            <a:endParaRPr kumimoji="0" lang="ru-RU" sz="3200" b="1" i="1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solidFill>
                  <a:srgbClr val="0000CC"/>
                </a:solidFill>
              </a:rPr>
              <a:t>Упражнение </a:t>
            </a:r>
            <a:r>
              <a:rPr lang="kk-KZ" b="1" i="1" u="sng" dirty="0" smtClean="0">
                <a:solidFill>
                  <a:srgbClr val="C00000"/>
                </a:solidFill>
              </a:rPr>
              <a:t>№78 стр 41</a:t>
            </a:r>
            <a:endParaRPr lang="ru-RU" b="1" i="1" u="sng" dirty="0">
              <a:solidFill>
                <a:srgbClr val="C0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1471609"/>
          </a:xfrm>
        </p:spPr>
        <p:txBody>
          <a:bodyPr>
            <a:normAutofit fontScale="92500"/>
          </a:bodyPr>
          <a:lstStyle/>
          <a:p>
            <a:r>
              <a:rPr lang="ru-RU" b="1" i="1" dirty="0" smtClean="0">
                <a:solidFill>
                  <a:srgbClr val="0000CC"/>
                </a:solidFill>
              </a:rPr>
              <a:t>Заполните таблицу и запишите примеры </a:t>
            </a:r>
            <a:r>
              <a:rPr lang="ru-RU" b="1" i="1" dirty="0" smtClean="0">
                <a:solidFill>
                  <a:srgbClr val="0000CC"/>
                </a:solidFill>
              </a:rPr>
              <a:t>художественно-изобразительных средств </a:t>
            </a:r>
            <a:r>
              <a:rPr lang="ru-RU" b="1" i="1" dirty="0" smtClean="0">
                <a:solidFill>
                  <a:srgbClr val="0000CC"/>
                </a:solidFill>
              </a:rPr>
              <a:t>из стихотворения С. А. Есенина «Буря».</a:t>
            </a:r>
            <a:endParaRPr lang="ru-RU" b="1" i="1" dirty="0">
              <a:solidFill>
                <a:srgbClr val="0000CC"/>
              </a:solidFill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000372"/>
            <a:ext cx="8286808" cy="299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solidFill>
                  <a:srgbClr val="0000CC"/>
                </a:solidFill>
              </a:rPr>
              <a:t>Упражнение №79 </a:t>
            </a:r>
            <a:r>
              <a:rPr lang="kk-KZ" b="1" i="1" dirty="0" smtClean="0">
                <a:solidFill>
                  <a:srgbClr val="FF0000"/>
                </a:solidFill>
              </a:rPr>
              <a:t>стр 41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71612"/>
            <a:ext cx="7286676" cy="4714908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00CC"/>
                </a:solidFill>
              </a:rPr>
              <a:t>Укажите верные (В) или неверные (Н) ответы.</a:t>
            </a:r>
            <a:endParaRPr lang="ru-RU" b="1" i="1" dirty="0">
              <a:solidFill>
                <a:srgbClr val="0000CC"/>
              </a:solidFill>
            </a:endParaRPr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0000" contrast="30000"/>
          </a:blip>
          <a:srcRect/>
          <a:stretch>
            <a:fillRect/>
          </a:stretch>
        </p:blipFill>
        <p:spPr bwMode="auto">
          <a:xfrm>
            <a:off x="642910" y="1785926"/>
            <a:ext cx="7268107" cy="4357718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0000" contrast="30000"/>
          </a:blip>
          <a:srcRect/>
          <a:stretch>
            <a:fillRect/>
          </a:stretch>
        </p:blipFill>
        <p:spPr bwMode="auto">
          <a:xfrm>
            <a:off x="357158" y="357166"/>
            <a:ext cx="3857652" cy="365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lum bright="-10000" contrast="30000"/>
          </a:blip>
          <a:srcRect/>
          <a:stretch>
            <a:fillRect/>
          </a:stretch>
        </p:blipFill>
        <p:spPr bwMode="auto">
          <a:xfrm>
            <a:off x="4214810" y="2786058"/>
            <a:ext cx="471490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 "/>
          <p:cNvPicPr>
            <a:picLocks noChangeAspect="1" noChangeArrowheads="1"/>
          </p:cNvPicPr>
          <p:nvPr/>
        </p:nvPicPr>
        <p:blipFill>
          <a:blip r:embed="rId2"/>
          <a:srcRect b="765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r="1818"/>
          <a:stretch>
            <a:fillRect/>
          </a:stretch>
        </p:blipFill>
        <p:spPr bwMode="auto">
          <a:xfrm>
            <a:off x="1857356" y="2357430"/>
            <a:ext cx="5500726" cy="1857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kk-KZ" sz="4000" dirty="0" smtClean="0"/>
              <a:t/>
            </a:r>
            <a:br>
              <a:rPr lang="kk-KZ" sz="4000" dirty="0" smtClean="0"/>
            </a:br>
            <a:r>
              <a:rPr lang="kk-KZ" sz="4000" dirty="0" smtClean="0"/>
              <a:t/>
            </a:r>
            <a:br>
              <a:rPr lang="kk-KZ" sz="4000" dirty="0" smtClean="0"/>
            </a:br>
            <a:r>
              <a:rPr lang="kk-KZ" sz="4000" dirty="0" smtClean="0"/>
              <a:t/>
            </a:r>
            <a:br>
              <a:rPr lang="kk-KZ" sz="4000" dirty="0" smtClean="0"/>
            </a:br>
            <a:r>
              <a:rPr lang="kk-KZ" sz="4000" b="1" i="1" dirty="0" smtClean="0">
                <a:solidFill>
                  <a:srgbClr val="0000CC"/>
                </a:solidFill>
              </a:rPr>
              <a:t>Упражнение </a:t>
            </a:r>
            <a:r>
              <a:rPr lang="kk-KZ" sz="4000" b="1" i="1" dirty="0" smtClean="0">
                <a:solidFill>
                  <a:srgbClr val="FF0000"/>
                </a:solidFill>
              </a:rPr>
              <a:t>№70 стр 37</a:t>
            </a:r>
            <a:br>
              <a:rPr lang="kk-KZ" sz="4000" b="1" i="1" dirty="0" smtClean="0">
                <a:solidFill>
                  <a:srgbClr val="FF0000"/>
                </a:solidFill>
              </a:rPr>
            </a:br>
            <a:r>
              <a:rPr lang="kk-KZ" sz="4000" dirty="0" smtClean="0"/>
              <a:t/>
            </a:r>
            <a:br>
              <a:rPr lang="kk-KZ" sz="4000" dirty="0" smtClean="0"/>
            </a:b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1643074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>
                <a:solidFill>
                  <a:srgbClr val="0000CC"/>
                </a:solidFill>
              </a:rPr>
              <a:t>Прочитайте и озаглавьте текст. </a:t>
            </a:r>
            <a:endParaRPr lang="ru-RU" b="1" dirty="0" smtClean="0">
              <a:solidFill>
                <a:srgbClr val="0000CC"/>
              </a:solidFill>
            </a:endParaRPr>
          </a:p>
          <a:p>
            <a:r>
              <a:rPr lang="ru-RU" b="1" dirty="0" smtClean="0">
                <a:solidFill>
                  <a:srgbClr val="0000CC"/>
                </a:solidFill>
              </a:rPr>
              <a:t>Почему </a:t>
            </a:r>
            <a:r>
              <a:rPr lang="ru-RU" b="1" dirty="0" smtClean="0">
                <a:solidFill>
                  <a:srgbClr val="0000CC"/>
                </a:solidFill>
              </a:rPr>
              <a:t>чабаны боялись удаляться </a:t>
            </a:r>
            <a:r>
              <a:rPr lang="ru-RU" b="1" dirty="0" smtClean="0">
                <a:solidFill>
                  <a:srgbClr val="0000CC"/>
                </a:solidFill>
              </a:rPr>
              <a:t>от базы</a:t>
            </a:r>
            <a:r>
              <a:rPr lang="ru-RU" b="1" dirty="0" smtClean="0">
                <a:solidFill>
                  <a:srgbClr val="0000CC"/>
                </a:solidFill>
              </a:rPr>
              <a:t>? </a:t>
            </a:r>
            <a:endParaRPr lang="ru-RU" b="1" dirty="0" smtClean="0">
              <a:solidFill>
                <a:srgbClr val="0000CC"/>
              </a:solidFill>
            </a:endParaRPr>
          </a:p>
          <a:p>
            <a:r>
              <a:rPr lang="ru-RU" b="1" dirty="0" smtClean="0">
                <a:solidFill>
                  <a:srgbClr val="0000CC"/>
                </a:solidFill>
              </a:rPr>
              <a:t>Почему старик </a:t>
            </a:r>
            <a:r>
              <a:rPr lang="ru-RU" b="1" dirty="0" smtClean="0">
                <a:solidFill>
                  <a:srgbClr val="0000CC"/>
                </a:solidFill>
              </a:rPr>
              <a:t>спокойно угонял телят на пастбища? </a:t>
            </a:r>
            <a:endParaRPr lang="ru-RU" b="1" dirty="0" smtClean="0">
              <a:solidFill>
                <a:srgbClr val="0000CC"/>
              </a:solidFill>
            </a:endParaRPr>
          </a:p>
          <a:p>
            <a:r>
              <a:rPr lang="ru-RU" b="1" dirty="0" smtClean="0">
                <a:solidFill>
                  <a:srgbClr val="0000CC"/>
                </a:solidFill>
              </a:rPr>
              <a:t>По какой примете он </a:t>
            </a:r>
            <a:r>
              <a:rPr lang="ru-RU" b="1" dirty="0" smtClean="0">
                <a:solidFill>
                  <a:srgbClr val="0000CC"/>
                </a:solidFill>
              </a:rPr>
              <a:t>узнавал погоду? </a:t>
            </a:r>
            <a:endParaRPr lang="ru-RU" b="1" dirty="0" smtClean="0">
              <a:solidFill>
                <a:srgbClr val="0000CC"/>
              </a:solidFill>
            </a:endParaRPr>
          </a:p>
          <a:p>
            <a:r>
              <a:rPr lang="ru-RU" b="1" dirty="0" smtClean="0">
                <a:solidFill>
                  <a:srgbClr val="0000CC"/>
                </a:solidFill>
              </a:rPr>
              <a:t>Определите </a:t>
            </a:r>
            <a:r>
              <a:rPr lang="ru-RU" b="1" dirty="0" smtClean="0">
                <a:solidFill>
                  <a:srgbClr val="0000CC"/>
                </a:solidFill>
              </a:rPr>
              <a:t>лексическое значение </a:t>
            </a:r>
            <a:r>
              <a:rPr lang="ru-RU" b="1" dirty="0" smtClean="0">
                <a:solidFill>
                  <a:srgbClr val="0000CC"/>
                </a:solidFill>
              </a:rPr>
              <a:t>выделенных прилагательных</a:t>
            </a:r>
            <a:r>
              <a:rPr lang="ru-RU" b="1" dirty="0" smtClean="0">
                <a:solidFill>
                  <a:srgbClr val="0000CC"/>
                </a:solidFill>
              </a:rPr>
              <a:t>.</a:t>
            </a:r>
            <a:endParaRPr lang="ru-RU" b="1" dirty="0">
              <a:solidFill>
                <a:srgbClr val="0000CC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643182"/>
            <a:ext cx="8143932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5400" b="1" i="1" dirty="0" smtClean="0">
                <a:solidFill>
                  <a:srgbClr val="0000CC"/>
                </a:solidFill>
              </a:rPr>
              <a:t>Запомни!</a:t>
            </a:r>
            <a:endParaRPr lang="ru-RU" sz="5400" b="1" i="1" dirty="0">
              <a:solidFill>
                <a:srgbClr val="0000CC"/>
              </a:solidFill>
            </a:endParaRPr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5634"/>
          <a:stretch>
            <a:fillRect/>
          </a:stretch>
        </p:blipFill>
        <p:spPr bwMode="auto">
          <a:xfrm>
            <a:off x="285720" y="1357298"/>
            <a:ext cx="8501122" cy="5000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solidFill>
                  <a:srgbClr val="0000CC"/>
                </a:solidFill>
              </a:rPr>
              <a:t>Упражнение </a:t>
            </a:r>
            <a:r>
              <a:rPr lang="kk-KZ" b="1" i="1" u="sng" dirty="0" smtClean="0">
                <a:solidFill>
                  <a:srgbClr val="C00000"/>
                </a:solidFill>
              </a:rPr>
              <a:t>№71 стр 38</a:t>
            </a:r>
            <a:endParaRPr lang="ru-RU" b="1" i="1" u="sng" dirty="0">
              <a:solidFill>
                <a:srgbClr val="C00000"/>
              </a:solidFill>
            </a:endParaRPr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3000372"/>
            <a:ext cx="8143932" cy="3371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457200" y="1600201"/>
            <a:ext cx="8229600" cy="1185857"/>
          </a:xfrm>
          <a:prstGeom prst="rect">
            <a:avLst/>
          </a:prstGeom>
          <a:solidFill>
            <a:srgbClr val="FFFF00">
              <a:alpha val="15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Укажите в тексте слова (упр.70) , которым соответствуют данные определения. Какими словами они являются –однозначными или многозначными? Докажите, опираясь на толкования слов.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solidFill>
                  <a:srgbClr val="0000CC"/>
                </a:solidFill>
              </a:rPr>
              <a:t>Упражнение </a:t>
            </a:r>
            <a:r>
              <a:rPr lang="kk-KZ" b="1" i="1" dirty="0" smtClean="0">
                <a:solidFill>
                  <a:srgbClr val="C00000"/>
                </a:solidFill>
              </a:rPr>
              <a:t>№72 стр 38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Выполните задания. </a:t>
            </a:r>
            <a:endParaRPr lang="ru-RU" b="1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Выпишите </a:t>
            </a:r>
            <a:r>
              <a:rPr lang="ru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из текста слова, обозначающие:</a:t>
            </a:r>
          </a:p>
          <a:p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название предмета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(1-й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вариан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2) название качества или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признака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(2-й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вариант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 б </a:t>
            </a:r>
            <a:r>
              <a:rPr lang="ru-RU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е ц: 1) утро, дождь,… </a:t>
            </a:r>
            <a:endParaRPr lang="ru-RU" b="1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пасмурное, холодное, …</a:t>
            </a:r>
            <a:endParaRPr lang="ru-RU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solidFill>
                  <a:srgbClr val="0000CC"/>
                </a:solidFill>
              </a:rPr>
              <a:t>Упражнение </a:t>
            </a:r>
            <a:r>
              <a:rPr lang="kk-KZ" b="1" i="1" dirty="0" smtClean="0">
                <a:solidFill>
                  <a:srgbClr val="FF0000"/>
                </a:solidFill>
              </a:rPr>
              <a:t>№73 стр 38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8667"/>
          </a:xfrm>
        </p:spPr>
        <p:txBody>
          <a:bodyPr>
            <a:normAutofit fontScale="62500" lnSpcReduction="20000"/>
          </a:bodyPr>
          <a:lstStyle/>
          <a:p>
            <a:r>
              <a:rPr lang="ru-RU" b="1" i="1" dirty="0" smtClean="0">
                <a:solidFill>
                  <a:srgbClr val="0000CC"/>
                </a:solidFill>
              </a:rPr>
              <a:t>Послушайте текст. О чём вы узнали? Сформулируйте </a:t>
            </a:r>
            <a:r>
              <a:rPr lang="ru-RU" b="1" i="1" dirty="0" smtClean="0">
                <a:solidFill>
                  <a:srgbClr val="0000CC"/>
                </a:solidFill>
              </a:rPr>
              <a:t>определение </a:t>
            </a:r>
            <a:r>
              <a:rPr lang="ru-RU" b="1" i="1" dirty="0" err="1" smtClean="0">
                <a:solidFill>
                  <a:srgbClr val="0000CC"/>
                </a:solidFill>
              </a:rPr>
              <a:t>биометеорологии</a:t>
            </a:r>
            <a:r>
              <a:rPr lang="ru-RU" b="1" i="1" dirty="0" smtClean="0">
                <a:solidFill>
                  <a:srgbClr val="0000CC"/>
                </a:solidFill>
              </a:rPr>
              <a:t>, используя </a:t>
            </a:r>
            <a:r>
              <a:rPr lang="ru-RU" b="1" i="1" dirty="0" smtClean="0">
                <a:solidFill>
                  <a:srgbClr val="0000CC"/>
                </a:solidFill>
              </a:rPr>
              <a:t>слова текста. Сколько значений </a:t>
            </a:r>
            <a:r>
              <a:rPr lang="ru-RU" b="1" i="1" dirty="0" smtClean="0">
                <a:solidFill>
                  <a:srgbClr val="0000CC"/>
                </a:solidFill>
              </a:rPr>
              <a:t>имеет это </a:t>
            </a:r>
            <a:r>
              <a:rPr lang="ru-RU" b="1" i="1" dirty="0" smtClean="0">
                <a:solidFill>
                  <a:srgbClr val="0000CC"/>
                </a:solidFill>
              </a:rPr>
              <a:t>слово?</a:t>
            </a:r>
            <a:endParaRPr lang="ru-RU" b="1" i="1" dirty="0">
              <a:solidFill>
                <a:srgbClr val="0000C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2714620"/>
            <a:ext cx="8072494" cy="3785652"/>
          </a:xfrm>
          <a:prstGeom prst="rect">
            <a:avLst/>
          </a:prstGeom>
          <a:solidFill>
            <a:srgbClr val="FFFF00">
              <a:alpha val="12000"/>
            </a:srgbClr>
          </a:solidFill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Наблюдая </a:t>
            </a:r>
            <a:r>
              <a:rPr lang="ru-RU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 поведением диких животных, можно </a:t>
            </a:r>
            <a:r>
              <a:rPr lang="ru-RU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заранее</a:t>
            </a:r>
            <a:r>
              <a:rPr lang="ru-RU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предугадать изменения погоды. Этим занимается </a:t>
            </a:r>
            <a:r>
              <a:rPr lang="ru-RU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специальная наука -</a:t>
            </a: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биометеорология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Заметив, например, что ласточки стали летать над самой землёй,</a:t>
            </a:r>
          </a:p>
          <a:p>
            <a:pPr algn="just"/>
            <a:r>
              <a:rPr lang="ru-RU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можно предсказать скорый дождь. А объясняется это просто:</a:t>
            </a:r>
          </a:p>
          <a:p>
            <a:pPr algn="just"/>
            <a:r>
              <a:rPr lang="ru-RU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воздух насытился водяными парами, и мелкие насекомые стали</a:t>
            </a:r>
          </a:p>
          <a:p>
            <a:pPr algn="just"/>
            <a:r>
              <a:rPr lang="ru-RU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летать ниже, чем обычно. В погоне за насекомыми спустились</a:t>
            </a:r>
          </a:p>
          <a:p>
            <a:pPr algn="just"/>
            <a:r>
              <a:rPr lang="ru-RU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ниже и ласточки</a:t>
            </a:r>
            <a:r>
              <a:rPr lang="ru-RU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(</a:t>
            </a:r>
            <a:r>
              <a:rPr lang="ru-RU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Из «Книги охотника»)</a:t>
            </a:r>
            <a:endParaRPr lang="ru-RU" sz="2000" b="1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kk-KZ" b="1" i="1" dirty="0" smtClean="0">
                <a:solidFill>
                  <a:srgbClr val="0000CC"/>
                </a:solidFill>
              </a:rPr>
              <a:t>Упражнение </a:t>
            </a:r>
            <a:r>
              <a:rPr lang="kk-KZ" b="1" i="1" dirty="0" smtClean="0">
                <a:solidFill>
                  <a:srgbClr val="C00000"/>
                </a:solidFill>
              </a:rPr>
              <a:t>№74 стр 39</a:t>
            </a:r>
            <a:br>
              <a:rPr lang="kk-KZ" b="1" i="1" dirty="0" smtClean="0">
                <a:solidFill>
                  <a:srgbClr val="C00000"/>
                </a:solidFill>
              </a:rPr>
            </a:br>
            <a:r>
              <a:rPr lang="kk-KZ" b="1" i="1" dirty="0" smtClean="0">
                <a:solidFill>
                  <a:srgbClr val="0000CC"/>
                </a:solidFill>
              </a:rPr>
              <a:t>Прочитайте текст.</a:t>
            </a:r>
            <a:br>
              <a:rPr lang="kk-KZ" b="1" i="1" dirty="0" smtClean="0">
                <a:solidFill>
                  <a:srgbClr val="0000CC"/>
                </a:solidFill>
              </a:rPr>
            </a:br>
            <a:r>
              <a:rPr lang="kk-KZ" b="1" i="1" dirty="0" smtClean="0">
                <a:solidFill>
                  <a:srgbClr val="0000CC"/>
                </a:solidFill>
              </a:rPr>
              <a:t>О какой примете ид</a:t>
            </a:r>
            <a:r>
              <a:rPr lang="ru-RU" b="1" i="1" dirty="0" err="1" smtClean="0">
                <a:solidFill>
                  <a:srgbClr val="0000CC"/>
                </a:solidFill>
              </a:rPr>
              <a:t>ёт</a:t>
            </a:r>
            <a:r>
              <a:rPr lang="ru-RU" b="1" i="1" dirty="0" smtClean="0">
                <a:solidFill>
                  <a:srgbClr val="0000CC"/>
                </a:solidFill>
              </a:rPr>
              <a:t> речь?</a:t>
            </a:r>
            <a:endParaRPr lang="ru-RU" b="1" i="1" dirty="0">
              <a:solidFill>
                <a:srgbClr val="0000CC"/>
              </a:solidFill>
            </a:endParaRPr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285992"/>
            <a:ext cx="8615422" cy="3857652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0000" contrast="30000"/>
          </a:blip>
          <a:srcRect r="1880"/>
          <a:stretch>
            <a:fillRect/>
          </a:stretch>
        </p:blipFill>
        <p:spPr bwMode="auto">
          <a:xfrm>
            <a:off x="0" y="0"/>
            <a:ext cx="6215074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lum bright="-10000" contrast="30000"/>
          </a:blip>
          <a:srcRect/>
          <a:stretch>
            <a:fillRect/>
          </a:stretch>
        </p:blipFill>
        <p:spPr bwMode="auto">
          <a:xfrm>
            <a:off x="0" y="2500306"/>
            <a:ext cx="6200775" cy="414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6143604" y="1643050"/>
            <a:ext cx="2643238" cy="1543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Упражнение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kk-K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kk-KZ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№75 стр 39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Передайте содержание текстов на русском языке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372</Words>
  <PresentationFormat>Экран (4:3)</PresentationFormat>
  <Paragraphs>52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Тема урока: Приметы в природе Урок №11</vt:lpstr>
      <vt:lpstr>Слайд 2</vt:lpstr>
      <vt:lpstr>   Упражнение №70 стр 37   </vt:lpstr>
      <vt:lpstr>Запомни!</vt:lpstr>
      <vt:lpstr>Упражнение №71 стр 38</vt:lpstr>
      <vt:lpstr>Упражнение №72 стр 38</vt:lpstr>
      <vt:lpstr>Упражнение №73 стр 38</vt:lpstr>
      <vt:lpstr>Упражнение №74 стр 39 Прочитайте текст. О какой примете идёт речь?</vt:lpstr>
      <vt:lpstr>Слайд 9</vt:lpstr>
      <vt:lpstr>Упражнение №76 стр 40</vt:lpstr>
      <vt:lpstr>Слайд 11</vt:lpstr>
      <vt:lpstr>Упражнение №78 стр 41</vt:lpstr>
      <vt:lpstr>Упражнение №79 стр 41</vt:lpstr>
      <vt:lpstr>Укажите верные (В) или неверные (Н) ответы.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Приметы в природе</dc:title>
  <dc:creator>Сабит</dc:creator>
  <cp:lastModifiedBy>Сабит</cp:lastModifiedBy>
  <cp:revision>6</cp:revision>
  <dcterms:created xsi:type="dcterms:W3CDTF">2020-08-21T19:34:21Z</dcterms:created>
  <dcterms:modified xsi:type="dcterms:W3CDTF">2020-08-23T12:48:20Z</dcterms:modified>
</cp:coreProperties>
</file>