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8" r:id="rId2"/>
    <p:sldId id="257" r:id="rId3"/>
    <p:sldId id="256"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5B106E36-FD25-4E2D-B0AA-010F637433A0}" type="datetimeFigureOut">
              <a:rPr lang="ru-RU" smtClean="0"/>
              <a:pPr/>
              <a:t>04.10.2018</a:t>
            </a:fld>
            <a:endParaRPr lang="ru-RU"/>
          </a:p>
        </p:txBody>
      </p:sp>
      <p:sp>
        <p:nvSpPr>
          <p:cNvPr id="16" name="Номер слайда 15"/>
          <p:cNvSpPr>
            <a:spLocks noGrp="1"/>
          </p:cNvSpPr>
          <p:nvPr>
            <p:ph type="sldNum" sz="quarter" idx="11"/>
          </p:nvPr>
        </p:nvSpPr>
        <p:spPr/>
        <p:txBody>
          <a:bodyPr/>
          <a:lstStyle/>
          <a:p>
            <a:fld id="{725C68B6-61C2-468F-89AB-4B9F7531AA68}"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04.10.2018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04.10.2018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5B106E36-FD25-4E2D-B0AA-010F637433A0}" type="datetimeFigureOut">
              <a:rPr lang="ru-RU" smtClean="0"/>
              <a:pPr/>
              <a:t>04.10.2018</a:t>
            </a:fld>
            <a:endParaRPr lang="ru-RU"/>
          </a:p>
        </p:txBody>
      </p:sp>
      <p:sp>
        <p:nvSpPr>
          <p:cNvPr id="15" name="Номер слайда 14"/>
          <p:cNvSpPr>
            <a:spLocks noGrp="1"/>
          </p:cNvSpPr>
          <p:nvPr>
            <p:ph type="sldNum" sz="quarter" idx="15"/>
          </p:nvPr>
        </p:nvSpPr>
        <p:spPr/>
        <p:txBody>
          <a:bodyPr/>
          <a:lstStyle>
            <a:lvl1pPr algn="ctr">
              <a:defRPr/>
            </a:lvl1pPr>
          </a:lstStyle>
          <a:p>
            <a:fld id="{725C68B6-61C2-468F-89AB-4B9F7531AA68}"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5B106E36-FD25-4E2D-B0AA-010F637433A0}" type="datetimeFigureOut">
              <a:rPr lang="ru-RU" smtClean="0"/>
              <a:pPr/>
              <a:t>04.10.2018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5B106E36-FD25-4E2D-B0AA-010F637433A0}" type="datetimeFigureOut">
              <a:rPr lang="ru-RU" smtClean="0"/>
              <a:pPr/>
              <a:t>04.10.2018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04.10.2018</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04.10.2018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04.10.2018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5B106E36-FD25-4E2D-B0AA-010F637433A0}" type="datetimeFigureOut">
              <a:rPr lang="ru-RU" smtClean="0"/>
              <a:pPr/>
              <a:t>04.10.2018</a:t>
            </a:fld>
            <a:endParaRPr lang="ru-RU"/>
          </a:p>
        </p:txBody>
      </p:sp>
      <p:sp>
        <p:nvSpPr>
          <p:cNvPr id="9" name="Номер слайда 8"/>
          <p:cNvSpPr>
            <a:spLocks noGrp="1"/>
          </p:cNvSpPr>
          <p:nvPr>
            <p:ph type="sldNum" sz="quarter" idx="15"/>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5B106E36-FD25-4E2D-B0AA-010F637433A0}" type="datetimeFigureOut">
              <a:rPr lang="ru-RU" smtClean="0"/>
              <a:pPr/>
              <a:t>04.10.2018</a:t>
            </a:fld>
            <a:endParaRPr lang="ru-RU"/>
          </a:p>
        </p:txBody>
      </p:sp>
      <p:sp>
        <p:nvSpPr>
          <p:cNvPr id="9" name="Номер слайда 8"/>
          <p:cNvSpPr>
            <a:spLocks noGrp="1"/>
          </p:cNvSpPr>
          <p:nvPr>
            <p:ph type="sldNum" sz="quarter" idx="11"/>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B106E36-FD25-4E2D-B0AA-010F637433A0}" type="datetimeFigureOut">
              <a:rPr lang="ru-RU" smtClean="0"/>
              <a:pPr/>
              <a:t>04.10.2018</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725C68B6-61C2-468F-89AB-4B9F7531AA68}"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kk.wikipedia.org/wiki/%D0%A8%D0%BE%D2%9B%D0%B0%D0%BD_%D0%A3%D3%99%D0%BB%D0%B8%D1%85%D0%B0%D0%BD%D0%BE%D0%B2" TargetMode="External"/><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hyperlink" Target="https://kk.wikipedia.org/w/index.php?title=%D0%A3%C9%99%D0%BB%D0%B8-%D1%85%D0%B0%D0%BD&amp;action=edit&amp;redlink=1"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kk.wikipedia.org/wiki/%D0%9C%D0%B5%D1%88%D1%96%D1%82" TargetMode="External"/><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hyperlink" Target="https://kk.wikipedia.org/wiki/%D0%9C%D0%B5%D0%B4%D1%80%D0%B5%D1%81%D0%B5"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564904"/>
            <a:ext cx="8229600" cy="1728192"/>
          </a:xfrm>
        </p:spPr>
        <p:txBody>
          <a:bodyPr>
            <a:noAutofit/>
          </a:bodyPr>
          <a:lstStyle/>
          <a:p>
            <a:r>
              <a:rPr lang="kk-KZ" sz="4400" b="1" i="1" dirty="0" smtClean="0">
                <a:solidFill>
                  <a:srgbClr val="002060"/>
                </a:solidFill>
              </a:rPr>
              <a:t>Ғылыми жоба тақырыбы: “Қазақ тарихындағы қыздар болмысы.”</a:t>
            </a:r>
            <a:endParaRPr lang="ru-RU" sz="4400" b="1" i="1" dirty="0">
              <a:solidFill>
                <a:srgbClr val="002060"/>
              </a:solidFill>
            </a:endParaRPr>
          </a:p>
        </p:txBody>
      </p:sp>
      <p:sp>
        <p:nvSpPr>
          <p:cNvPr id="3" name="Заголовок 2"/>
          <p:cNvSpPr>
            <a:spLocks noGrp="1"/>
          </p:cNvSpPr>
          <p:nvPr>
            <p:ph type="title"/>
          </p:nvPr>
        </p:nvSpPr>
        <p:spPr>
          <a:xfrm>
            <a:off x="467544" y="692696"/>
            <a:ext cx="8229600" cy="1219200"/>
          </a:xfrm>
        </p:spPr>
        <p:txBody>
          <a:bodyPr>
            <a:noAutofit/>
          </a:bodyPr>
          <a:lstStyle/>
          <a:p>
            <a:r>
              <a:rPr lang="ru-RU" sz="4400" b="1" i="1" dirty="0" smtClean="0">
                <a:solidFill>
                  <a:srgbClr val="7030A0"/>
                </a:solidFill>
                <a:latin typeface="Times New Roman" pitchFamily="18" charset="0"/>
                <a:cs typeface="Times New Roman" pitchFamily="18" charset="0"/>
              </a:rPr>
              <a:t>Б</a:t>
            </a:r>
            <a:r>
              <a:rPr lang="kk-KZ" sz="4400" b="1" i="1" dirty="0" smtClean="0">
                <a:solidFill>
                  <a:srgbClr val="7030A0"/>
                </a:solidFill>
                <a:latin typeface="Times New Roman" pitchFamily="18" charset="0"/>
                <a:cs typeface="Times New Roman" pitchFamily="18" charset="0"/>
              </a:rPr>
              <a:t>іржан Исадилов атындағы ЖОББМ</a:t>
            </a:r>
            <a:endParaRPr lang="ru-RU" sz="4400" b="1" i="1" dirty="0">
              <a:solidFill>
                <a:srgbClr val="7030A0"/>
              </a:solidFill>
              <a:latin typeface="Times New Roman" pitchFamily="18" charset="0"/>
              <a:cs typeface="Times New Roman" pitchFamily="18" charset="0"/>
            </a:endParaRPr>
          </a:p>
        </p:txBody>
      </p:sp>
    </p:spTree>
  </p:cSld>
  <p:clrMapOvr>
    <a:masterClrMapping/>
  </p:clrMapOvr>
  <p:transition advClick="0" advTm="5000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2"/>
          <p:cNvSpPr>
            <a:spLocks noGrp="1"/>
          </p:cNvSpPr>
          <p:nvPr>
            <p:ph idx="1"/>
          </p:nvPr>
        </p:nvSpPr>
        <p:spPr>
          <a:xfrm>
            <a:off x="457200" y="260648"/>
            <a:ext cx="8229600" cy="6264696"/>
          </a:xfrm>
        </p:spPr>
        <p:txBody>
          <a:bodyPr>
            <a:normAutofit lnSpcReduction="10000"/>
          </a:bodyPr>
          <a:lstStyle/>
          <a:p>
            <a:r>
              <a:rPr lang="kk-KZ" sz="2800" dirty="0" smtClean="0">
                <a:solidFill>
                  <a:srgbClr val="7030A0"/>
                </a:solidFill>
                <a:latin typeface="Times New Roman" pitchFamily="18" charset="0"/>
                <a:cs typeface="Times New Roman" pitchFamily="18" charset="0"/>
              </a:rPr>
              <a:t>Қазақ тарихындағы қыздар болмысын анықтай, зерделей келе, өзінің ерекше қазақи құндылығымен сипатталып, бағаланып тұрады. Жоғарыда айтып кеткенімдей, апайларымыздың ерлігі мен еңбегі, қайсарлығы бүнгі күні өсіп келе жатқан өрімдей қыздарға үлгі болуы тиіс. Әрине әр уақыттың заман ерекшелігі, қоғам талабы мен технологиялық дамуы әрқилы. Дегенмен бір айнымайтын қазына - ол қазақтың ұлттық тәрбиесі. Ендеше, бүгінгі жаһандану заманында сол тарихтағы қыздардың болмысын үлгі етуіміз керек және насихаттай алуымыз керек. </a:t>
            </a:r>
            <a:endParaRPr lang="ru-RU" sz="2800" dirty="0" smtClean="0">
              <a:solidFill>
                <a:srgbClr val="7030A0"/>
              </a:solidFill>
              <a:latin typeface="Times New Roman" pitchFamily="18" charset="0"/>
              <a:cs typeface="Times New Roman" pitchFamily="18" charset="0"/>
            </a:endParaRPr>
          </a:p>
          <a:p>
            <a:r>
              <a:rPr lang="kk-KZ" sz="2800" dirty="0" smtClean="0">
                <a:solidFill>
                  <a:srgbClr val="7030A0"/>
                </a:solidFill>
                <a:latin typeface="Times New Roman" pitchFamily="18" charset="0"/>
                <a:cs typeface="Times New Roman" pitchFamily="18" charset="0"/>
              </a:rPr>
              <a:t>Қыздар саналы да тәрбиелі болып өссе, терең білім алса, жоғарыда айтылған өрелі міндет биігінен көрінеріміз хақ. </a:t>
            </a:r>
            <a:endParaRPr lang="ru-RU" sz="2800" dirty="0" smtClean="0">
              <a:solidFill>
                <a:srgbClr val="7030A0"/>
              </a:solidFill>
              <a:latin typeface="Times New Roman" pitchFamily="18" charset="0"/>
              <a:cs typeface="Times New Roman" pitchFamily="18" charset="0"/>
            </a:endParaRPr>
          </a:p>
          <a:p>
            <a:endParaRPr lang="ru-RU"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sz="3200" i="1" dirty="0" smtClean="0">
                <a:solidFill>
                  <a:srgbClr val="002060"/>
                </a:solidFill>
                <a:latin typeface="Times New Roman" pitchFamily="18" charset="0"/>
                <a:cs typeface="Times New Roman" pitchFamily="18" charset="0"/>
              </a:rPr>
              <a:t>ХVІІІ - ХІХ ғасырдың қазақ аруларының қоғамдағы орны мен бүгінгі қыздар үшін үлгі болатындай жасаған ерлігі мен бойындағы қасиеттері  турасында деректер жинау, зерттеу, насихаттау арқылы,  бүгінгі таңдағы қыз бала тәрбиесі үшін, әлеуметтік мәселелерді шешудегі бірден – бір тиімді жолы екендігін көрсету.</a:t>
            </a:r>
            <a:endParaRPr lang="ru-RU" sz="3200" i="1" dirty="0" smtClean="0">
              <a:solidFill>
                <a:srgbClr val="002060"/>
              </a:solidFill>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p:txBody>
          <a:bodyPr>
            <a:normAutofit/>
          </a:bodyPr>
          <a:lstStyle/>
          <a:p>
            <a:pPr algn="ctr"/>
            <a:r>
              <a:rPr lang="kk-KZ" sz="4400" dirty="0" smtClean="0">
                <a:solidFill>
                  <a:srgbClr val="002060"/>
                </a:solidFill>
              </a:rPr>
              <a:t>Тақырыптың мақсаты:</a:t>
            </a:r>
            <a:endParaRPr lang="ru-RU" sz="4400" dirty="0">
              <a:solidFill>
                <a:srgbClr val="002060"/>
              </a:solidFill>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277077" y="5785429"/>
            <a:ext cx="6400800" cy="931748"/>
          </a:xfrm>
        </p:spPr>
        <p:txBody>
          <a:bodyPr>
            <a:normAutofit/>
          </a:bodyPr>
          <a:lstStyle/>
          <a:p>
            <a:r>
              <a:rPr lang="ru-RU" sz="4800" b="1" dirty="0" err="1" smtClean="0">
                <a:solidFill>
                  <a:srgbClr val="FF0000"/>
                </a:solidFill>
                <a:latin typeface="Times New Roman" pitchFamily="18" charset="0"/>
                <a:cs typeface="Times New Roman" pitchFamily="18" charset="0"/>
              </a:rPr>
              <a:t>Бопай</a:t>
            </a:r>
            <a:r>
              <a:rPr lang="ru-RU" sz="4800" b="1" dirty="0" smtClean="0">
                <a:solidFill>
                  <a:srgbClr val="FF0000"/>
                </a:solidFill>
                <a:latin typeface="Times New Roman" pitchFamily="18" charset="0"/>
                <a:cs typeface="Times New Roman" pitchFamily="18" charset="0"/>
              </a:rPr>
              <a:t> </a:t>
            </a:r>
            <a:r>
              <a:rPr lang="ru-RU" sz="4800" b="1" dirty="0" err="1" smtClean="0">
                <a:solidFill>
                  <a:srgbClr val="FF0000"/>
                </a:solidFill>
                <a:latin typeface="Times New Roman" pitchFamily="18" charset="0"/>
                <a:cs typeface="Times New Roman" pitchFamily="18" charset="0"/>
              </a:rPr>
              <a:t>Қасымқызы</a:t>
            </a:r>
            <a:endParaRPr lang="ru-RU" sz="4800" dirty="0" smtClean="0">
              <a:solidFill>
                <a:srgbClr val="FF0000"/>
              </a:solidFill>
              <a:latin typeface="Times New Roman" pitchFamily="18" charset="0"/>
              <a:cs typeface="Times New Roman" pitchFamily="18" charset="0"/>
            </a:endParaRPr>
          </a:p>
          <a:p>
            <a:endParaRPr lang="ru-RU" dirty="0"/>
          </a:p>
        </p:txBody>
      </p:sp>
      <p:sp>
        <p:nvSpPr>
          <p:cNvPr id="2" name="Заголовок 1"/>
          <p:cNvSpPr>
            <a:spLocks noGrp="1"/>
          </p:cNvSpPr>
          <p:nvPr>
            <p:ph type="ctrTitle"/>
          </p:nvPr>
        </p:nvSpPr>
        <p:spPr>
          <a:xfrm>
            <a:off x="1691680" y="1433732"/>
            <a:ext cx="6048672" cy="1981200"/>
          </a:xfrm>
        </p:spPr>
        <p:txBody>
          <a:bodyPr/>
          <a:lstStyle/>
          <a:p>
            <a:endParaRPr lang="ru-RU" dirty="0"/>
          </a:p>
        </p:txBody>
      </p:sp>
      <p:graphicFrame>
        <p:nvGraphicFramePr>
          <p:cNvPr id="1026" name="Object 2"/>
          <p:cNvGraphicFramePr>
            <a:graphicFrameLocks noChangeAspect="1"/>
          </p:cNvGraphicFramePr>
          <p:nvPr/>
        </p:nvGraphicFramePr>
        <p:xfrm>
          <a:off x="3511550" y="3086100"/>
          <a:ext cx="2120900" cy="685800"/>
        </p:xfrm>
        <a:graphic>
          <a:graphicData uri="http://schemas.openxmlformats.org/presentationml/2006/ole">
            <p:oleObj spid="_x0000_s1026" name="Объект упаковщика для оболочки" showAsIcon="1" r:id="rId3" imgW="2121480" imgH="685800" progId="Package">
              <p:embed/>
            </p:oleObj>
          </a:graphicData>
        </a:graphic>
      </p:graphicFrame>
      <p:pic>
        <p:nvPicPr>
          <p:cNvPr id="1027" name="Picture 3" descr="C:\Users\Admin\Pictures\бопай - копия.jpg"/>
          <p:cNvPicPr>
            <a:picLocks noChangeAspect="1" noChangeArrowheads="1"/>
          </p:cNvPicPr>
          <p:nvPr/>
        </p:nvPicPr>
        <p:blipFill>
          <a:blip r:embed="rId4" cstate="print"/>
          <a:srcRect/>
          <a:stretch>
            <a:fillRect/>
          </a:stretch>
        </p:blipFill>
        <p:spPr bwMode="auto">
          <a:xfrm>
            <a:off x="467544" y="260648"/>
            <a:ext cx="8136904" cy="5328592"/>
          </a:xfrm>
          <a:prstGeom prst="rect">
            <a:avLst/>
          </a:prstGeom>
          <a:noFill/>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бопай с детьми.jpg"/>
          <p:cNvPicPr>
            <a:picLocks noGrp="1" noChangeAspect="1"/>
          </p:cNvPicPr>
          <p:nvPr>
            <p:ph idx="1"/>
          </p:nvPr>
        </p:nvPicPr>
        <p:blipFill>
          <a:blip r:embed="rId2" cstate="print"/>
          <a:stretch>
            <a:fillRect/>
          </a:stretch>
        </p:blipFill>
        <p:spPr>
          <a:xfrm>
            <a:off x="323528" y="2492896"/>
            <a:ext cx="4176464" cy="3888432"/>
          </a:xfrm>
        </p:spPr>
      </p:pic>
      <p:sp>
        <p:nvSpPr>
          <p:cNvPr id="5" name="Прямоугольник 4"/>
          <p:cNvSpPr/>
          <p:nvPr/>
        </p:nvSpPr>
        <p:spPr>
          <a:xfrm>
            <a:off x="323528" y="332656"/>
            <a:ext cx="8568952" cy="2062103"/>
          </a:xfrm>
          <a:prstGeom prst="rect">
            <a:avLst/>
          </a:prstGeom>
        </p:spPr>
        <p:txBody>
          <a:bodyPr wrap="square">
            <a:spAutoFit/>
          </a:bodyPr>
          <a:lstStyle/>
          <a:p>
            <a:r>
              <a:rPr lang="ru-RU" sz="3200" i="1" dirty="0" err="1" smtClean="0">
                <a:solidFill>
                  <a:srgbClr val="7030A0"/>
                </a:solidFill>
              </a:rPr>
              <a:t>Қазақтың </a:t>
            </a:r>
            <a:r>
              <a:rPr lang="ru-RU" sz="3200" i="1" dirty="0" smtClean="0">
                <a:solidFill>
                  <a:srgbClr val="7030A0"/>
                </a:solidFill>
              </a:rPr>
              <a:t>1838-1847 </a:t>
            </a:r>
            <a:r>
              <a:rPr lang="ru-RU" sz="3200" i="1" dirty="0" err="1" smtClean="0">
                <a:solidFill>
                  <a:srgbClr val="7030A0"/>
                </a:solidFill>
              </a:rPr>
              <a:t>жылдардағы ұлт-азаттық қозғалысын ұйымдастырушысы Кенесары</a:t>
            </a:r>
            <a:r>
              <a:rPr lang="ru-RU" sz="3200" i="1" dirty="0" smtClean="0">
                <a:solidFill>
                  <a:srgbClr val="7030A0"/>
                </a:solidFill>
              </a:rPr>
              <a:t> </a:t>
            </a:r>
            <a:r>
              <a:rPr lang="ru-RU" sz="3200" i="1" dirty="0" err="1" smtClean="0">
                <a:solidFill>
                  <a:srgbClr val="7030A0"/>
                </a:solidFill>
                <a:latin typeface="Times New Roman" pitchFamily="18" charset="0"/>
                <a:cs typeface="Times New Roman" pitchFamily="18" charset="0"/>
              </a:rPr>
              <a:t>Қасымұлының</a:t>
            </a:r>
            <a:r>
              <a:rPr lang="ru-RU" sz="3200" i="1" dirty="0" err="1" smtClean="0">
                <a:solidFill>
                  <a:srgbClr val="7030A0"/>
                </a:solidFill>
              </a:rPr>
              <a:t> қарындасы Бопай</a:t>
            </a:r>
            <a:r>
              <a:rPr lang="ru-RU" sz="3200" i="1" dirty="0" smtClean="0">
                <a:solidFill>
                  <a:srgbClr val="7030A0"/>
                </a:solidFill>
              </a:rPr>
              <a:t> </a:t>
            </a:r>
            <a:r>
              <a:rPr lang="ru-RU" sz="3200" i="1" dirty="0" err="1" smtClean="0">
                <a:solidFill>
                  <a:srgbClr val="7030A0"/>
                </a:solidFill>
              </a:rPr>
              <a:t>ханымның есімі</a:t>
            </a:r>
            <a:r>
              <a:rPr lang="ru-RU" sz="3200" i="1" dirty="0" smtClean="0">
                <a:solidFill>
                  <a:srgbClr val="7030A0"/>
                </a:solidFill>
              </a:rPr>
              <a:t> </a:t>
            </a:r>
            <a:r>
              <a:rPr lang="ru-RU" sz="3200" i="1" dirty="0" err="1" smtClean="0">
                <a:solidFill>
                  <a:srgbClr val="7030A0"/>
                </a:solidFill>
              </a:rPr>
              <a:t>көпшілікке  таныс</a:t>
            </a:r>
            <a:r>
              <a:rPr lang="ru-RU" sz="3200" i="1" dirty="0" smtClean="0">
                <a:solidFill>
                  <a:srgbClr val="7030A0"/>
                </a:solidFill>
              </a:rPr>
              <a:t>.</a:t>
            </a:r>
            <a:endParaRPr lang="ru-RU" sz="3200" i="1" dirty="0">
              <a:solidFill>
                <a:srgbClr val="7030A0"/>
              </a:solidFill>
            </a:endParaRPr>
          </a:p>
        </p:txBody>
      </p:sp>
      <p:pic>
        <p:nvPicPr>
          <p:cNvPr id="3074" name="Picture 2" descr="C:\Users\Admin\Pictures\боп.jpg"/>
          <p:cNvPicPr>
            <a:picLocks noChangeAspect="1" noChangeArrowheads="1"/>
          </p:cNvPicPr>
          <p:nvPr/>
        </p:nvPicPr>
        <p:blipFill>
          <a:blip r:embed="rId3" cstate="print"/>
          <a:srcRect/>
          <a:stretch>
            <a:fillRect/>
          </a:stretch>
        </p:blipFill>
        <p:spPr bwMode="auto">
          <a:xfrm>
            <a:off x="4499992" y="2492896"/>
            <a:ext cx="4283968" cy="3888432"/>
          </a:xfrm>
          <a:prstGeom prst="rect">
            <a:avLst/>
          </a:prstGeom>
          <a:noFill/>
        </p:spPr>
      </p:pic>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айғаным.jpg"/>
          <p:cNvPicPr>
            <a:picLocks noGrp="1" noChangeAspect="1"/>
          </p:cNvPicPr>
          <p:nvPr>
            <p:ph idx="1"/>
          </p:nvPr>
        </p:nvPicPr>
        <p:blipFill>
          <a:blip r:embed="rId2" cstate="print"/>
          <a:stretch>
            <a:fillRect/>
          </a:stretch>
        </p:blipFill>
        <p:spPr>
          <a:xfrm>
            <a:off x="323528" y="1268760"/>
            <a:ext cx="8496944" cy="5112568"/>
          </a:xfrm>
        </p:spPr>
      </p:pic>
      <p:sp>
        <p:nvSpPr>
          <p:cNvPr id="3" name="Заголовок 2"/>
          <p:cNvSpPr>
            <a:spLocks noGrp="1"/>
          </p:cNvSpPr>
          <p:nvPr>
            <p:ph type="title"/>
          </p:nvPr>
        </p:nvSpPr>
        <p:spPr>
          <a:xfrm>
            <a:off x="467544" y="0"/>
            <a:ext cx="8229600" cy="1052736"/>
          </a:xfrm>
        </p:spPr>
        <p:txBody>
          <a:bodyPr/>
          <a:lstStyle/>
          <a:p>
            <a:pPr algn="ctr"/>
            <a:r>
              <a:rPr lang="kk-KZ" b="1" dirty="0" smtClean="0">
                <a:solidFill>
                  <a:srgbClr val="FF0000"/>
                </a:solidFill>
                <a:latin typeface="Times New Roman" pitchFamily="18" charset="0"/>
                <a:cs typeface="Times New Roman" pitchFamily="18" charset="0"/>
              </a:rPr>
              <a:t>Айғаным Сарғалдаққызы</a:t>
            </a:r>
            <a:endParaRPr lang="ru-RU" dirty="0">
              <a:solidFill>
                <a:srgbClr val="FF0000"/>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ай5.jpg"/>
          <p:cNvPicPr>
            <a:picLocks noGrp="1" noChangeAspect="1"/>
          </p:cNvPicPr>
          <p:nvPr>
            <p:ph idx="1"/>
          </p:nvPr>
        </p:nvPicPr>
        <p:blipFill>
          <a:blip r:embed="rId2" cstate="print"/>
          <a:stretch>
            <a:fillRect/>
          </a:stretch>
        </p:blipFill>
        <p:spPr>
          <a:xfrm>
            <a:off x="467544" y="2276872"/>
            <a:ext cx="8208912" cy="4176464"/>
          </a:xfrm>
        </p:spPr>
      </p:pic>
      <p:sp>
        <p:nvSpPr>
          <p:cNvPr id="3" name="Заголовок 2"/>
          <p:cNvSpPr>
            <a:spLocks noGrp="1"/>
          </p:cNvSpPr>
          <p:nvPr>
            <p:ph type="title"/>
          </p:nvPr>
        </p:nvSpPr>
        <p:spPr>
          <a:xfrm>
            <a:off x="395536" y="836712"/>
            <a:ext cx="8229600" cy="1219200"/>
          </a:xfrm>
        </p:spPr>
        <p:txBody>
          <a:bodyPr>
            <a:noAutofit/>
          </a:bodyPr>
          <a:lstStyle/>
          <a:p>
            <a:r>
              <a:rPr lang="kk-KZ" sz="3200" b="1" dirty="0" smtClean="0">
                <a:solidFill>
                  <a:srgbClr val="7030A0"/>
                </a:solidFill>
                <a:latin typeface="Times New Roman" pitchFamily="18" charset="0"/>
                <a:cs typeface="Times New Roman" pitchFamily="18" charset="0"/>
              </a:rPr>
              <a:t>Айғаным Ханым</a:t>
            </a:r>
            <a:r>
              <a:rPr lang="kk-KZ" sz="3200" dirty="0" smtClean="0">
                <a:solidFill>
                  <a:srgbClr val="7030A0"/>
                </a:solidFill>
                <a:latin typeface="Times New Roman" pitchFamily="18" charset="0"/>
                <a:cs typeface="Times New Roman" pitchFamily="18" charset="0"/>
              </a:rPr>
              <a:t>  1783 жылы, қазіргі Солтүстік Қазақстан облысында дүниеге келген.  </a:t>
            </a:r>
            <a:r>
              <a:rPr lang="kk-KZ" sz="3200" dirty="0" smtClean="0">
                <a:solidFill>
                  <a:srgbClr val="7030A0"/>
                </a:solidFill>
                <a:latin typeface="Times New Roman" pitchFamily="18" charset="0"/>
                <a:cs typeface="Times New Roman" pitchFamily="18" charset="0"/>
                <a:hlinkClick r:id="rId3" tooltip="Шоқан Уәлиханов"/>
              </a:rPr>
              <a:t>Шоқан Уәлихановтың</a:t>
            </a:r>
            <a:r>
              <a:rPr lang="kk-KZ" sz="3200" dirty="0" smtClean="0">
                <a:solidFill>
                  <a:srgbClr val="7030A0"/>
                </a:solidFill>
                <a:latin typeface="Times New Roman" pitchFamily="18" charset="0"/>
                <a:cs typeface="Times New Roman" pitchFamily="18" charset="0"/>
              </a:rPr>
              <a:t> әжесі, </a:t>
            </a:r>
            <a:r>
              <a:rPr lang="kk-KZ" sz="3200" dirty="0" smtClean="0">
                <a:solidFill>
                  <a:srgbClr val="7030A0"/>
                </a:solidFill>
                <a:latin typeface="Times New Roman" pitchFamily="18" charset="0"/>
                <a:cs typeface="Times New Roman" pitchFamily="18" charset="0"/>
                <a:hlinkClick r:id="rId4" tooltip="Уəли-хан (мұндай бет жоқ)"/>
              </a:rPr>
              <a:t>Уəли ханның</a:t>
            </a:r>
            <a:r>
              <a:rPr lang="kk-KZ" sz="3200" dirty="0" smtClean="0">
                <a:solidFill>
                  <a:srgbClr val="7030A0"/>
                </a:solidFill>
                <a:latin typeface="Times New Roman" pitchFamily="18" charset="0"/>
                <a:cs typeface="Times New Roman" pitchFamily="18" charset="0"/>
              </a:rPr>
              <a:t> кіші әйелі.</a:t>
            </a:r>
            <a:endParaRPr lang="ru-RU" sz="3200" dirty="0">
              <a:solidFill>
                <a:srgbClr val="7030A0"/>
              </a:solidFill>
              <a:latin typeface="Times New Roman" pitchFamily="18" charset="0"/>
              <a:cs typeface="Times New Roman" pitchFamily="18" charset="0"/>
            </a:endParaRPr>
          </a:p>
        </p:txBody>
      </p:sp>
    </p:spTree>
  </p:cSld>
  <p:clrMapOvr>
    <a:masterClrMapping/>
  </p:clrMapOvr>
  <p:transition advTm="60000">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айханым.jpg"/>
          <p:cNvPicPr>
            <a:picLocks noGrp="1" noChangeAspect="1"/>
          </p:cNvPicPr>
          <p:nvPr>
            <p:ph idx="1"/>
          </p:nvPr>
        </p:nvPicPr>
        <p:blipFill>
          <a:blip r:embed="rId2" cstate="print"/>
          <a:stretch>
            <a:fillRect/>
          </a:stretch>
        </p:blipFill>
        <p:spPr>
          <a:xfrm>
            <a:off x="179512" y="260649"/>
            <a:ext cx="4392488" cy="6226142"/>
          </a:xfrm>
        </p:spPr>
      </p:pic>
      <p:sp>
        <p:nvSpPr>
          <p:cNvPr id="3" name="Заголовок 2"/>
          <p:cNvSpPr>
            <a:spLocks noGrp="1"/>
          </p:cNvSpPr>
          <p:nvPr>
            <p:ph type="title"/>
          </p:nvPr>
        </p:nvSpPr>
        <p:spPr>
          <a:xfrm>
            <a:off x="4716016" y="404664"/>
            <a:ext cx="4197152" cy="6192688"/>
          </a:xfrm>
        </p:spPr>
        <p:txBody>
          <a:bodyPr>
            <a:normAutofit fontScale="90000"/>
          </a:bodyPr>
          <a:lstStyle/>
          <a:p>
            <a:r>
              <a:rPr lang="kk-KZ" sz="4000" dirty="0" smtClean="0">
                <a:solidFill>
                  <a:srgbClr val="7030A0"/>
                </a:solidFill>
                <a:latin typeface="Times New Roman" pitchFamily="18" charset="0"/>
                <a:cs typeface="Times New Roman" pitchFamily="18" charset="0"/>
              </a:rPr>
              <a:t>Сырымбеттегі Айғаным ханымның мекен-жайына </a:t>
            </a:r>
            <a:r>
              <a:rPr lang="kk-KZ" sz="4000" dirty="0" smtClean="0">
                <a:solidFill>
                  <a:srgbClr val="7030A0"/>
                </a:solidFill>
                <a:latin typeface="Times New Roman" pitchFamily="18" charset="0"/>
                <a:cs typeface="Times New Roman" pitchFamily="18" charset="0"/>
                <a:hlinkClick r:id="rId3" tooltip="Мешіт"/>
              </a:rPr>
              <a:t>мешітпен</a:t>
            </a:r>
            <a:r>
              <a:rPr lang="kk-KZ" sz="4000" dirty="0" smtClean="0">
                <a:solidFill>
                  <a:srgbClr val="7030A0"/>
                </a:solidFill>
                <a:latin typeface="Times New Roman" pitchFamily="18" charset="0"/>
                <a:cs typeface="Times New Roman" pitchFamily="18" charset="0"/>
              </a:rPr>
              <a:t> бірге 1834 жылы салынған. Жалпы аумағы 200 шаршы метрден астам </a:t>
            </a:r>
            <a:r>
              <a:rPr lang="kk-KZ" sz="4000" dirty="0" smtClean="0">
                <a:solidFill>
                  <a:srgbClr val="7030A0"/>
                </a:solidFill>
                <a:latin typeface="Times New Roman" pitchFamily="18" charset="0"/>
                <a:cs typeface="Times New Roman" pitchFamily="18" charset="0"/>
                <a:hlinkClick r:id="rId4" tooltip="Медресе"/>
              </a:rPr>
              <a:t>медреседе</a:t>
            </a:r>
            <a:r>
              <a:rPr lang="kk-KZ" sz="4000" dirty="0" smtClean="0">
                <a:solidFill>
                  <a:srgbClr val="7030A0"/>
                </a:solidFill>
                <a:latin typeface="Times New Roman" pitchFamily="18" charset="0"/>
                <a:cs typeface="Times New Roman" pitchFamily="18" charset="0"/>
              </a:rPr>
              <a:t> әрқайсысына 20 шәкірттен сыятын 5 бөлме болған</a:t>
            </a:r>
            <a:r>
              <a:rPr lang="kk-KZ" dirty="0" smtClean="0">
                <a:solidFill>
                  <a:srgbClr val="7030A0"/>
                </a:solidFill>
              </a:rPr>
              <a:t>..</a:t>
            </a:r>
            <a:endParaRPr lang="ru-RU" dirty="0">
              <a:solidFill>
                <a:srgbClr val="7030A0"/>
              </a:solidFill>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57200" y="404664"/>
            <a:ext cx="8229600" cy="1080120"/>
          </a:xfrm>
        </p:spPr>
        <p:txBody>
          <a:bodyPr>
            <a:normAutofit fontScale="90000"/>
          </a:bodyPr>
          <a:lstStyle/>
          <a:p>
            <a:pPr algn="ctr"/>
            <a:r>
              <a:rPr lang="kk-KZ" sz="4900" b="1" i="1" dirty="0" smtClean="0">
                <a:solidFill>
                  <a:srgbClr val="FF0000"/>
                </a:solidFill>
                <a:latin typeface="Times New Roman" pitchFamily="18" charset="0"/>
                <a:cs typeface="Times New Roman" pitchFamily="18" charset="0"/>
              </a:rPr>
              <a:t>Гауһар батыр</a:t>
            </a:r>
            <a:r>
              <a:rPr lang="kk-KZ" sz="3600" dirty="0" smtClean="0">
                <a:latin typeface="Times New Roman" pitchFamily="18" charset="0"/>
                <a:cs typeface="Times New Roman" pitchFamily="18" charset="0"/>
              </a:rPr>
              <a:t/>
            </a:r>
            <a:br>
              <a:rPr lang="kk-KZ" sz="3600" dirty="0" smtClean="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6" name="Заголовок 2"/>
          <p:cNvSpPr>
            <a:spLocks noGrp="1"/>
          </p:cNvSpPr>
          <p:nvPr>
            <p:ph idx="4294967295"/>
          </p:nvPr>
        </p:nvSpPr>
        <p:spPr>
          <a:xfrm>
            <a:off x="0" y="908720"/>
            <a:ext cx="9144000" cy="3384376"/>
          </a:xfrm>
        </p:spPr>
        <p:txBody>
          <a:bodyPr>
            <a:normAutofit fontScale="25000" lnSpcReduction="20000"/>
          </a:bodyPr>
          <a:lstStyle/>
          <a:p>
            <a:r>
              <a:rPr lang="kk-KZ" dirty="0" smtClean="0"/>
              <a:t> </a:t>
            </a:r>
            <a:endParaRPr lang="ru-RU" dirty="0" smtClean="0"/>
          </a:p>
          <a:p>
            <a:r>
              <a:rPr lang="kk-KZ" sz="9600" dirty="0" smtClean="0">
                <a:solidFill>
                  <a:srgbClr val="7030A0"/>
                </a:solidFill>
                <a:latin typeface="Times New Roman" pitchFamily="18" charset="0"/>
                <a:cs typeface="Times New Roman" pitchFamily="18" charset="0"/>
              </a:rPr>
              <a:t>Қазақ пен қалмақ арасындағы соғыс кезінде ерлік істерімен ел есінде қалған қазақ батыр әйелдерінің бірі – Гауһар. Ол атақты Қаракерей Қабанбай батырдың жан жары, Бәсентиін Малайсары батырдың туған қарындасы. Қабанбай батырдың қауіп-қатерге толы сансыз жорықтарында Гауһар ана ерекше табандылықпен қанды шайқастарға қатысқан. Қабанбай мен Гауһардың тұңғыштары Назым да өзінің ерлік істерімен тарихта аты қалған.</a:t>
            </a:r>
            <a:br>
              <a:rPr lang="kk-KZ" sz="9600" dirty="0" smtClean="0">
                <a:solidFill>
                  <a:srgbClr val="7030A0"/>
                </a:solidFill>
                <a:latin typeface="Times New Roman" pitchFamily="18" charset="0"/>
                <a:cs typeface="Times New Roman" pitchFamily="18" charset="0"/>
              </a:rPr>
            </a:br>
            <a:r>
              <a:rPr lang="kk-KZ" sz="9600" dirty="0" smtClean="0">
                <a:solidFill>
                  <a:srgbClr val="7030A0"/>
                </a:solidFill>
                <a:latin typeface="Times New Roman" pitchFamily="18" charset="0"/>
                <a:cs typeface="Times New Roman" pitchFamily="18" charset="0"/>
              </a:rPr>
              <a:t/>
            </a:r>
            <a:br>
              <a:rPr lang="kk-KZ" sz="9600" dirty="0" smtClean="0">
                <a:solidFill>
                  <a:srgbClr val="7030A0"/>
                </a:solidFill>
                <a:latin typeface="Times New Roman" pitchFamily="18" charset="0"/>
                <a:cs typeface="Times New Roman" pitchFamily="18" charset="0"/>
              </a:rPr>
            </a:br>
            <a:r>
              <a:rPr lang="kk-KZ" sz="9600" dirty="0" smtClean="0">
                <a:solidFill>
                  <a:srgbClr val="7030A0"/>
                </a:solidFill>
                <a:latin typeface="Times New Roman" pitchFamily="18" charset="0"/>
                <a:cs typeface="Times New Roman" pitchFamily="18" charset="0"/>
              </a:rPr>
              <a:t>1724 жылы қазақтардың сол кездегі астанасы Түркістан қаласына жоңғарлардың қалың қолы тұтқиылдан шабуылға алады. Осы шайқаста Кіші жүздің ханы Әбілхайыр отыз мың әскер, Орта жүзден Сәмеке жиырма мың әскер дайындап, Қабанбайдың бас сардарлығымен жоңғарға қарсы шабуылға шықпақ болып жатқанда, Гауһар жоңғарларлардың қоршауын ерлікпен бұзып шығып, Қабанбайға жаудың жағдайы жөнінде толық мәліметтер береді. 1725 ж. әйгілі “Бұланты” жеңісі осының нәтижесі еді. Кейін Гауһар Қабанбайға өмірлік жолдас болып, уақыт өте келе “Гауһар батыр” атанады. Гауһар батырдың азан шақырып қойған аты Майсара болса керек.</a:t>
            </a:r>
            <a:r>
              <a:rPr lang="kk-KZ" sz="9600" dirty="0" smtClean="0">
                <a:solidFill>
                  <a:srgbClr val="7030A0"/>
                </a:solidFill>
              </a:rPr>
              <a:t/>
            </a:r>
            <a:br>
              <a:rPr lang="kk-KZ" sz="9600" dirty="0" smtClean="0">
                <a:solidFill>
                  <a:srgbClr val="7030A0"/>
                </a:solidFill>
              </a:rPr>
            </a:br>
            <a:endParaRPr lang="ru-RU" sz="9600" dirty="0">
              <a:solidFill>
                <a:srgbClr val="7030A0"/>
              </a:solidFill>
            </a:endParaRP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5"/>
          <p:cNvSpPr>
            <a:spLocks noGrp="1"/>
          </p:cNvSpPr>
          <p:nvPr>
            <p:ph type="subTitle" idx="1"/>
          </p:nvPr>
        </p:nvSpPr>
        <p:spPr>
          <a:xfrm>
            <a:off x="-252536" y="836712"/>
            <a:ext cx="9145016" cy="4248472"/>
          </a:xfrm>
        </p:spPr>
        <p:txBody>
          <a:bodyPr/>
          <a:lstStyle/>
          <a:p>
            <a:pPr lvl="2" algn="l"/>
            <a:r>
              <a:rPr lang="kk-KZ" sz="2400" b="1" dirty="0" smtClean="0">
                <a:solidFill>
                  <a:srgbClr val="7030A0"/>
                </a:solidFill>
                <a:latin typeface="Times New Roman" pitchFamily="18" charset="0"/>
                <a:cs typeface="Times New Roman" pitchFamily="18" charset="0"/>
              </a:rPr>
              <a:t>Батыр</a:t>
            </a:r>
            <a:r>
              <a:rPr lang="kk-KZ" sz="2400" dirty="0" smtClean="0">
                <a:solidFill>
                  <a:srgbClr val="7030A0"/>
                </a:solidFill>
                <a:latin typeface="Times New Roman" pitchFamily="18" charset="0"/>
                <a:cs typeface="Times New Roman" pitchFamily="18" charset="0"/>
              </a:rPr>
              <a:t>Қаракерей Қабанбай мен оның жары Гауһардан туған. Әкесімен бірге 18 ғасырда қазақ-жоңғар соғысына қатысып, Отан қорғаған.1745 жылы жоңғар қонтайшысы Қалдан Серен өліп, жоңғарлардың өз ішінде таққа талас басталады. Осы сәтті ұтымды пайдаланған Абылай хан Түркістан мен Сыр бойындағы қалаларды азат етуді мақсат етеді. Абылай Жаңақорғанды алуды Қабанбайға бұйырады.Назым қазақ жасақтарының оң жақ тұсынан Цевен Рабдан тұрған төбеге қарай «Қабанбай! Қабанбай!» деп ұрандап, жауға шабады. Қыздың қолында не найза, не сойылы жоқ, бар болғаны қамшы ғана. Мұны көрген қалың қол шыдай алмай “Абылай! Ақ жол! Қабанбай! Абылай” деп айқайлап, зеңбірекшілерді таптап өтеді. Абылайдың жоңғарларды толық талқандауына жол салған сол жеңісі Назымның атымен байланысты аталады.</a:t>
            </a:r>
            <a:br>
              <a:rPr lang="kk-KZ" sz="2400" dirty="0" smtClean="0">
                <a:solidFill>
                  <a:srgbClr val="7030A0"/>
                </a:solidFill>
                <a:latin typeface="Times New Roman" pitchFamily="18" charset="0"/>
                <a:cs typeface="Times New Roman" pitchFamily="18" charset="0"/>
              </a:rPr>
            </a:br>
            <a:endParaRPr lang="ru-RU" sz="2400" dirty="0">
              <a:solidFill>
                <a:srgbClr val="7030A0"/>
              </a:solidFill>
              <a:latin typeface="Times New Roman" pitchFamily="18" charset="0"/>
              <a:cs typeface="Times New Roman" pitchFamily="18" charset="0"/>
            </a:endParaRPr>
          </a:p>
        </p:txBody>
      </p:sp>
      <p:sp>
        <p:nvSpPr>
          <p:cNvPr id="3" name="Заголовок 2"/>
          <p:cNvSpPr>
            <a:spLocks noGrp="1"/>
          </p:cNvSpPr>
          <p:nvPr>
            <p:ph type="ctrTitle"/>
          </p:nvPr>
        </p:nvSpPr>
        <p:spPr>
          <a:xfrm>
            <a:off x="467544" y="836712"/>
            <a:ext cx="8305800" cy="1152128"/>
          </a:xfrm>
        </p:spPr>
        <p:txBody>
          <a:bodyPr>
            <a:noAutofit/>
          </a:bodyPr>
          <a:lstStyle/>
          <a:p>
            <a:r>
              <a:rPr lang="kk-KZ" sz="4000" b="1" dirty="0" smtClean="0">
                <a:solidFill>
                  <a:srgbClr val="FF0000"/>
                </a:solidFill>
                <a:latin typeface="Times New Roman" pitchFamily="18" charset="0"/>
                <a:cs typeface="Times New Roman" pitchFamily="18" charset="0"/>
              </a:rPr>
              <a:t/>
            </a:r>
            <a:br>
              <a:rPr lang="kk-KZ" sz="4000" b="1" dirty="0" smtClean="0">
                <a:solidFill>
                  <a:srgbClr val="FF0000"/>
                </a:solidFill>
                <a:latin typeface="Times New Roman" pitchFamily="18" charset="0"/>
                <a:cs typeface="Times New Roman" pitchFamily="18" charset="0"/>
              </a:rPr>
            </a:br>
            <a:r>
              <a:rPr lang="kk-KZ" sz="4000" b="1" dirty="0" smtClean="0">
                <a:solidFill>
                  <a:srgbClr val="FF0000"/>
                </a:solidFill>
                <a:latin typeface="Times New Roman" pitchFamily="18" charset="0"/>
                <a:cs typeface="Times New Roman" pitchFamily="18" charset="0"/>
              </a:rPr>
              <a:t/>
            </a:r>
            <a:br>
              <a:rPr lang="kk-KZ" sz="4000" b="1" dirty="0" smtClean="0">
                <a:solidFill>
                  <a:srgbClr val="FF0000"/>
                </a:solidFill>
                <a:latin typeface="Times New Roman" pitchFamily="18" charset="0"/>
                <a:cs typeface="Times New Roman" pitchFamily="18" charset="0"/>
              </a:rPr>
            </a:br>
            <a:r>
              <a:rPr lang="kk-KZ" sz="4000" b="1" dirty="0" smtClean="0">
                <a:solidFill>
                  <a:srgbClr val="FF0000"/>
                </a:solidFill>
                <a:latin typeface="Times New Roman" pitchFamily="18" charset="0"/>
                <a:cs typeface="Times New Roman" pitchFamily="18" charset="0"/>
              </a:rPr>
              <a:t/>
            </a:r>
            <a:br>
              <a:rPr lang="kk-KZ" sz="4000" b="1" dirty="0" smtClean="0">
                <a:solidFill>
                  <a:srgbClr val="FF0000"/>
                </a:solidFill>
                <a:latin typeface="Times New Roman" pitchFamily="18" charset="0"/>
                <a:cs typeface="Times New Roman" pitchFamily="18" charset="0"/>
              </a:rPr>
            </a:br>
            <a:r>
              <a:rPr lang="kk-KZ" sz="4000" b="1" dirty="0" smtClean="0">
                <a:solidFill>
                  <a:srgbClr val="FF0000"/>
                </a:solidFill>
                <a:latin typeface="Times New Roman" pitchFamily="18" charset="0"/>
                <a:cs typeface="Times New Roman" pitchFamily="18" charset="0"/>
              </a:rPr>
              <a:t/>
            </a:r>
            <a:br>
              <a:rPr lang="kk-KZ" sz="4000" b="1" dirty="0" smtClean="0">
                <a:solidFill>
                  <a:srgbClr val="FF0000"/>
                </a:solidFill>
                <a:latin typeface="Times New Roman" pitchFamily="18" charset="0"/>
                <a:cs typeface="Times New Roman" pitchFamily="18" charset="0"/>
              </a:rPr>
            </a:br>
            <a:r>
              <a:rPr lang="kk-KZ" sz="4000" b="1" dirty="0" smtClean="0">
                <a:solidFill>
                  <a:srgbClr val="FF0000"/>
                </a:solidFill>
                <a:latin typeface="Times New Roman" pitchFamily="18" charset="0"/>
                <a:cs typeface="Times New Roman" pitchFamily="18" charset="0"/>
              </a:rPr>
              <a:t>Назым батыр</a:t>
            </a:r>
            <a:r>
              <a:rPr lang="kk-KZ" sz="4000" dirty="0" smtClean="0">
                <a:solidFill>
                  <a:srgbClr val="FF0000"/>
                </a:solidFill>
                <a:latin typeface="Times New Roman" pitchFamily="18" charset="0"/>
                <a:cs typeface="Times New Roman" pitchFamily="18" charset="0"/>
              </a:rPr>
              <a:t/>
            </a:r>
            <a:br>
              <a:rPr lang="kk-KZ" sz="4000" dirty="0" smtClean="0">
                <a:solidFill>
                  <a:srgbClr val="FF0000"/>
                </a:solidFill>
                <a:latin typeface="Times New Roman" pitchFamily="18" charset="0"/>
                <a:cs typeface="Times New Roman" pitchFamily="18" charset="0"/>
              </a:rPr>
            </a:br>
            <a:r>
              <a:rPr lang="kk-KZ" sz="4000" b="1" dirty="0" smtClean="0">
                <a:solidFill>
                  <a:srgbClr val="FF0000"/>
                </a:solidFill>
                <a:latin typeface="Times New Roman" pitchFamily="18" charset="0"/>
                <a:cs typeface="Times New Roman" pitchFamily="18" charset="0"/>
              </a:rPr>
              <a:t/>
            </a:r>
            <a:br>
              <a:rPr lang="kk-KZ" sz="4000" b="1" dirty="0" smtClean="0">
                <a:solidFill>
                  <a:srgbClr val="FF0000"/>
                </a:solidFill>
                <a:latin typeface="Times New Roman" pitchFamily="18" charset="0"/>
                <a:cs typeface="Times New Roman" pitchFamily="18" charset="0"/>
              </a:rPr>
            </a:br>
            <a:endParaRPr lang="ru-RU" sz="4000" dirty="0">
              <a:solidFill>
                <a:srgbClr val="FF0000"/>
              </a:solidFill>
              <a:latin typeface="Times New Roman" pitchFamily="18" charset="0"/>
              <a:cs typeface="Times New Roman" pitchFamily="18" charset="0"/>
            </a:endParaRP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135</TotalTime>
  <Words>326</Words>
  <Application>Microsoft Office PowerPoint</Application>
  <PresentationFormat>Экран (4:3)</PresentationFormat>
  <Paragraphs>16</Paragraphs>
  <Slides>10</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10</vt:i4>
      </vt:variant>
    </vt:vector>
  </HeadingPairs>
  <TitlesOfParts>
    <vt:vector size="12" baseType="lpstr">
      <vt:lpstr>Бумажная</vt:lpstr>
      <vt:lpstr>Объект упаковщика для оболочки</vt:lpstr>
      <vt:lpstr>Біржан Исадилов атындағы ЖОББМ</vt:lpstr>
      <vt:lpstr>Тақырыптың мақсаты:</vt:lpstr>
      <vt:lpstr>Слайд 3</vt:lpstr>
      <vt:lpstr>Слайд 4</vt:lpstr>
      <vt:lpstr>Айғаным Сарғалдаққызы</vt:lpstr>
      <vt:lpstr>Айғаным Ханым  1783 жылы, қазіргі Солтүстік Қазақстан облысында дүниеге келген.  Шоқан Уәлихановтың әжесі, Уəли ханның кіші әйелі.</vt:lpstr>
      <vt:lpstr>Сырымбеттегі Айғаным ханымның мекен-жайына мешітпен бірге 1834 жылы салынған. Жалпы аумағы 200 шаршы метрден астам медреседе әрқайсысына 20 шәкірттен сыятын 5 бөлме болған..</vt:lpstr>
      <vt:lpstr>Гауһар батыр </vt:lpstr>
      <vt:lpstr>    Назым батыр  </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Рысжан Токтаровна</dc:creator>
  <cp:lastModifiedBy>admin</cp:lastModifiedBy>
  <cp:revision>15</cp:revision>
  <dcterms:created xsi:type="dcterms:W3CDTF">2017-10-20T09:42:00Z</dcterms:created>
  <dcterms:modified xsi:type="dcterms:W3CDTF">2018-10-04T16:54:38Z</dcterms:modified>
</cp:coreProperties>
</file>