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99" r:id="rId3"/>
    <p:sldId id="300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71" r:id="rId16"/>
    <p:sldId id="277" r:id="rId17"/>
    <p:sldId id="29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86349C"/>
    <a:srgbClr val="FF8C01"/>
    <a:srgbClr val="2DC20A"/>
    <a:srgbClr val="00297A"/>
    <a:srgbClr val="961E1E"/>
    <a:srgbClr val="FFF989"/>
    <a:srgbClr val="F73737"/>
    <a:srgbClr val="FFAB2F"/>
    <a:srgbClr val="FFA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A6CC6F7-3531-4BB5-AC29-537C2E71C645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BA1A06A-2326-4C6D-8BE0-DF217CEF49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412776"/>
            <a:ext cx="7056784" cy="1536170"/>
          </a:xfr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00297A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Тізімдер</a:t>
            </a:r>
            <a:r>
              <a:rPr lang="en-US" sz="4000" b="1" dirty="0" smtClean="0">
                <a:solidFill>
                  <a:srgbClr val="00297A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/>
            </a:r>
            <a:br>
              <a:rPr lang="en-US" sz="4000" b="1" dirty="0" smtClean="0">
                <a:solidFill>
                  <a:srgbClr val="00297A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en-US" sz="4000" b="1" dirty="0" smtClean="0">
                <a:solidFill>
                  <a:srgbClr val="00297A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(</a:t>
            </a:r>
            <a:r>
              <a:rPr lang="ru-RU" sz="4000" b="1" dirty="0" err="1" smtClean="0">
                <a:solidFill>
                  <a:srgbClr val="00297A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массивтер</a:t>
            </a:r>
            <a:r>
              <a:rPr lang="ru-RU" sz="4000" b="1" dirty="0" smtClean="0">
                <a:solidFill>
                  <a:srgbClr val="00297A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)</a:t>
            </a:r>
            <a:endParaRPr lang="ru-RU" sz="4000" b="1" dirty="0">
              <a:solidFill>
                <a:srgbClr val="00297A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356992"/>
            <a:ext cx="4568552" cy="1968219"/>
          </a:xfrm>
        </p:spPr>
        <p:txBody>
          <a:bodyPr>
            <a:noAutofit/>
          </a:bodyPr>
          <a:lstStyle/>
          <a:p>
            <a:pPr algn="r"/>
            <a:r>
              <a:rPr lang="kk-KZ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9 сынып</a:t>
            </a:r>
          </a:p>
          <a:p>
            <a:pPr algn="r"/>
            <a:r>
              <a:rPr lang="kk-KZ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Пән </a:t>
            </a:r>
            <a:r>
              <a:rPr lang="kk-KZ" sz="240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мұғалімі Акаев О.</a:t>
            </a:r>
            <a:endParaRPr lang="ru-RU" sz="2400" dirty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447022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Python</a:t>
            </a:r>
            <a:r>
              <a:rPr lang="kk-KZ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программалау тілі</a:t>
            </a:r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35283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90091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индексіне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сілтеме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жасамай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элементтерді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шығару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365104"/>
            <a:ext cx="8496944" cy="144016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fruits = [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Яблоко"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"Банан"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"Груша"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x </a:t>
            </a:r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fruits: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(x, end = 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 "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47667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әрбір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элементін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жеке-жеке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жолға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шығару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u="sng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484784"/>
            <a:ext cx="8496944" cy="144016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= [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"Андрей"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"Вера"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"Даша"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"Коля"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"Юра"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(5):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(a[</a:t>
            </a:r>
            <a:r>
              <a:rPr lang="en-GB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], end = 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 "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188640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chemeClr val="tx2"/>
                </a:solidFill>
              </a:rPr>
              <a:t>Тізіммен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dirty="0" err="1">
                <a:solidFill>
                  <a:schemeClr val="tx2"/>
                </a:solidFill>
              </a:rPr>
              <a:t>жұмыс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08720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өзгертуге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84784"/>
            <a:ext cx="4392488" cy="208823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[1, 2, 3, 4, 5, 6]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range(6):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a[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 % 2 == 0: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a[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 = 0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3068960"/>
            <a:ext cx="3486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[1, 0, 3, 0, 5, 0]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9024" y="3933056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соңына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қосуға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a.append</a:t>
            </a:r>
            <a:r>
              <a:rPr lang="ru-RU" sz="24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(x)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әдісі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қолданылады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5013176"/>
            <a:ext cx="2736304" cy="132352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[1, 2, 3]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a.append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(4)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5877272"/>
            <a:ext cx="2803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[1, 2, 3, 4]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7667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Соңына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басқа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қосу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арқылы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тізімді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кеңейтуге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a.extend</a:t>
            </a:r>
            <a:r>
              <a:rPr lang="ru-RU" sz="24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(b)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әдісі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қолданылады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1916832"/>
            <a:ext cx="2952328" cy="1425351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[1, 2, 3]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 = [4, 5]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a.extend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(b) 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70123" y="2708920"/>
            <a:ext cx="31454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[1, 2, 3, 4, 5]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3715295"/>
            <a:ext cx="4554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Тізімдерді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көшіруге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9085" y="4437112"/>
            <a:ext cx="2664296" cy="144016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[1, 2, 3]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 = a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(b)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ұзындығын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табу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функциясы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len</a:t>
            </a:r>
            <a:r>
              <a:rPr lang="ru-RU" sz="24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(a)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64704"/>
            <a:ext cx="6192688" cy="10081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Яблоко"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"Банан"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"Груша"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x = </a:t>
            </a:r>
            <a:r>
              <a:rPr lang="en-GB" sz="2400" b="1" dirty="0" err="1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len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(a)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(x)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20272" y="1268760"/>
            <a:ext cx="16097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988840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Тізімді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кездейсоқ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элементтермен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толтыру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2492896"/>
            <a:ext cx="5328592" cy="194421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from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random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randint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x = 7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[0]*x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(x):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a[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 =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randint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(0,100)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58112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кері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тәртіпте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қайта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реттеу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a.reverse</a:t>
            </a:r>
            <a:r>
              <a:rPr lang="ru-RU" sz="24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()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әдісі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5445224"/>
            <a:ext cx="4392488" cy="122413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[0, 1, 2, 3, 4, 5]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a.reverse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92080" y="6165304"/>
            <a:ext cx="3486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[5, 4, 3, 2, 1, 0]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95536" y="476672"/>
            <a:ext cx="7326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8)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Тізімді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сұрыптау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sorted</a:t>
            </a:r>
            <a:r>
              <a:rPr lang="ru-RU" sz="24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(a) </a:t>
            </a:r>
            <a:r>
              <a:rPr lang="ru-RU" sz="24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функциясы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052736"/>
            <a:ext cx="2857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Өсу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реті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1628800"/>
            <a:ext cx="8244408" cy="129614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animals = [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кот"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"еж"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"собака"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"барсук"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animals =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sorted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(animals)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(animals)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5576" y="3717032"/>
            <a:ext cx="3031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Кему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реті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4293096"/>
            <a:ext cx="5688632" cy="129614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5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65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14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700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8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sorted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(a, reverse = </a:t>
            </a:r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True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19672" y="3068960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Экранға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шығатын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['барсук', 'еж', 'кот', 'собака']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91680" y="5733256"/>
            <a:ext cx="6378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Экранға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шығатын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[700, 65, 14, 8, 5]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2088" y="188640"/>
            <a:ext cx="8028384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97A"/>
                </a:solidFill>
                <a:cs typeface="Arial" pitchFamily="34" charset="0"/>
              </a:rPr>
              <a:t>                                        </a:t>
            </a:r>
            <a:r>
              <a:rPr lang="ru-RU" sz="2400" b="1" dirty="0" err="1" smtClean="0">
                <a:solidFill>
                  <a:srgbClr val="00297A"/>
                </a:solidFill>
                <a:cs typeface="Arial" pitchFamily="34" charset="0"/>
              </a:rPr>
              <a:t>Тапсырмалар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solidFill>
                  <a:srgbClr val="00297A"/>
                </a:solidFill>
                <a:cs typeface="Arial" pitchFamily="34" charset="0"/>
              </a:rPr>
              <a:t>                     </a:t>
            </a:r>
            <a:r>
              <a:rPr lang="ru-RU" sz="2400" dirty="0" err="1" smtClean="0">
                <a:solidFill>
                  <a:srgbClr val="00297A"/>
                </a:solidFill>
                <a:cs typeface="Arial" pitchFamily="34" charset="0"/>
              </a:rPr>
              <a:t>Өзіңізге</a:t>
            </a:r>
            <a:r>
              <a:rPr lang="ru-RU" sz="2400" dirty="0" smtClean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ұнайтын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фильмдердің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тізімін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жасаңыз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297A"/>
                </a:solidFill>
                <a:cs typeface="Arial" pitchFamily="34" charset="0"/>
              </a:rPr>
              <a:t>          </a:t>
            </a:r>
            <a:r>
              <a:rPr lang="ru-RU" sz="2400" dirty="0" err="1" smtClean="0">
                <a:solidFill>
                  <a:srgbClr val="00297A"/>
                </a:solidFill>
                <a:cs typeface="Arial" pitchFamily="34" charset="0"/>
              </a:rPr>
              <a:t>Тізімді</a:t>
            </a:r>
            <a:r>
              <a:rPr lang="ru-RU" sz="2400" dirty="0" smtClean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үш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тәсілмен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көрсетіңіз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: а)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жолда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; б)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бағанда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; в)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үтірлермен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бөлінген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жолда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Пернетақтадан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жазушылардың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аты-жөндерінің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тізімін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енгізіңіз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Тізімді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алфавит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бойынша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сұрыптаңыз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және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оны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көрсетіңіз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Бес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тармақтың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тізімін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жасаңыз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Оны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кездейсоқ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сандармен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толтырыңыз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Осы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тізімді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көрсету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Оның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элементтерінің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қосындысын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тауып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көрсетіңіз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Он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элементтің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тізімін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жасаңыз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Оны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кездейсоқ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сандармен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толтырыңыз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Осы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тізімді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көрсету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Тізімдегі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ең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үлкен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элементті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басып</a:t>
            </a:r>
            <a:r>
              <a:rPr lang="ru-RU" sz="2400" dirty="0">
                <a:solidFill>
                  <a:srgbClr val="00297A"/>
                </a:solidFill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cs typeface="Arial" pitchFamily="34" charset="0"/>
              </a:rPr>
              <a:t>шығарыңыз</a:t>
            </a:r>
            <a:r>
              <a:rPr lang="ru-RU" sz="2800" b="1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00297A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80020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91072" y="992580"/>
            <a:ext cx="76693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ts val="1800"/>
              </a:spcAft>
            </a:pPr>
            <a:r>
              <a:rPr lang="en-US" sz="2000" b="1" dirty="0" smtClean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                                 </a:t>
            </a:r>
            <a:r>
              <a:rPr lang="ru-RU" sz="2000" b="1" dirty="0" err="1" smtClean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Үй</a:t>
            </a:r>
            <a:r>
              <a:rPr lang="ru-RU" sz="2000" b="1" dirty="0" smtClean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тапсырмасы</a:t>
            </a:r>
            <a:endParaRPr lang="ru-RU" sz="2000" b="1" dirty="0">
              <a:solidFill>
                <a:srgbClr val="00297A"/>
              </a:solidFill>
              <a:ea typeface="Calibri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ts val="1800"/>
              </a:spcAft>
            </a:pPr>
            <a:r>
              <a:rPr lang="en-US" sz="2000" b="1" dirty="0" smtClean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lang="ru-RU" sz="2000" b="1" dirty="0" err="1" smtClean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Бағдарламалар</a:t>
            </a:r>
            <a:r>
              <a:rPr lang="ru-RU" sz="2000" b="1" dirty="0" smtClean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жазу</a:t>
            </a:r>
            <a:r>
              <a:rPr lang="ru-RU" sz="2000" b="1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indent="450850" fontAlgn="base">
              <a:spcBef>
                <a:spcPct val="0"/>
              </a:spcBef>
              <a:spcAft>
                <a:spcPts val="1800"/>
              </a:spcAft>
            </a:pP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Өзіңізге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ұнайтын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әндердің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тізімін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жасаңыз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Тізімді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алфавит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бойынша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сұрыптаңыз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оны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көрсетіңіз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450850" fontAlgn="base">
              <a:spcBef>
                <a:spcPct val="0"/>
              </a:spcBef>
              <a:spcAft>
                <a:spcPts val="1800"/>
              </a:spcAft>
            </a:pP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Он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элементтің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тізімін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жасаңыз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 Оны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кездейсоқ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сандармен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толтырыңыз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 Осы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тізімді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көрсету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Тізімдегі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ең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кішкентай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элементті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басып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шығарыңыз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450850" fontAlgn="base">
              <a:spcBef>
                <a:spcPct val="0"/>
              </a:spcBef>
              <a:spcAft>
                <a:spcPts val="1800"/>
              </a:spcAft>
            </a:pP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5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элементтен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тұратын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жиымды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кездейсоқ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сандармен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толтырыңыз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[-100,100].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Массивтегі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барлық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теріс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элементтердің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қосындысын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табыңыз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Егер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массивте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жағымсыз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элементтер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болмаса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онда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теріс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элементтер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жоқ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»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хабарламасын</a:t>
            </a:r>
            <a:r>
              <a:rPr lang="ru-RU" sz="2000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көрсетіңіз</a:t>
            </a:r>
            <a:r>
              <a:rPr lang="ru-RU" sz="2000" b="1" dirty="0">
                <a:solidFill>
                  <a:srgbClr val="00297A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297A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1575619" cy="130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708920"/>
            <a:ext cx="6209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A50021"/>
                </a:solidFill>
              </a:rPr>
              <a:t>НАЗАРЛАРЫҢЫЗҒА РАҚМЕТ!</a:t>
            </a:r>
            <a:endParaRPr lang="ru-RU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3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5832648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80" y="3140968"/>
            <a:ext cx="5432251" cy="277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1724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064895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37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136904" cy="13681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8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list</a:t>
            </a:r>
            <a:r>
              <a:rPr lang="ru-RU" sz="28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) -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элементтердің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реттелген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жиынтығын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білдіретін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мәліметтер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типі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88840"/>
            <a:ext cx="8136904" cy="13681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элементтері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типте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болуы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Мысалы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жолдар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тізімі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бүтін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сандар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тізімі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645024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мысалдары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365104"/>
            <a:ext cx="8496944" cy="79208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Айгүл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Жанар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Сара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Мақсат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Айдын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5445224"/>
            <a:ext cx="3960440" cy="79208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 = [17, 409, 88]</a:t>
            </a:r>
            <a:endParaRPr lang="ru-RU" sz="28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1412776"/>
            <a:ext cx="8496944" cy="64807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=[‘</a:t>
            </a:r>
            <a:r>
              <a:rPr lang="ru-RU" sz="2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Айгүл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’,’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Жанар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’,’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Сара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’,’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Мақсат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’,’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Айдын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’]</a:t>
            </a:r>
            <a:endParaRPr lang="ru-RU" sz="24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1490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элементімен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бөлек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істеуге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32656"/>
            <a:ext cx="8892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әр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элементінің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өз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нөмірі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(индекс</a:t>
            </a:r>
            <a:r>
              <a:rPr lang="ru-RU" sz="28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Элементтерді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нөмірлеу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нөлден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басталады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229200"/>
            <a:ext cx="8496944" cy="129614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Айгүл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Жанар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Сара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Мақсат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‘</a:t>
            </a:r>
            <a:r>
              <a:rPr lang="ru-RU" sz="2400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Айдын</a:t>
            </a:r>
            <a:r>
              <a:rPr lang="en-US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’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  <a:endParaRPr lang="ru-RU" sz="24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(a[2])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7" t="31229" r="26949" b="54081"/>
          <a:stretch/>
        </p:blipFill>
        <p:spPr bwMode="auto">
          <a:xfrm>
            <a:off x="1115616" y="2348880"/>
            <a:ext cx="7128792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8760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элементтерін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қайталау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цикл </a:t>
            </a:r>
            <a:r>
              <a:rPr lang="ru-RU" sz="28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қолданылады</a:t>
            </a:r>
            <a:r>
              <a:rPr lang="ru-RU" sz="28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36912"/>
            <a:ext cx="8496944" cy="144016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[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Айгүл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", 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Жанар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", «Сара", 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Мақсат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", 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Айдын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"]</a:t>
            </a:r>
          </a:p>
          <a:p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i </a:t>
            </a:r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(5):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“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kk-KZ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әлем</a:t>
            </a:r>
            <a:r>
              <a:rPr lang="ru-RU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,"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a[</a:t>
            </a:r>
            <a:r>
              <a:rPr lang="en-GB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4747" y="292369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Тізімдер құру әдістері</a:t>
            </a:r>
            <a:endParaRPr lang="ru-RU" sz="3200" b="1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836712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элементтерді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жеке-жеке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көрсету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арқылы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u="sng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764704"/>
            <a:ext cx="3492896" cy="72008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 = [17, 409, 88]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873564"/>
            <a:ext cx="3670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Бос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құруға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1700808"/>
            <a:ext cx="1800200" cy="64807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= []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679303"/>
            <a:ext cx="4755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Тізімдер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генераторы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арқылы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2708920"/>
            <a:ext cx="1800200" cy="64807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= []*5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3356992"/>
            <a:ext cx="8604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Бес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нольден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тұратын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алынады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[0, 0, 0, 0, 0].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3848745"/>
            <a:ext cx="5544616" cy="64807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(10) ]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4767535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Мынандай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алынады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[0, 1, 2, 3, 4, 5, 6, 7, 8, 9]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5213424"/>
            <a:ext cx="5832648" cy="64807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*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(10) ]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3768" y="6027003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Мынандай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алынады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[0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, 1, 4, 9, 16, 25, 36, 49, 64, 81]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51526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kk-KZ" sz="2400" dirty="0"/>
              <a:t>Пернетақтадан элементтерді енгізу арқылы (әр элемент жаңа </a:t>
            </a:r>
            <a:r>
              <a:rPr lang="kk-KZ" sz="2400" dirty="0" smtClean="0"/>
              <a:t>жолдан басталады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):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196752"/>
            <a:ext cx="7200800" cy="151216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[0]*5</a:t>
            </a:r>
          </a:p>
          <a:p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(5):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"a["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"]= "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, end = </a:t>
            </a:r>
            <a:r>
              <a:rPr lang="en-US" sz="2400" b="1" dirty="0" smtClean="0">
                <a:solidFill>
                  <a:srgbClr val="2DC20A"/>
                </a:solidFill>
                <a:latin typeface="Courier New" pitchFamily="49" charset="0"/>
                <a:cs typeface="Courier New" pitchFamily="49" charset="0"/>
              </a:rPr>
              <a:t>""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a[</a:t>
            </a:r>
            <a:r>
              <a:rPr lang="en-US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 = </a:t>
            </a:r>
            <a:r>
              <a:rPr lang="en-US" sz="2400" b="1" dirty="0" err="1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input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())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852936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Пернетақтадан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элементтерді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енгізу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арқылы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элементтер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бір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жолда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бос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орынмен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бөлінген</a:t>
            </a:r>
            <a:r>
              <a:rPr lang="ru-RU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).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a.split</a:t>
            </a:r>
            <a:r>
              <a:rPr lang="en-US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()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әдісін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қолданамыз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егер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бастапқы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жолды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бос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орындармен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бөліктерге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бөліп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алса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алынатын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жолдар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тізімін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береді</a:t>
            </a:r>
            <a:r>
              <a:rPr lang="ru-RU" sz="2400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869160"/>
            <a:ext cx="8532440" cy="151216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[0]*5</a:t>
            </a:r>
          </a:p>
          <a:p>
            <a:r>
              <a:rPr lang="ru-RU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ru-RU" sz="2400" b="1" dirty="0" err="1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input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 </a:t>
            </a:r>
            <a:r>
              <a:rPr lang="ru-RU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# человек вводит строку "1 2 3"</a:t>
            </a:r>
          </a:p>
          <a:p>
            <a:r>
              <a:rPr lang="ru-RU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ru-RU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s.split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ru-RU" sz="2400" b="1" dirty="0" err="1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ru-RU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en-US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6237312"/>
            <a:ext cx="54502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Экранға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шығатын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: ['1', '2', '3']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409019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Тізімдерді</a:t>
            </a:r>
            <a:r>
              <a:rPr lang="ru-RU" sz="32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шығару</a:t>
            </a:r>
            <a:r>
              <a:rPr lang="ru-RU" sz="3200" b="1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әдістері</a:t>
            </a:r>
            <a:endParaRPr lang="ru-RU" sz="3200" b="1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08720"/>
            <a:ext cx="4464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u="sng" dirty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rint() </a:t>
            </a:r>
            <a:r>
              <a:rPr lang="kk-KZ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функциясы арқылы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628800"/>
            <a:ext cx="3528392" cy="86409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 = [17, 409, 88]</a:t>
            </a:r>
          </a:p>
          <a:p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(b)</a:t>
            </a:r>
            <a:r>
              <a:rPr lang="en-US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708920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Экранда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көрінетін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нәтиже</a:t>
            </a:r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GB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[17, 409, 88]</a:t>
            </a:r>
            <a:endParaRPr lang="ru-RU" sz="2400" dirty="0" smtClean="0">
              <a:solidFill>
                <a:srgbClr val="00297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645024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Тізімнің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әрбір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элементін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жеке-жеке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u="sng" dirty="0" err="1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шығару</a:t>
            </a:r>
            <a:r>
              <a:rPr lang="ru-RU" sz="2400" u="sng" dirty="0" smtClean="0">
                <a:solidFill>
                  <a:srgbClr val="00297A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293096"/>
            <a:ext cx="8496944" cy="144016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= 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[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Айгүл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", 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Жанар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", «Сара", 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Мақсат</a:t>
            </a:r>
            <a:r>
              <a:rPr lang="ru-RU" sz="2400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", «</a:t>
            </a:r>
            <a:r>
              <a:rPr lang="ru-RU" sz="2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Айдын</a:t>
            </a:r>
            <a:r>
              <a:rPr lang="ru-RU" sz="2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for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smtClean="0">
                <a:solidFill>
                  <a:srgbClr val="FF8C01"/>
                </a:solidFill>
                <a:latin typeface="Courier New" pitchFamily="49" charset="0"/>
                <a:cs typeface="Courier New" pitchFamily="49" charset="0"/>
              </a:rPr>
              <a:t>in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range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(5):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2400" b="1" dirty="0" smtClean="0">
                <a:solidFill>
                  <a:srgbClr val="86349C"/>
                </a:solidFill>
                <a:latin typeface="Courier New" pitchFamily="49" charset="0"/>
                <a:cs typeface="Courier New" pitchFamily="49" charset="0"/>
              </a:rPr>
              <a:t>print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(a[</a:t>
            </a:r>
            <a:r>
              <a:rPr lang="en-GB" sz="2400" b="1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])</a:t>
            </a:r>
            <a:endParaRPr lang="ru-RU" sz="2400" b="1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1781</TotalTime>
  <Words>985</Words>
  <Application>Microsoft Office PowerPoint</Application>
  <PresentationFormat>Экран (4:3)</PresentationFormat>
  <Paragraphs>116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NewsPrint</vt:lpstr>
      <vt:lpstr>Тізімдер (массивтер)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языком программирования Python. Ввод. Вывод. Оператор присваивания. Математические операции</dc:title>
  <dc:creator>Учётная Запись</dc:creator>
  <cp:lastModifiedBy>HP</cp:lastModifiedBy>
  <cp:revision>201</cp:revision>
  <dcterms:created xsi:type="dcterms:W3CDTF">2017-04-21T09:13:17Z</dcterms:created>
  <dcterms:modified xsi:type="dcterms:W3CDTF">2021-02-03T13:33:35Z</dcterms:modified>
</cp:coreProperties>
</file>