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3" r:id="rId5"/>
    <p:sldId id="259" r:id="rId6"/>
    <p:sldId id="264" r:id="rId7"/>
    <p:sldId id="260" r:id="rId8"/>
    <p:sldId id="265" r:id="rId9"/>
    <p:sldId id="262" r:id="rId10"/>
    <p:sldId id="261" r:id="rId11"/>
    <p:sldId id="281" r:id="rId12"/>
    <p:sldId id="278" r:id="rId13"/>
    <p:sldId id="273" r:id="rId14"/>
    <p:sldId id="277" r:id="rId15"/>
    <p:sldId id="267" r:id="rId16"/>
    <p:sldId id="266" r:id="rId17"/>
    <p:sldId id="268" r:id="rId18"/>
    <p:sldId id="269" r:id="rId19"/>
    <p:sldId id="270" r:id="rId20"/>
    <p:sldId id="271" r:id="rId21"/>
    <p:sldId id="272" r:id="rId22"/>
    <p:sldId id="274" r:id="rId23"/>
    <p:sldId id="275" r:id="rId24"/>
    <p:sldId id="279" r:id="rId25"/>
    <p:sldId id="276" r:id="rId26"/>
    <p:sldId id="282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4" autoAdjust="0"/>
    <p:restoredTop sz="94645" autoAdjust="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overOverlay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6" name="TextBox 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  <a:cs typeface="+mn-cs"/>
                </a:rPr>
                <a:t></a:t>
              </a:r>
            </a:p>
          </p:txBody>
        </p:sp>
        <p:cxnSp>
          <p:nvCxnSpPr>
            <p:cNvPr id="7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F36005E-F1E5-41FD-A5F0-E5C57BAC24CA}" type="datetimeFigureOut">
              <a:rPr lang="ru-RU"/>
              <a:pPr>
                <a:defRPr/>
              </a:pPr>
              <a:t>23.09.2020</a:t>
            </a:fld>
            <a:endParaRPr lang="ru-R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8C360F9-242F-4F7C-B229-9074840B1C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5" name="TextBox 8"/>
            <p:cNvSpPr txBox="1">
              <a:spLocks noChangeArrowheads="1"/>
            </p:cNvSpPr>
            <p:nvPr/>
          </p:nvSpPr>
          <p:spPr bwMode="auto">
            <a:xfrm>
              <a:off x="4147772" y="1381459"/>
              <a:ext cx="876363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5400">
                  <a:solidFill>
                    <a:srgbClr val="DBA455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6" name="Straight Connector 15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6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1E8150-69EB-4770-A155-29EC8A3C25CB}" type="datetimeFigureOut">
              <a:rPr lang="ru-RU"/>
              <a:pPr>
                <a:defRPr/>
              </a:pPr>
              <a:t>23.09.2020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AC6C8-30F2-4CA6-9566-6B7EDF98E4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 rot="5400000">
            <a:off x="3908425" y="2881313"/>
            <a:ext cx="5481637" cy="922338"/>
            <a:chOff x="1815339" y="1381459"/>
            <a:chExt cx="5480154" cy="923330"/>
          </a:xfrm>
        </p:grpSpPr>
        <p:sp>
          <p:nvSpPr>
            <p:cNvPr id="5" name="TextBox 8"/>
            <p:cNvSpPr txBox="1">
              <a:spLocks noChangeArrowheads="1"/>
            </p:cNvSpPr>
            <p:nvPr/>
          </p:nvSpPr>
          <p:spPr bwMode="auto">
            <a:xfrm>
              <a:off x="4146745" y="1381458"/>
              <a:ext cx="877650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5400">
                  <a:solidFill>
                    <a:srgbClr val="DBA455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6" name="Straight Connector 12"/>
            <p:cNvCxnSpPr/>
            <p:nvPr/>
          </p:nvCxnSpPr>
          <p:spPr>
            <a:xfrm flipH="1" flipV="1">
              <a:off x="1815339" y="1924967"/>
              <a:ext cx="2469482" cy="159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3"/>
            <p:cNvCxnSpPr/>
            <p:nvPr/>
          </p:nvCxnSpPr>
          <p:spPr>
            <a:xfrm rot="10800000">
              <a:off x="4826011" y="1928146"/>
              <a:ext cx="2469482" cy="159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17F46-B4CF-4048-AA6C-A214E113478A}" type="datetimeFigureOut">
              <a:rPr lang="ru-RU"/>
              <a:pPr>
                <a:defRPr/>
              </a:pPr>
              <a:t>23.09.2020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458C6-4D0B-4023-AB11-65A0C4887B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5" name="TextBox 8"/>
            <p:cNvSpPr txBox="1">
              <a:spLocks noChangeArrowheads="1"/>
            </p:cNvSpPr>
            <p:nvPr/>
          </p:nvSpPr>
          <p:spPr bwMode="auto">
            <a:xfrm>
              <a:off x="4147772" y="1381459"/>
              <a:ext cx="876363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5400">
                  <a:solidFill>
                    <a:srgbClr val="DBA455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6" name="Straight Connector 13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4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951B3-7241-44C0-AF43-12B45F88A654}" type="datetimeFigureOut">
              <a:rPr lang="ru-RU"/>
              <a:pPr>
                <a:defRPr/>
              </a:pPr>
              <a:t>23.09.2020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C2788-A2E3-4038-9318-A709634238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CoverOverlay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1173163" y="2887663"/>
            <a:ext cx="6778625" cy="923925"/>
            <a:chOff x="1172584" y="1381459"/>
            <a:chExt cx="6779110" cy="923330"/>
          </a:xfrm>
        </p:grpSpPr>
        <p:sp>
          <p:nvSpPr>
            <p:cNvPr id="6" name="TextBox 9"/>
            <p:cNvSpPr txBox="1">
              <a:spLocks noChangeArrowheads="1"/>
            </p:cNvSpPr>
            <p:nvPr/>
          </p:nvSpPr>
          <p:spPr bwMode="auto">
            <a:xfrm>
              <a:off x="4147772" y="1381459"/>
              <a:ext cx="876363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5400">
                  <a:solidFill>
                    <a:srgbClr val="DBA455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7" name="Straight Connector 9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0"/>
            <p:cNvCxnSpPr/>
            <p:nvPr/>
          </p:nvCxnSpPr>
          <p:spPr>
            <a:xfrm rot="10800000">
              <a:off x="4832033" y="1927207"/>
              <a:ext cx="3119661" cy="1586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73928-6571-4ACF-85C1-05C75235C9AE}" type="datetimeFigureOut">
              <a:rPr lang="ru-RU"/>
              <a:pPr>
                <a:defRPr/>
              </a:pPr>
              <a:t>23.09.2020</a:t>
            </a:fld>
            <a:endParaRPr lang="ru-R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EB7A1-D90C-4311-92F2-244706CDA2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6" name="TextBox 8"/>
            <p:cNvSpPr txBox="1">
              <a:spLocks noChangeArrowheads="1"/>
            </p:cNvSpPr>
            <p:nvPr/>
          </p:nvSpPr>
          <p:spPr bwMode="auto">
            <a:xfrm>
              <a:off x="4147772" y="1381459"/>
              <a:ext cx="876363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5400">
                  <a:solidFill>
                    <a:srgbClr val="DBA455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7" name="Straight Connector 14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5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DF4D8-68E9-4041-A802-B26080798144}" type="datetimeFigureOut">
              <a:rPr lang="ru-RU"/>
              <a:pPr>
                <a:defRPr/>
              </a:pPr>
              <a:t>23.09.2020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CC572-1126-4289-9F99-74591AF348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8" name="TextBox 8"/>
            <p:cNvSpPr txBox="1">
              <a:spLocks noChangeArrowheads="1"/>
            </p:cNvSpPr>
            <p:nvPr/>
          </p:nvSpPr>
          <p:spPr bwMode="auto">
            <a:xfrm>
              <a:off x="4147772" y="1381459"/>
              <a:ext cx="876363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5400">
                  <a:solidFill>
                    <a:srgbClr val="DBA455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9" name="Straight Connector 16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7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C200B-329F-4380-9912-BA5E84ABF901}" type="datetimeFigureOut">
              <a:rPr lang="ru-RU"/>
              <a:pPr>
                <a:defRPr/>
              </a:pPr>
              <a:t>23.09.2020</a:t>
            </a:fld>
            <a:endParaRPr lang="ru-RU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AB658-0171-4FA2-AE39-BB6BDC923C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4" name="TextBox 8"/>
            <p:cNvSpPr txBox="1">
              <a:spLocks noChangeArrowheads="1"/>
            </p:cNvSpPr>
            <p:nvPr/>
          </p:nvSpPr>
          <p:spPr bwMode="auto">
            <a:xfrm>
              <a:off x="4147772" y="1381459"/>
              <a:ext cx="876363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5400">
                  <a:solidFill>
                    <a:srgbClr val="DBA455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5" name="Straight Connector 14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5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2925B-6A28-4CFA-8146-7CEE86AA5528}" type="datetimeFigureOut">
              <a:rPr lang="ru-RU"/>
              <a:pPr>
                <a:defRPr/>
              </a:pPr>
              <a:t>23.09.2020</a:t>
            </a:fld>
            <a:endParaRPr lang="ru-RU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EB572-3517-40A0-AB48-0FBED590E5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8A35F-4B6F-42EA-9CC1-E6D4B5216E32}" type="datetimeFigureOut">
              <a:rPr lang="ru-RU"/>
              <a:pPr>
                <a:defRPr/>
              </a:pPr>
              <a:t>23.09.2020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F245A-8913-4A08-B0BB-1126FFBE47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A360D-D7F1-4479-A2B8-13B0B3B025EC}" type="datetimeFigureOut">
              <a:rPr lang="ru-RU"/>
              <a:pPr>
                <a:defRPr/>
              </a:pPr>
              <a:t>23.09.2020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D990B-AA6C-4B07-BC07-D31B21CD70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FC1B8-D575-44CB-AB01-C351F189F19C}" type="datetimeFigureOut">
              <a:rPr lang="ru-RU"/>
              <a:pPr>
                <a:defRPr/>
              </a:pPr>
              <a:t>23.09.2020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501D3-17EC-4244-AF06-D4D1FCF44F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688975" y="569913"/>
            <a:ext cx="7756525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98500" y="2247900"/>
            <a:ext cx="7747000" cy="387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63" y="61610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6CF082C-C0BF-4FA5-A44E-12A4162E21E2}" type="datetimeFigureOut">
              <a:rPr lang="ru-RU"/>
              <a:pPr>
                <a:defRPr/>
              </a:pPr>
              <a:t>23.09.2020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08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8925" y="61610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5DFF75B-1266-4704-BEBC-57CDDDE324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0" r:id="rId7"/>
    <p:sldLayoutId id="2147483731" r:id="rId8"/>
    <p:sldLayoutId id="2147483732" r:id="rId9"/>
    <p:sldLayoutId id="2147483739" r:id="rId10"/>
    <p:sldLayoutId id="214748374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 New Roman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125" indent="-3651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76288" indent="-3651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"/>
        <a:defRPr sz="2200" kern="1200">
          <a:solidFill>
            <a:srgbClr val="262626"/>
          </a:solidFill>
          <a:latin typeface="+mn-lt"/>
          <a:ea typeface="+mn-ea"/>
          <a:cs typeface="+mn-cs"/>
        </a:defRPr>
      </a:lvl2pPr>
      <a:lvl3pPr marL="1143000" indent="-3651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2000" kern="1200">
          <a:solidFill>
            <a:srgbClr val="262626"/>
          </a:solidFill>
          <a:latin typeface="+mn-lt"/>
          <a:ea typeface="+mn-ea"/>
          <a:cs typeface="+mn-cs"/>
        </a:defRPr>
      </a:lvl3pPr>
      <a:lvl4pPr marL="1508125" indent="-3190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kern="1200">
          <a:solidFill>
            <a:srgbClr val="262626"/>
          </a:solidFill>
          <a:latin typeface="+mn-lt"/>
          <a:ea typeface="+mn-ea"/>
          <a:cs typeface="+mn-cs"/>
        </a:defRPr>
      </a:lvl4pPr>
      <a:lvl5pPr marL="1828800" indent="-3190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yznaika.com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slide" Target="slide5.xml"/><Relationship Id="rId7" Type="http://schemas.openxmlformats.org/officeDocument/2006/relationships/slide" Target="slide12.xml"/><Relationship Id="rId12" Type="http://schemas.openxmlformats.org/officeDocument/2006/relationships/image" Target="../media/image5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11" Type="http://schemas.openxmlformats.org/officeDocument/2006/relationships/hyperlink" Target="http://yznaika.com/" TargetMode="External"/><Relationship Id="rId5" Type="http://schemas.openxmlformats.org/officeDocument/2006/relationships/slide" Target="slide10.xml"/><Relationship Id="rId10" Type="http://schemas.openxmlformats.org/officeDocument/2006/relationships/slide" Target="slide25.xml"/><Relationship Id="rId4" Type="http://schemas.openxmlformats.org/officeDocument/2006/relationships/slide" Target="slide7.xml"/><Relationship Id="rId9" Type="http://schemas.openxmlformats.org/officeDocument/2006/relationships/slide" Target="slide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yznaika.com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3689598"/>
            <a:ext cx="6768752" cy="89153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Абай </a:t>
            </a:r>
            <a:r>
              <a:rPr lang="ru-RU" dirty="0" err="1" smtClean="0"/>
              <a:t>Кунанбаев</a:t>
            </a:r>
            <a:endParaRPr lang="ru-RU" dirty="0"/>
          </a:p>
        </p:txBody>
      </p:sp>
      <p:pic>
        <p:nvPicPr>
          <p:cNvPr id="10245" name="Picture 5" descr="Знакомства город абай - Бесплатные знакомства онлай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7742" y="694555"/>
            <a:ext cx="3250442" cy="23023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6" name="Picture 2" descr="C:\Users\User\Desktop\Рисунок1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16" y="6286520"/>
            <a:ext cx="2560637" cy="536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marL="365760" indent="-365760"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Следующим замечательным учителем и воспитателем юного Абая стал сам казахский народ. С юных лет с упоением слушал он акынов и сказателей, впитывая в себя образцы народной поэзии и, подражая им, стал сочинять свои первые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стихи.В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родном доме Абая всегда с радушием встречали талантливых и мудрых людей. Частным гостем был знаменитый поэт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Дулат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На формирование мировоззрения Абая оказали влияние поэты и ученые Востока, придерживавшиеся гуманистических идей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(Алишер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Навои, Низами, Физули, Ибн Сина и другие), а также произведения русских классиков, а через них и европейская литература вообще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945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Великие учителя</a:t>
            </a:r>
          </a:p>
        </p:txBody>
      </p:sp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8356600" y="6092825"/>
            <a:ext cx="609600" cy="57626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«О, казахи мои, мой бедный народ!»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marL="365760" indent="-365760"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Философ, поэт, патриот нещадно раскрывал пороки своего народа. Его больно задевали социальное зло, невежество соотечественников. Т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вердо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встать на ноги казах еще не может. В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опрос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"Почему?" несколько раз звучит в "Словах назидания" Абая. И становится как никогда актуальным сейчас. "На чем бы основывалась религия, не будь разума? Добро и Зло созданы Всевышним, но не он творит их", – пишет в раздумье Абай. Отчего мы, как и в прежние времена, полны зависти, корысти, не желаем видеть в другом хорошее, ищем пророка в чужом Отечестве, не замечая достоинств своих собратьев? Абай недоумевает: "Почему байский сын, обеднев, не стыдится воровства, а идти в услужение к другому баю считает для себя зазорным?" </a:t>
            </a: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356600" y="6092825"/>
            <a:ext cx="609600" cy="57626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Главные произведения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Масгут</a:t>
            </a:r>
          </a:p>
          <a:p>
            <a:pPr eaLnBrk="1" hangingPunct="1"/>
            <a:r>
              <a:rPr lang="ru-RU" smtClean="0"/>
              <a:t>Времена года</a:t>
            </a:r>
          </a:p>
          <a:p>
            <a:pPr eaLnBrk="1" hangingPunct="1"/>
            <a:r>
              <a:rPr lang="kk-KZ" smtClean="0"/>
              <a:t>Көзімнің қарасы</a:t>
            </a:r>
          </a:p>
          <a:p>
            <a:pPr eaLnBrk="1" hangingPunct="1"/>
            <a:r>
              <a:rPr lang="ru-RU" smtClean="0"/>
              <a:t>Ескендир</a:t>
            </a:r>
          </a:p>
          <a:p>
            <a:pPr eaLnBrk="1" hangingPunct="1"/>
            <a:r>
              <a:rPr lang="ru-RU" smtClean="0"/>
              <a:t>Очи черные</a:t>
            </a:r>
          </a:p>
          <a:p>
            <a:pPr eaLnBrk="1" hangingPunct="1"/>
            <a:r>
              <a:rPr lang="kk-KZ" smtClean="0"/>
              <a:t>Густой туман</a:t>
            </a:r>
          </a:p>
          <a:p>
            <a:pPr eaLnBrk="1" hangingPunct="1"/>
            <a:r>
              <a:rPr lang="kk-KZ" smtClean="0"/>
              <a:t>Қара сөз</a:t>
            </a:r>
            <a:endParaRPr lang="ru-RU" smtClean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356600" y="6092825"/>
            <a:ext cx="609600" cy="57626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Закрыть окн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549275"/>
            <a:ext cx="8461375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611188" y="5203825"/>
            <a:ext cx="7948612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Иллюстрация к произведению «Осень»</a:t>
            </a:r>
          </a:p>
        </p:txBody>
      </p:sp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8356600" y="6092825"/>
            <a:ext cx="609600" cy="57626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365760" indent="-365760"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Произведения Абая, его личность вдохновляли к творчеству великих людей всех времен. Достаточно вспомнить монументальную 4-томную эпопею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Мухтара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Ауэзова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«Путь Абая», либретто для оперы, стихи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поэтов.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В 1995 году о жизни поэта был снят двухсерийный фильм «Абай», режиссёр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Ардак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Амиркулов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. Фильм производства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Казахстан-Франция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.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И, конечно, не могли не обойти в своем творчестве человека эпохи художники. </a:t>
            </a:r>
          </a:p>
        </p:txBody>
      </p:sp>
      <p:sp>
        <p:nvSpPr>
          <p:cNvPr id="2355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Абай – вдохновение для творческих личностей.</a:t>
            </a: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356600" y="6092825"/>
            <a:ext cx="609600" cy="57626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Закрыть окн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188913"/>
            <a:ext cx="6985000" cy="654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8356600" y="6092825"/>
            <a:ext cx="609600" cy="57626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bnews.kz/news_foto/fdafcd874b505c181847586dddb5f11fx3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333375"/>
            <a:ext cx="8569325" cy="615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Управляющая кнопка: домой 2">
            <a:hlinkClick r:id="rId3" action="ppaction://hlinksldjump" highlightClick="1"/>
          </p:cNvPr>
          <p:cNvSpPr/>
          <p:nvPr/>
        </p:nvSpPr>
        <p:spPr>
          <a:xfrm>
            <a:off x="8356600" y="6092825"/>
            <a:ext cx="609600" cy="57626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Закрыть окн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42875"/>
            <a:ext cx="4078287" cy="673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4641850" y="1989138"/>
            <a:ext cx="4537075" cy="13223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Молодой Абай </a:t>
            </a:r>
            <a:r>
              <a:rPr lang="ru-RU" sz="4000" dirty="0" err="1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Кунанбаев</a:t>
            </a:r>
            <a:endParaRPr lang="ru-RU" sz="4000" dirty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8356600" y="6092825"/>
            <a:ext cx="609600" cy="57626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Закрыть окн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" y="-22225"/>
            <a:ext cx="9077325" cy="661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extBox 1"/>
          <p:cNvSpPr txBox="1">
            <a:spLocks noChangeArrowheads="1"/>
          </p:cNvSpPr>
          <p:nvPr/>
        </p:nvSpPr>
        <p:spPr bwMode="auto">
          <a:xfrm>
            <a:off x="34925" y="5880100"/>
            <a:ext cx="54689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>
                <a:latin typeface="Times New Roman" pitchFamily="18" charset="0"/>
              </a:rPr>
              <a:t>Абай и его сын Магауия</a:t>
            </a:r>
          </a:p>
        </p:txBody>
      </p:sp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8356600" y="6092825"/>
            <a:ext cx="609600" cy="57626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Закрыть окн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404813"/>
            <a:ext cx="4967288" cy="601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Управляющая кнопка: домой 2">
            <a:hlinkClick r:id="rId3" action="ppaction://hlinksldjump" highlightClick="1"/>
          </p:cNvPr>
          <p:cNvSpPr/>
          <p:nvPr/>
        </p:nvSpPr>
        <p:spPr>
          <a:xfrm>
            <a:off x="8356600" y="6092825"/>
            <a:ext cx="609600" cy="57626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7600" y="692150"/>
            <a:ext cx="676910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Содержание</a:t>
            </a: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365760" indent="-365760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hlinkClick r:id="rId2" action="ppaction://hlinksldjump"/>
              </a:rPr>
              <a:t>Абай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hlinkClick r:id="rId2" action="ppaction://hlinksldjump"/>
              </a:rPr>
              <a:t>Кунанбаев</a:t>
            </a:r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65760" indent="-365760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hlinkClick r:id="rId3" action="ppaction://hlinksldjump"/>
              </a:rPr>
              <a:t>Образование и самообразование</a:t>
            </a:r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65760" indent="-365760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hlinkClick r:id="rId4" action="ppaction://hlinksldjump"/>
              </a:rPr>
              <a:t>Родные учителя</a:t>
            </a:r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65760" indent="-365760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hlinkClick r:id="rId5" action="ppaction://hlinksldjump"/>
              </a:rPr>
              <a:t>Великие учителя</a:t>
            </a:r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65760" indent="-365760"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hlinkClick r:id="rId6" action="ppaction://hlinksldjump"/>
              </a:rPr>
              <a:t>«О, казахи мои, мой бедный народ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hlinkClick r:id="rId6" action="ppaction://hlinksldjump"/>
              </a:rPr>
              <a:t>!»</a:t>
            </a:r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65760" indent="-365760" eaLnBrk="1" fontAlgn="auto" hangingPunct="1">
              <a:spcAft>
                <a:spcPts val="0"/>
              </a:spcAft>
              <a:defRPr/>
            </a:pPr>
            <a:r>
              <a:rPr lang="kk-KZ" b="1" dirty="0" smtClean="0">
                <a:solidFill>
                  <a:schemeClr val="tx2">
                    <a:lumMod val="75000"/>
                  </a:schemeClr>
                </a:solidFill>
                <a:hlinkClick r:id="rId7" action="ppaction://hlinksldjump"/>
              </a:rPr>
              <a:t>Главные произведения</a:t>
            </a:r>
            <a:endParaRPr lang="kk-KZ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65760" indent="-365760" eaLnBrk="1" fontAlgn="auto" hangingPunct="1">
              <a:spcAft>
                <a:spcPts val="0"/>
              </a:spcAft>
              <a:defRPr/>
            </a:pPr>
            <a:r>
              <a:rPr lang="kk-KZ" b="1" dirty="0" smtClean="0">
                <a:solidFill>
                  <a:schemeClr val="tx2">
                    <a:lumMod val="75000"/>
                  </a:schemeClr>
                </a:solidFill>
                <a:hlinkClick r:id="rId8" action="ppaction://hlinksldjump"/>
              </a:rPr>
              <a:t>Абай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hlinkClick r:id="rId8" action="ppaction://hlinksldjump"/>
              </a:rPr>
              <a:t>– в</a:t>
            </a:r>
            <a:r>
              <a:rPr lang="kk-KZ" b="1" dirty="0" smtClean="0">
                <a:solidFill>
                  <a:schemeClr val="tx2">
                    <a:lumMod val="75000"/>
                  </a:schemeClr>
                </a:solidFill>
                <a:hlinkClick r:id="rId8" action="ppaction://hlinksldjump"/>
              </a:rPr>
              <a:t>дохновение для творческих личностей</a:t>
            </a:r>
            <a:endParaRPr lang="kk-KZ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65760" indent="-365760" eaLnBrk="1" fontAlgn="auto" hangingPunct="1">
              <a:spcAft>
                <a:spcPts val="0"/>
              </a:spcAft>
              <a:defRPr/>
            </a:pPr>
            <a:r>
              <a:rPr lang="kk-KZ" b="1" dirty="0" smtClean="0">
                <a:solidFill>
                  <a:schemeClr val="tx2">
                    <a:lumMod val="75000"/>
                  </a:schemeClr>
                </a:solidFill>
                <a:hlinkClick r:id="rId9" action="ppaction://hlinksldjump"/>
              </a:rPr>
              <a:t>Памятники, музеи и др.</a:t>
            </a:r>
            <a:endParaRPr lang="kk-KZ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65760" indent="-365760" eaLnBrk="1" fontAlgn="auto" hangingPunct="1">
              <a:spcAft>
                <a:spcPts val="0"/>
              </a:spcAft>
              <a:defRPr/>
            </a:pPr>
            <a:r>
              <a:rPr lang="kk-KZ" b="1" dirty="0" smtClean="0">
                <a:solidFill>
                  <a:schemeClr val="tx2">
                    <a:lumMod val="75000"/>
                  </a:schemeClr>
                </a:solidFill>
                <a:hlinkClick r:id="rId10" action="ppaction://hlinksldjump"/>
              </a:rPr>
              <a:t>Заключение</a:t>
            </a:r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Picture 2" descr="C:\Users\User\Desktop\Рисунок1.pn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858016" y="6286520"/>
            <a:ext cx="2560637" cy="536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Закрыть окн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404813"/>
            <a:ext cx="6142037" cy="602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Управляющая кнопка: домой 2">
            <a:hlinkClick r:id="rId3" action="ppaction://hlinksldjump" highlightClick="1"/>
          </p:cNvPr>
          <p:cNvSpPr/>
          <p:nvPr/>
        </p:nvSpPr>
        <p:spPr>
          <a:xfrm>
            <a:off x="8356600" y="6092825"/>
            <a:ext cx="609600" cy="57626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Закрыть окн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511175"/>
            <a:ext cx="7620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Управляющая кнопка: домой 2">
            <a:hlinkClick r:id="rId3" action="ppaction://hlinksldjump" highlightClick="1"/>
          </p:cNvPr>
          <p:cNvSpPr/>
          <p:nvPr/>
        </p:nvSpPr>
        <p:spPr>
          <a:xfrm>
            <a:off x="8356600" y="6092825"/>
            <a:ext cx="609600" cy="57626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Закрыть окн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15888"/>
            <a:ext cx="8362950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827088" y="6030913"/>
            <a:ext cx="7564437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Абай </a:t>
            </a:r>
            <a:r>
              <a:rPr lang="ru-RU" sz="2800" dirty="0" err="1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Кунанбаев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 в Семипалатинской библиотеке</a:t>
            </a:r>
          </a:p>
        </p:txBody>
      </p:sp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8356600" y="6092825"/>
            <a:ext cx="609600" cy="57626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abay.nabrk.kz/modules/gallery/viewimage.php?viewmode=small&amp;id=5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549275"/>
            <a:ext cx="4105275" cy="495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5148263" y="5300663"/>
            <a:ext cx="331152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Иллюстрация к роману М.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Ауезова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 «Путь Абая»</a:t>
            </a:r>
          </a:p>
        </p:txBody>
      </p:sp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8356600" y="6092825"/>
            <a:ext cx="609600" cy="57626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84213" y="404813"/>
            <a:ext cx="7754937" cy="1054100"/>
          </a:xfrm>
        </p:spPr>
        <p:txBody>
          <a:bodyPr/>
          <a:lstStyle/>
          <a:p>
            <a:pPr eaLnBrk="1" hangingPunct="1"/>
            <a:r>
              <a:rPr lang="ru-RU" dirty="0" smtClean="0"/>
              <a:t>Памятники, музеи, имени Абая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95288" y="1700213"/>
            <a:ext cx="7745412" cy="4679950"/>
          </a:xfrm>
        </p:spPr>
        <p:txBody>
          <a:bodyPr rtlCol="0">
            <a:normAutofit/>
          </a:bodyPr>
          <a:lstStyle/>
          <a:p>
            <a:pPr marL="365760" indent="-365760" eaLnBrk="1" fontAlgn="auto" hangingPunct="1"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Музеи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. В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Семипалатинске открыт республиканский литературно-мемориальный дом-музей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Абая. В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Лондоне по инициативе писателя Ролана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Сейсембаева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открыт дом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Абая.</a:t>
            </a:r>
          </a:p>
          <a:p>
            <a:pPr marL="365760" indent="-365760" eaLnBrk="1" fontAlgn="auto" hangingPunct="1"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Памятники.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Памятники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поэту установлены в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Алма-Ате,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Астане и во многих других городах Казахстана, а также в Стамбуле, Тегеране,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Москве.</a:t>
            </a:r>
          </a:p>
          <a:p>
            <a:pPr marL="365760" indent="-365760" eaLnBrk="1" fontAlgn="auto" hangingPunct="1"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Имени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Абая.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В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Дели, Каире, Берлине,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Кентау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, Ташкенте,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Киеве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и других городах мира есть улицы, названные именем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Абая. С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1993 года в городах Казахстана традиционно проводятся «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Абаевские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чтения» в день рождения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поэта. На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пик Абая (4010) в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Заилийском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Алатау под Алма-Атой ежегодно устраиваются массовые альпиниады. В 1995 году, объявленном ЮНЕСКО Годом Абая, на пик поднялся и президент Казахстана Нурсултан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Назарбаев. Именем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поэта названы ещё две вершины: Абая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Кунанбаева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в Среднем Талгаре и Песни Абая в Центральном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Тянь-Шане. Имя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Абая носит библиотека в Семипалатинске, читателем которой был сам Абай. Восточно-Казахстанская областная универсальная библиотека имени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Абая. В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Алма-Ате его именем названы Государственный академический театр оперы и балета, Национальный педагогический университет и один из главных проспектов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города. Именем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Абая назван Культурно-Досуговый Комплекс в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Актау. В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Карагандинской области находится одноимённый город.</a:t>
            </a: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356600" y="6092825"/>
            <a:ext cx="609600" cy="57626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84213" y="2143026"/>
            <a:ext cx="7745412" cy="3878262"/>
          </a:xfrm>
        </p:spPr>
        <p:txBody>
          <a:bodyPr rtlCol="0">
            <a:normAutofit lnSpcReduction="10000"/>
          </a:bodyPr>
          <a:lstStyle/>
          <a:p>
            <a:pPr marL="365760" indent="-365760"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В совершенстве зная классическую литературу Востока и Запада, Абай создает новую литературу — в его стихах заговорила древняя степь, по-новому зазвучал казахский язык, в котором Абай открыл новые грани и новую глубину. Стихи Абая, его проза, его музыка насыщены глубокой лиричностью, мягким юмором, обличением пороков и воспеванием добра, любовью к своему народу. Его поэмы «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Масгут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», «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Ескендир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» («Александр Великий»), стихи «Очи черные», «Густой туман» и др. стали классикой не только казахской, но и мировой литературы.</a:t>
            </a:r>
          </a:p>
          <a:p>
            <a:pPr marL="365760" indent="-365760" eaLnBrk="1" fontAlgn="auto" hangingPunct="1">
              <a:spcAft>
                <a:spcPts val="0"/>
              </a:spcAft>
              <a:defRPr/>
            </a:pP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" name="Picture 2" descr="C:\Users\User\Desktop\Рисунок1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6286520"/>
            <a:ext cx="2560637" cy="536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1484784"/>
            <a:ext cx="8964488" cy="3384376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Виторина</a:t>
            </a:r>
            <a:r>
              <a:rPr lang="ru-RU" dirty="0" smtClean="0"/>
              <a:t> с</a:t>
            </a:r>
            <a:r>
              <a:rPr lang="kk-KZ" dirty="0" smtClean="0"/>
              <a:t>ұрақтар </a:t>
            </a:r>
            <a:endParaRPr lang="ru-RU" dirty="0"/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0" y="4680155"/>
            <a:ext cx="9144000" cy="21778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Сулейменова А  С.   Тулепбаева Г  С</a:t>
            </a:r>
          </a:p>
          <a:p>
            <a:pPr fontAlgn="auto">
              <a:spcAft>
                <a:spcPts val="0"/>
              </a:spcAft>
            </a:pPr>
            <a:r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Кл.руководитель 6 «б» класса</a:t>
            </a:r>
          </a:p>
          <a:p>
            <a:pPr fontAlgn="auto">
              <a:spcAft>
                <a:spcPts val="0"/>
              </a:spcAft>
            </a:pPr>
            <a:r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КГУ «Средняя школа №1 им. Н.Островского» г.Степногорска</a:t>
            </a:r>
          </a:p>
          <a:p>
            <a:pPr fontAlgn="auto">
              <a:spcAft>
                <a:spcPts val="0"/>
              </a:spcAft>
            </a:pPr>
            <a:r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 сентября 2020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498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188" y="2216150"/>
            <a:ext cx="5545137" cy="3876675"/>
          </a:xfrm>
        </p:spPr>
        <p:txBody>
          <a:bodyPr rtlCol="0">
            <a:normAutofit fontScale="85000" lnSpcReduction="10000"/>
          </a:bodyPr>
          <a:lstStyle/>
          <a:p>
            <a:pPr marL="365760" indent="-365760"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Абай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Кунанбаев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- великий поэт казахского народа, философ –гуманист, композитор, ювелирный мастер художественного слова. Он родился 10 августа 1845 года в Семипалатинской области на склонах гор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Шынгыстау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, недалеко от источника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Каскабулак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. Изначально поэту дали имя Ибрагим. Говорят, что наречению поэта таким именем предшествовал вещий сон его отца –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Кунанбая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. Во сне тот увидел великого представителя племени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тобыкты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– мыслителя и философа Аннет баба, который произнес имя святого сына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Ибрахимом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 marL="365760" indent="-365760" eaLnBrk="1" fontAlgn="auto" hangingPunct="1">
              <a:spcAft>
                <a:spcPts val="0"/>
              </a:spcAft>
              <a:defRPr/>
            </a:pP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8313" y="260350"/>
            <a:ext cx="7754937" cy="1054100"/>
          </a:xfrm>
        </p:spPr>
        <p:txBody>
          <a:bodyPr/>
          <a:lstStyle/>
          <a:p>
            <a:pPr algn="l" eaLnBrk="1" hangingPunct="1"/>
            <a:r>
              <a:rPr lang="ru-RU" smtClean="0"/>
              <a:t>Абай Кунанбаев </a:t>
            </a: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356600" y="6092825"/>
            <a:ext cx="609600" cy="57626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26" name="Picture 2" descr="Файл:AbaiPaint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3475" y="2205038"/>
            <a:ext cx="2447925" cy="325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Закрыть окн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4238" y="0"/>
            <a:ext cx="5505450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0163" y="1355725"/>
            <a:ext cx="3641725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Отец Абая –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ru-RU" sz="2800" dirty="0" err="1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Кунанбай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ru-RU" sz="2800" dirty="0" err="1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Ускенбаевич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356600" y="6092825"/>
            <a:ext cx="609600" cy="57626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marL="365760" indent="-365760"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Начатое в раннем детстве приобщение к устному народному творчеству и домашнее обучение у муллы было продолжено в медресе у муллы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Ахмет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-Ризы в Семипалатинске одновременно с посещением русской школы. К концу пятилетней учёбы начинает писать стихи. С 13 лет отец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Кунанбай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начинает приучать Абая к деятельности главы рода. В возрасте 28 лет Абай отходит от нее, целиком занявшись самообразованием, но только к 40 годам он осознает свое призвание как поэта и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гражданина. Абай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Кунанбаев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способствовал распространению русской и европейской культуры среди казахов.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Образование</a:t>
            </a: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356600" y="6092825"/>
            <a:ext cx="609600" cy="57626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Закрыть окн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5875"/>
            <a:ext cx="8135938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908175" y="5934075"/>
            <a:ext cx="5784850" cy="5857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Медресе в которой учился Абай</a:t>
            </a:r>
          </a:p>
        </p:txBody>
      </p:sp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8356600" y="6092825"/>
            <a:ext cx="609600" cy="57626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365760" indent="-365760"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Человек, который в наибольшей степени повлиял на раннее тяготение Абая к искусству слова и знаниям, была его бабушка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Зере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О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на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сумела привить своему внуку стремление и любовь к знаниям, стала его первым воспитателем и великим учителем. Когда бабушка уставала, Абай обращался к матери.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Улжан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помнила много стихов, знала наизусть старинные поэмы и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айтысы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акынов. Именно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благодаря бабушке и матери у Абая рано проснулся интерес к творчеству, поэзии. Во многом под их влиянием Абай встал на нелегкий путь борца за человеческое счастье.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Родные учителя</a:t>
            </a: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356600" y="6092825"/>
            <a:ext cx="609600" cy="57626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izvestia.kz/sites/default/files/styles/large/public/news/11-08-05/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4663" y="476250"/>
            <a:ext cx="4152900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942975" y="5937250"/>
            <a:ext cx="5006975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Абай с бабушкой </a:t>
            </a:r>
            <a:r>
              <a:rPr lang="ru-RU" sz="4000" dirty="0" err="1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Зере</a:t>
            </a:r>
            <a:endParaRPr lang="ru-RU" sz="4000" dirty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8356600" y="6092825"/>
            <a:ext cx="609600" cy="57626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Закрыть окн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7950" y="1588"/>
            <a:ext cx="5557838" cy="676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5551488" y="1571625"/>
            <a:ext cx="3592512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Мать Абая - </a:t>
            </a:r>
            <a:r>
              <a:rPr lang="ru-RU" sz="3600" dirty="0" err="1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Улжан</a:t>
            </a:r>
            <a:endParaRPr lang="ru-RU" sz="3600" dirty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8356600" y="6092825"/>
            <a:ext cx="609600" cy="57626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вердый переплет">
    <a:dk1>
      <a:sysClr val="windowText" lastClr="000000"/>
    </a:dk1>
    <a:lt1>
      <a:sysClr val="window" lastClr="FFFFFF"/>
    </a:lt1>
    <a:dk2>
      <a:srgbClr val="895D1D"/>
    </a:dk2>
    <a:lt2>
      <a:srgbClr val="ECE9C6"/>
    </a:lt2>
    <a:accent1>
      <a:srgbClr val="873624"/>
    </a:accent1>
    <a:accent2>
      <a:srgbClr val="D6862D"/>
    </a:accent2>
    <a:accent3>
      <a:srgbClr val="D0BE40"/>
    </a:accent3>
    <a:accent4>
      <a:srgbClr val="877F6C"/>
    </a:accent4>
    <a:accent5>
      <a:srgbClr val="972109"/>
    </a:accent5>
    <a:accent6>
      <a:srgbClr val="AEB795"/>
    </a:accent6>
    <a:hlink>
      <a:srgbClr val="CC9900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682</TotalTime>
  <Words>1022</Words>
  <Application>Microsoft Office PowerPoint</Application>
  <PresentationFormat>Экран (4:3)</PresentationFormat>
  <Paragraphs>51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1" baseType="lpstr">
      <vt:lpstr>Arial</vt:lpstr>
      <vt:lpstr>Book Antiqua</vt:lpstr>
      <vt:lpstr>Times New Roman</vt:lpstr>
      <vt:lpstr>Wingdings</vt:lpstr>
      <vt:lpstr>Твердый переплет</vt:lpstr>
      <vt:lpstr>Абай Кунанбаев</vt:lpstr>
      <vt:lpstr>Презентация PowerPoint</vt:lpstr>
      <vt:lpstr>Абай Кунанбаев </vt:lpstr>
      <vt:lpstr>Презентация PowerPoint</vt:lpstr>
      <vt:lpstr>Образование</vt:lpstr>
      <vt:lpstr>Презентация PowerPoint</vt:lpstr>
      <vt:lpstr>Родные учителя</vt:lpstr>
      <vt:lpstr>Презентация PowerPoint</vt:lpstr>
      <vt:lpstr>Презентация PowerPoint</vt:lpstr>
      <vt:lpstr>Великие учителя</vt:lpstr>
      <vt:lpstr>«О, казахи мои, мой бедный народ!»</vt:lpstr>
      <vt:lpstr>Главные произведения </vt:lpstr>
      <vt:lpstr>Презентация PowerPoint</vt:lpstr>
      <vt:lpstr>Абай – вдохновение для творческих личностей.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Памятники, музеи, имени Абая</vt:lpstr>
      <vt:lpstr>Презентация PowerPoint</vt:lpstr>
      <vt:lpstr>Виторина сұрақтар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Абай Кунанбаев</dc:title>
  <dc:creator>Yznaika.com</dc:creator>
  <cp:lastModifiedBy>Пользователь</cp:lastModifiedBy>
  <cp:revision>23</cp:revision>
  <dcterms:created xsi:type="dcterms:W3CDTF">2012-01-22T08:34:16Z</dcterms:created>
  <dcterms:modified xsi:type="dcterms:W3CDTF">2020-09-23T12:27:19Z</dcterms:modified>
</cp:coreProperties>
</file>