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3" r:id="rId2"/>
    <p:sldId id="256" r:id="rId3"/>
    <p:sldId id="302" r:id="rId4"/>
    <p:sldId id="306" r:id="rId5"/>
    <p:sldId id="307" r:id="rId6"/>
    <p:sldId id="304" r:id="rId7"/>
    <p:sldId id="303" r:id="rId8"/>
    <p:sldId id="308" r:id="rId9"/>
    <p:sldId id="301" r:id="rId10"/>
    <p:sldId id="309" r:id="rId11"/>
    <p:sldId id="310" r:id="rId12"/>
    <p:sldId id="312" r:id="rId13"/>
  </p:sldIdLst>
  <p:sldSz cx="9144000" cy="6858000" type="screen4x3"/>
  <p:notesSz cx="6858000" cy="9144000"/>
  <p:custDataLst>
    <p:tags r:id="rId1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2172" y="-6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39F32A-53AB-4AC3-A349-BB21D90E2AED}" type="doc">
      <dgm:prSet loTypeId="urn:microsoft.com/office/officeart/2005/8/layout/arrow3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ADDD6750-1376-4634-A93D-498886536DD9}">
      <dgm:prSet phldrT="[Текст]"/>
      <dgm:spPr/>
      <dgm:t>
        <a:bodyPr/>
        <a:lstStyle/>
        <a:p>
          <a:r>
            <a:rPr lang="ru-RU" dirty="0" smtClean="0"/>
            <a:t>1) Ассимиляция </a:t>
          </a:r>
          <a:r>
            <a:rPr lang="ru-RU" dirty="0" err="1" smtClean="0"/>
            <a:t>немесе</a:t>
          </a:r>
          <a:r>
            <a:rPr lang="ru-RU" dirty="0" smtClean="0"/>
            <a:t> </a:t>
          </a:r>
          <a:r>
            <a:rPr lang="ru-RU" dirty="0" err="1" smtClean="0"/>
            <a:t>пластикалық алмасу</a:t>
          </a:r>
          <a:r>
            <a:rPr lang="ru-RU" dirty="0" smtClean="0"/>
            <a:t>  Ассимиляция </a:t>
          </a:r>
          <a:r>
            <a:rPr lang="ru-RU" dirty="0" err="1" smtClean="0"/>
            <a:t>деп</a:t>
          </a:r>
          <a:r>
            <a:rPr lang="ru-RU" dirty="0" smtClean="0"/>
            <a:t> </a:t>
          </a:r>
          <a:r>
            <a:rPr lang="ru-RU" dirty="0" err="1" smtClean="0"/>
            <a:t>жай</a:t>
          </a:r>
          <a:r>
            <a:rPr lang="ru-RU" dirty="0" smtClean="0"/>
            <a:t> </a:t>
          </a:r>
          <a:r>
            <a:rPr lang="ru-RU" dirty="0" err="1" smtClean="0"/>
            <a:t>заттардан</a:t>
          </a:r>
          <a:r>
            <a:rPr lang="ru-RU" dirty="0" smtClean="0"/>
            <a:t> </a:t>
          </a:r>
          <a:r>
            <a:rPr lang="ru-RU" dirty="0" err="1" smtClean="0"/>
            <a:t>күрделі қосылыстардың түзілу реакцияларының жиынтығын айтамыз</a:t>
          </a:r>
          <a:r>
            <a:rPr lang="ru-RU" dirty="0" smtClean="0"/>
            <a:t>.</a:t>
          </a:r>
          <a:endParaRPr lang="ru-RU" dirty="0"/>
        </a:p>
      </dgm:t>
    </dgm:pt>
    <dgm:pt modelId="{F99F913C-6DBA-4354-84FE-176DCB316E85}" type="parTrans" cxnId="{80674CF2-92A1-4F52-A6FA-1D19F5158B9E}">
      <dgm:prSet/>
      <dgm:spPr/>
      <dgm:t>
        <a:bodyPr/>
        <a:lstStyle/>
        <a:p>
          <a:endParaRPr lang="ru-RU"/>
        </a:p>
      </dgm:t>
    </dgm:pt>
    <dgm:pt modelId="{88837E80-F348-4389-8E1B-B14CCAB4D0F1}" type="sibTrans" cxnId="{80674CF2-92A1-4F52-A6FA-1D19F5158B9E}">
      <dgm:prSet/>
      <dgm:spPr/>
      <dgm:t>
        <a:bodyPr/>
        <a:lstStyle/>
        <a:p>
          <a:endParaRPr lang="ru-RU"/>
        </a:p>
      </dgm:t>
    </dgm:pt>
    <dgm:pt modelId="{E9458513-22DC-4E93-B560-993051F0CA29}">
      <dgm:prSet phldrT="[Текст]"/>
      <dgm:spPr/>
      <dgm:t>
        <a:bodyPr/>
        <a:lstStyle/>
        <a:p>
          <a:r>
            <a:rPr lang="ru-RU" dirty="0" smtClean="0"/>
            <a:t>2)Диссимиляция </a:t>
          </a:r>
          <a:r>
            <a:rPr lang="ru-RU" dirty="0" err="1" smtClean="0"/>
            <a:t>немесе</a:t>
          </a:r>
          <a:r>
            <a:rPr lang="ru-RU" dirty="0" smtClean="0"/>
            <a:t> </a:t>
          </a:r>
          <a:r>
            <a:rPr lang="ru-RU" dirty="0" err="1" smtClean="0"/>
            <a:t>энергетикалық алмасу</a:t>
          </a:r>
          <a:r>
            <a:rPr lang="ru-RU" dirty="0" smtClean="0"/>
            <a:t> </a:t>
          </a:r>
        </a:p>
        <a:p>
          <a:r>
            <a:rPr lang="ru-RU" dirty="0" smtClean="0"/>
            <a:t>Ал </a:t>
          </a:r>
          <a:r>
            <a:rPr lang="ru-RU" dirty="0" err="1" smtClean="0"/>
            <a:t>диссимиляцияда</a:t>
          </a:r>
          <a:r>
            <a:rPr lang="ru-RU" dirty="0" smtClean="0"/>
            <a:t> </a:t>
          </a:r>
          <a:r>
            <a:rPr lang="ru-RU" dirty="0" err="1" smtClean="0"/>
            <a:t>күрделі заттар</a:t>
          </a:r>
          <a:r>
            <a:rPr lang="ru-RU" dirty="0" smtClean="0"/>
            <a:t> </a:t>
          </a:r>
          <a:r>
            <a:rPr lang="ru-RU" dirty="0" err="1" smtClean="0"/>
            <a:t>ыдырап</a:t>
          </a:r>
          <a:r>
            <a:rPr lang="ru-RU" dirty="0" smtClean="0"/>
            <a:t> энергия </a:t>
          </a:r>
          <a:r>
            <a:rPr lang="ru-RU" dirty="0" err="1" smtClean="0"/>
            <a:t>бөлінеді</a:t>
          </a:r>
          <a:r>
            <a:rPr lang="ru-RU" dirty="0" smtClean="0"/>
            <a:t>.</a:t>
          </a:r>
          <a:endParaRPr lang="ru-RU" dirty="0"/>
        </a:p>
      </dgm:t>
    </dgm:pt>
    <dgm:pt modelId="{74C4AEEB-568D-424B-A927-336D062E3DF5}" type="parTrans" cxnId="{5B4BFA69-0768-46BD-988F-7A8161B408E1}">
      <dgm:prSet/>
      <dgm:spPr/>
      <dgm:t>
        <a:bodyPr/>
        <a:lstStyle/>
        <a:p>
          <a:endParaRPr lang="ru-RU"/>
        </a:p>
      </dgm:t>
    </dgm:pt>
    <dgm:pt modelId="{E14B451C-0394-4807-AAC0-87C56A9DDB07}" type="sibTrans" cxnId="{5B4BFA69-0768-46BD-988F-7A8161B408E1}">
      <dgm:prSet/>
      <dgm:spPr/>
      <dgm:t>
        <a:bodyPr/>
        <a:lstStyle/>
        <a:p>
          <a:endParaRPr lang="ru-RU"/>
        </a:p>
      </dgm:t>
    </dgm:pt>
    <dgm:pt modelId="{1E86DC96-1A07-4D6C-9651-AE16172FB182}" type="pres">
      <dgm:prSet presAssocID="{2439F32A-53AB-4AC3-A349-BB21D90E2AED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A6B088E-F02C-46F6-940A-CA59F0A16084}" type="pres">
      <dgm:prSet presAssocID="{2439F32A-53AB-4AC3-A349-BB21D90E2AED}" presName="divider" presStyleLbl="fgShp" presStyleIdx="0" presStyleCnt="1"/>
      <dgm:spPr/>
    </dgm:pt>
    <dgm:pt modelId="{8000A7A0-52E7-4EB0-8B3B-588183F70787}" type="pres">
      <dgm:prSet presAssocID="{ADDD6750-1376-4634-A93D-498886536DD9}" presName="downArrow" presStyleLbl="node1" presStyleIdx="0" presStyleCnt="2"/>
      <dgm:spPr/>
    </dgm:pt>
    <dgm:pt modelId="{91100C1F-0B09-465E-B5BA-7B8D41FBE78D}" type="pres">
      <dgm:prSet presAssocID="{ADDD6750-1376-4634-A93D-498886536DD9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379AD6-9221-46D5-90F0-C3402EB5A229}" type="pres">
      <dgm:prSet presAssocID="{E9458513-22DC-4E93-B560-993051F0CA29}" presName="upArrow" presStyleLbl="node1" presStyleIdx="1" presStyleCnt="2"/>
      <dgm:spPr/>
    </dgm:pt>
    <dgm:pt modelId="{28659FDC-B2E4-4EAE-BEC7-7DEA855B805C}" type="pres">
      <dgm:prSet presAssocID="{E9458513-22DC-4E93-B560-993051F0CA29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4BFA69-0768-46BD-988F-7A8161B408E1}" srcId="{2439F32A-53AB-4AC3-A349-BB21D90E2AED}" destId="{E9458513-22DC-4E93-B560-993051F0CA29}" srcOrd="1" destOrd="0" parTransId="{74C4AEEB-568D-424B-A927-336D062E3DF5}" sibTransId="{E14B451C-0394-4807-AAC0-87C56A9DDB07}"/>
    <dgm:cxn modelId="{92C83DCE-608B-450D-9AD9-1883F0DCCF2F}" type="presOf" srcId="{2439F32A-53AB-4AC3-A349-BB21D90E2AED}" destId="{1E86DC96-1A07-4D6C-9651-AE16172FB182}" srcOrd="0" destOrd="0" presId="urn:microsoft.com/office/officeart/2005/8/layout/arrow3"/>
    <dgm:cxn modelId="{7C736D3C-24A8-4CFF-B25F-AE36437360F7}" type="presOf" srcId="{E9458513-22DC-4E93-B560-993051F0CA29}" destId="{28659FDC-B2E4-4EAE-BEC7-7DEA855B805C}" srcOrd="0" destOrd="0" presId="urn:microsoft.com/office/officeart/2005/8/layout/arrow3"/>
    <dgm:cxn modelId="{DB79E877-8244-48FD-B367-2817D91892B5}" type="presOf" srcId="{ADDD6750-1376-4634-A93D-498886536DD9}" destId="{91100C1F-0B09-465E-B5BA-7B8D41FBE78D}" srcOrd="0" destOrd="0" presId="urn:microsoft.com/office/officeart/2005/8/layout/arrow3"/>
    <dgm:cxn modelId="{80674CF2-92A1-4F52-A6FA-1D19F5158B9E}" srcId="{2439F32A-53AB-4AC3-A349-BB21D90E2AED}" destId="{ADDD6750-1376-4634-A93D-498886536DD9}" srcOrd="0" destOrd="0" parTransId="{F99F913C-6DBA-4354-84FE-176DCB316E85}" sibTransId="{88837E80-F348-4389-8E1B-B14CCAB4D0F1}"/>
    <dgm:cxn modelId="{85E42108-7812-4E94-BED2-91E60F5DA51C}" type="presParOf" srcId="{1E86DC96-1A07-4D6C-9651-AE16172FB182}" destId="{5A6B088E-F02C-46F6-940A-CA59F0A16084}" srcOrd="0" destOrd="0" presId="urn:microsoft.com/office/officeart/2005/8/layout/arrow3"/>
    <dgm:cxn modelId="{8DF9426C-5C96-4170-BF58-5A5404F87881}" type="presParOf" srcId="{1E86DC96-1A07-4D6C-9651-AE16172FB182}" destId="{8000A7A0-52E7-4EB0-8B3B-588183F70787}" srcOrd="1" destOrd="0" presId="urn:microsoft.com/office/officeart/2005/8/layout/arrow3"/>
    <dgm:cxn modelId="{27F91099-C38F-47D7-8597-A295E154591F}" type="presParOf" srcId="{1E86DC96-1A07-4D6C-9651-AE16172FB182}" destId="{91100C1F-0B09-465E-B5BA-7B8D41FBE78D}" srcOrd="2" destOrd="0" presId="urn:microsoft.com/office/officeart/2005/8/layout/arrow3"/>
    <dgm:cxn modelId="{DA0D9355-7843-47DF-853A-B2D8580CF607}" type="presParOf" srcId="{1E86DC96-1A07-4D6C-9651-AE16172FB182}" destId="{B4379AD6-9221-46D5-90F0-C3402EB5A229}" srcOrd="3" destOrd="0" presId="urn:microsoft.com/office/officeart/2005/8/layout/arrow3"/>
    <dgm:cxn modelId="{DF077408-11BF-46FA-8D4E-677E43E73E8A}" type="presParOf" srcId="{1E86DC96-1A07-4D6C-9651-AE16172FB182}" destId="{28659FDC-B2E4-4EAE-BEC7-7DEA855B805C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6B088E-F02C-46F6-940A-CA59F0A16084}">
      <dsp:nvSpPr>
        <dsp:cNvPr id="0" name=""/>
        <dsp:cNvSpPr/>
      </dsp:nvSpPr>
      <dsp:spPr>
        <a:xfrm rot="21300000">
          <a:off x="23456" y="1902620"/>
          <a:ext cx="7596952" cy="869965"/>
        </a:xfrm>
        <a:prstGeom prst="mathMinus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00A7A0-52E7-4EB0-8B3B-588183F70787}">
      <dsp:nvSpPr>
        <dsp:cNvPr id="0" name=""/>
        <dsp:cNvSpPr/>
      </dsp:nvSpPr>
      <dsp:spPr>
        <a:xfrm>
          <a:off x="917263" y="233760"/>
          <a:ext cx="2293159" cy="1870082"/>
        </a:xfrm>
        <a:prstGeom prst="downArrow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100C1F-0B09-465E-B5BA-7B8D41FBE78D}">
      <dsp:nvSpPr>
        <dsp:cNvPr id="0" name=""/>
        <dsp:cNvSpPr/>
      </dsp:nvSpPr>
      <dsp:spPr>
        <a:xfrm>
          <a:off x="4051248" y="0"/>
          <a:ext cx="2446037" cy="19635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1) Ассимиляция </a:t>
          </a:r>
          <a:r>
            <a:rPr lang="ru-RU" sz="1400" kern="1200" dirty="0" err="1" smtClean="0"/>
            <a:t>немесе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пластикалық алмасу</a:t>
          </a:r>
          <a:r>
            <a:rPr lang="ru-RU" sz="1400" kern="1200" dirty="0" smtClean="0"/>
            <a:t>  Ассимиляция </a:t>
          </a:r>
          <a:r>
            <a:rPr lang="ru-RU" sz="1400" kern="1200" dirty="0" err="1" smtClean="0"/>
            <a:t>деп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жай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заттардан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күрделі қосылыстардың түзілу реакцияларының жиынтығын айтамыз</a:t>
          </a:r>
          <a:r>
            <a:rPr lang="ru-RU" sz="1400" kern="1200" dirty="0" smtClean="0"/>
            <a:t>.</a:t>
          </a:r>
          <a:endParaRPr lang="ru-RU" sz="1400" kern="1200" dirty="0"/>
        </a:p>
      </dsp:txBody>
      <dsp:txXfrm>
        <a:off x="4051248" y="0"/>
        <a:ext cx="2446037" cy="1963586"/>
      </dsp:txXfrm>
    </dsp:sp>
    <dsp:sp modelId="{B4379AD6-9221-46D5-90F0-C3402EB5A229}">
      <dsp:nvSpPr>
        <dsp:cNvPr id="0" name=""/>
        <dsp:cNvSpPr/>
      </dsp:nvSpPr>
      <dsp:spPr>
        <a:xfrm>
          <a:off x="4433442" y="2571363"/>
          <a:ext cx="2293159" cy="1870082"/>
        </a:xfrm>
        <a:prstGeom prst="upArrow">
          <a:avLst/>
        </a:prstGeom>
        <a:solidFill>
          <a:schemeClr val="accent3">
            <a:hueOff val="-16539272"/>
            <a:satOff val="26822"/>
            <a:lumOff val="19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659FDC-B2E4-4EAE-BEC7-7DEA855B805C}">
      <dsp:nvSpPr>
        <dsp:cNvPr id="0" name=""/>
        <dsp:cNvSpPr/>
      </dsp:nvSpPr>
      <dsp:spPr>
        <a:xfrm>
          <a:off x="1146579" y="2711619"/>
          <a:ext cx="2446037" cy="19635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2)Диссимиляция </a:t>
          </a:r>
          <a:r>
            <a:rPr lang="ru-RU" sz="1400" kern="1200" dirty="0" err="1" smtClean="0"/>
            <a:t>немесе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энергетикалық алмасу</a:t>
          </a:r>
          <a:r>
            <a:rPr lang="ru-RU" sz="1400" kern="1200" dirty="0" smtClean="0"/>
            <a:t> 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Ал </a:t>
          </a:r>
          <a:r>
            <a:rPr lang="ru-RU" sz="1400" kern="1200" dirty="0" err="1" smtClean="0"/>
            <a:t>диссимиляцияда</a:t>
          </a:r>
          <a:r>
            <a:rPr lang="ru-RU" sz="1400" kern="1200" dirty="0" smtClean="0"/>
            <a:t> </a:t>
          </a:r>
          <a:r>
            <a:rPr lang="ru-RU" sz="1400" kern="1200" dirty="0" err="1" smtClean="0"/>
            <a:t>күрделі заттар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ыдырап</a:t>
          </a:r>
          <a:r>
            <a:rPr lang="ru-RU" sz="1400" kern="1200" dirty="0" smtClean="0"/>
            <a:t> энергия </a:t>
          </a:r>
          <a:r>
            <a:rPr lang="ru-RU" sz="1400" kern="1200" dirty="0" err="1" smtClean="0"/>
            <a:t>бөлінеді</a:t>
          </a:r>
          <a:r>
            <a:rPr lang="ru-RU" sz="1400" kern="1200" dirty="0" smtClean="0"/>
            <a:t>.</a:t>
          </a:r>
          <a:endParaRPr lang="ru-RU" sz="1400" kern="1200" dirty="0"/>
        </a:p>
      </dsp:txBody>
      <dsp:txXfrm>
        <a:off x="1146579" y="2711619"/>
        <a:ext cx="2446037" cy="19635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501008"/>
            <a:ext cx="6400800" cy="7920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E5478-6734-4DA1-85AA-0F5356B666E6}" type="datetimeFigureOut">
              <a:rPr lang="ru-RU" smtClean="0"/>
              <a:pPr/>
              <a:t>27.01.2021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7ECE4-AE4F-4873-84C5-E6C0216134E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6108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E5478-6734-4DA1-85AA-0F5356B666E6}" type="datetimeFigureOut">
              <a:rPr lang="ru-RU" smtClean="0"/>
              <a:pPr/>
              <a:t>27.01.2021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7ECE4-AE4F-4873-84C5-E6C0216134E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6671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E5478-6734-4DA1-85AA-0F5356B666E6}" type="datetimeFigureOut">
              <a:rPr lang="ru-RU" smtClean="0"/>
              <a:pPr/>
              <a:t>27.01.2021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7ECE4-AE4F-4873-84C5-E6C0216134E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7110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924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E5478-6734-4DA1-85AA-0F5356B666E6}" type="datetimeFigureOut">
              <a:rPr lang="ru-RU" smtClean="0"/>
              <a:pPr/>
              <a:t>27.01.2021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7ECE4-AE4F-4873-84C5-E6C0216134E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9466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E5478-6734-4DA1-85AA-0F5356B666E6}" type="datetimeFigureOut">
              <a:rPr lang="ru-RU" smtClean="0"/>
              <a:pPr/>
              <a:t>27.01.2021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7ECE4-AE4F-4873-84C5-E6C0216134E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0979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E5478-6734-4DA1-85AA-0F5356B666E6}" type="datetimeFigureOut">
              <a:rPr lang="ru-RU" smtClean="0"/>
              <a:pPr/>
              <a:t>27.01.2021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7ECE4-AE4F-4873-84C5-E6C0216134E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3682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E5478-6734-4DA1-85AA-0F5356B666E6}" type="datetimeFigureOut">
              <a:rPr lang="ru-RU" smtClean="0"/>
              <a:pPr/>
              <a:t>27.01.2021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7ECE4-AE4F-4873-84C5-E6C0216134E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7193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E5478-6734-4DA1-85AA-0F5356B666E6}" type="datetimeFigureOut">
              <a:rPr lang="ru-RU" smtClean="0"/>
              <a:pPr/>
              <a:t>27.01.2021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7ECE4-AE4F-4873-84C5-E6C0216134E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9570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E5478-6734-4DA1-85AA-0F5356B666E6}" type="datetimeFigureOut">
              <a:rPr lang="ru-RU" smtClean="0"/>
              <a:pPr/>
              <a:t>27.01.2021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7ECE4-AE4F-4873-84C5-E6C0216134E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0293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E5478-6734-4DA1-85AA-0F5356B666E6}" type="datetimeFigureOut">
              <a:rPr lang="ru-RU" smtClean="0"/>
              <a:pPr/>
              <a:t>27.01.2021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7ECE4-AE4F-4873-84C5-E6C0216134E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2784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E5478-6734-4DA1-85AA-0F5356B666E6}" type="datetimeFigureOut">
              <a:rPr lang="ru-RU" smtClean="0"/>
              <a:pPr/>
              <a:t>27.01.2021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7ECE4-AE4F-4873-84C5-E6C0216134E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3101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927373"/>
            <a:ext cx="8229600" cy="43819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E5478-6734-4DA1-85AA-0F5356B666E6}" type="datetimeFigureOut">
              <a:rPr lang="ru-RU" smtClean="0"/>
              <a:pPr/>
              <a:t>27.01.2021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77ECE4-AE4F-4873-84C5-E6C0216134E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937418" y="6488668"/>
            <a:ext cx="3206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http://presentation-creation.ru/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5416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929198"/>
            <a:ext cx="4643470" cy="1357314"/>
          </a:xfrm>
        </p:spPr>
        <p:txBody>
          <a:bodyPr/>
          <a:lstStyle/>
          <a:p>
            <a:pPr algn="ctr"/>
            <a:r>
              <a:rPr lang="kk-KZ" sz="2800" b="1" smtClean="0"/>
              <a:t>Оқытушы: </a:t>
            </a:r>
            <a:br>
              <a:rPr lang="kk-KZ" sz="2800" b="1" smtClean="0"/>
            </a:br>
            <a:r>
              <a:rPr lang="kk-KZ" sz="2800" smtClean="0"/>
              <a:t>Ерболатова </a:t>
            </a:r>
            <a:r>
              <a:rPr lang="kk-KZ" sz="2800" dirty="0" smtClean="0"/>
              <a:t>А.Е.</a:t>
            </a:r>
            <a:endParaRPr lang="ru-RU" sz="2800" dirty="0"/>
          </a:p>
        </p:txBody>
      </p:sp>
      <p:pic>
        <p:nvPicPr>
          <p:cNvPr id="52226" name="Picture 2" descr="G:\РАБОТА\2020-2021 ТЭК\логотип колледж\АТЭК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285728"/>
            <a:ext cx="4677462" cy="1143008"/>
          </a:xfrm>
          <a:prstGeom prst="rect">
            <a:avLst/>
          </a:prstGeom>
          <a:noFill/>
        </p:spPr>
      </p:pic>
      <p:pic>
        <p:nvPicPr>
          <p:cNvPr id="52227" name="Picture 3" descr="G:\РАБОТА\2020-2021 ТЭК\логотип колледж\ТЭК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85728"/>
            <a:ext cx="4044958" cy="1144800"/>
          </a:xfrm>
          <a:prstGeom prst="rect">
            <a:avLst/>
          </a:prstGeom>
          <a:noFill/>
        </p:spPr>
      </p:pic>
      <p:pic>
        <p:nvPicPr>
          <p:cNvPr id="52229" name="Picture 5" descr="Ботаник | Фото большого размера и векторный клипарт | CLIPARTO"/>
          <p:cNvPicPr>
            <a:picLocks noChangeAspect="1" noChangeArrowheads="1"/>
          </p:cNvPicPr>
          <p:nvPr/>
        </p:nvPicPr>
        <p:blipFill>
          <a:blip r:embed="rId4"/>
          <a:srcRect l="5625" t="13125" r="8124" b="11874"/>
          <a:stretch>
            <a:fillRect/>
          </a:stretch>
        </p:blipFill>
        <p:spPr bwMode="auto">
          <a:xfrm>
            <a:off x="5357818" y="3357562"/>
            <a:ext cx="2643206" cy="23574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2230" name="Picture 6" descr="G:\менің суреттерім\мое\IMG-20190224-WA0038.jpg"/>
          <p:cNvPicPr>
            <a:picLocks noChangeAspect="1" noChangeArrowheads="1"/>
          </p:cNvPicPr>
          <p:nvPr/>
        </p:nvPicPr>
        <p:blipFill>
          <a:blip r:embed="rId5"/>
          <a:srcRect t="20833" r="854" b="28125"/>
          <a:stretch>
            <a:fillRect/>
          </a:stretch>
        </p:blipFill>
        <p:spPr bwMode="auto">
          <a:xfrm>
            <a:off x="1357290" y="1928802"/>
            <a:ext cx="2786082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5214942" y="2714620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smtClean="0"/>
              <a:t>П</a:t>
            </a:r>
            <a:r>
              <a:rPr lang="kk-KZ" sz="2400" b="1" smtClean="0"/>
              <a:t>ән:</a:t>
            </a:r>
            <a:r>
              <a:rPr lang="kk-KZ" sz="2400" smtClean="0"/>
              <a:t> </a:t>
            </a:r>
            <a:r>
              <a:rPr lang="kk-KZ" sz="2400" dirty="0" smtClean="0"/>
              <a:t>Биология</a:t>
            </a:r>
            <a:r>
              <a:rPr lang="kk-KZ" dirty="0" smtClean="0"/>
              <a:t/>
            </a:r>
            <a:br>
              <a:rPr lang="kk-KZ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5246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Екінші</a:t>
            </a:r>
            <a:r>
              <a:rPr lang="ru-RU" dirty="0" smtClean="0"/>
              <a:t> </a:t>
            </a:r>
            <a:r>
              <a:rPr lang="ru-RU" dirty="0" err="1" smtClean="0"/>
              <a:t>кезең</a:t>
            </a:r>
            <a:endParaRPr lang="ru-RU" dirty="0"/>
          </a:p>
        </p:txBody>
      </p:sp>
      <p:sp>
        <p:nvSpPr>
          <p:cNvPr id="4098" name="AutoShape 2" descr="Окислительное декарбоксилирование пирувата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9" name="Picture 3" descr="C:\Users\Админ\Desktop\Без названия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285992"/>
            <a:ext cx="8001056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Үшінші кезең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786050" y="200024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err="1" smtClean="0"/>
              <a:t>Бұл  кезеңнің барлық реакциялары</a:t>
            </a:r>
            <a:r>
              <a:rPr lang="ru-RU" dirty="0" smtClean="0"/>
              <a:t> </a:t>
            </a:r>
            <a:r>
              <a:rPr lang="ru-RU" dirty="0" err="1" smtClean="0"/>
              <a:t>митохондрияда</a:t>
            </a:r>
            <a:r>
              <a:rPr lang="ru-RU" dirty="0" smtClean="0"/>
              <a:t> </a:t>
            </a:r>
            <a:r>
              <a:rPr lang="ru-RU" dirty="0" err="1" smtClean="0"/>
              <a:t>жүреді.</a:t>
            </a:r>
            <a:endParaRPr lang="ru-RU" dirty="0"/>
          </a:p>
        </p:txBody>
      </p:sp>
      <p:pic>
        <p:nvPicPr>
          <p:cNvPr id="23554" name="Picture 2" descr="Что такое митохондрия? — Мэлсмон | Официальный сай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2857496"/>
            <a:ext cx="4429156" cy="2768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492896"/>
            <a:ext cx="8229600" cy="1143000"/>
          </a:xfrm>
        </p:spPr>
        <p:txBody>
          <a:bodyPr>
            <a:noAutofit/>
          </a:bodyPr>
          <a:lstStyle/>
          <a:p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Әдебиеттер </a:t>
            </a:r>
            <a:r>
              <a:rPr lang="kk-KZ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мен оқу құралдарының тізімі</a:t>
            </a:r>
            <a:r>
              <a:rPr lang="kk-KZ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24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24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400">
                <a:latin typeface="Times New Roman" panose="02020603050405020304" pitchFamily="18" charset="0"/>
                <a:cs typeface="Times New Roman" panose="02020603050405020304" pitchFamily="18" charset="0"/>
              </a:rPr>
              <a:t>1. Е. Очкур, Ж. Құрманғалиева, М. Нұртаева. Биология. Оқулық. 10 сынып, 1, 2 бөлім 2019, Мектеп. </a:t>
            </a:r>
            <a:r>
              <a:rPr lang="ru-RU" sz="2400" u="sng">
                <a:latin typeface="Times New Roman" panose="02020603050405020304" pitchFamily="18" charset="0"/>
                <a:cs typeface="Times New Roman" panose="02020603050405020304" pitchFamily="18" charset="0"/>
              </a:rPr>
              <a:t>https://www.okulyk.kz/10-class/#Биология</a:t>
            </a: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400">
                <a:latin typeface="Times New Roman" panose="02020603050405020304" pitchFamily="18" charset="0"/>
                <a:cs typeface="Times New Roman" panose="02020603050405020304" pitchFamily="18" charset="0"/>
              </a:rPr>
              <a:t>2. Н.Т. Аблайханова, А.М. Калыбаева, А.М. Паримбекова, Биология. 11 сынып, 1,2 бөлім. – Алматы: 2019, Мектеп. </a:t>
            </a:r>
            <a:r>
              <a:rPr lang="kk-KZ" sz="2400" u="sng">
                <a:latin typeface="Times New Roman" panose="02020603050405020304" pitchFamily="18" charset="0"/>
                <a:cs typeface="Times New Roman" panose="02020603050405020304" pitchFamily="18" charset="0"/>
              </a:rPr>
              <a:t>https://www.okulyk.kz/biologiya/</a:t>
            </a: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400">
                <a:latin typeface="Times New Roman" panose="02020603050405020304" pitchFamily="18" charset="0"/>
                <a:cs typeface="Times New Roman" panose="02020603050405020304" pitchFamily="18" charset="0"/>
              </a:rPr>
              <a:t>3. Е. Очкур, Ж. Қурманғалиева, М. Нуртаева, Биология. Оқулық1, 2-бөлім  Мектеп, 2019</a:t>
            </a: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val="2401726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571744"/>
            <a:ext cx="7772400" cy="1323578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Сабақ тақырыбы: 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4000" b="1" dirty="0" smtClean="0">
                <a:solidFill>
                  <a:srgbClr val="C00000"/>
                </a:solidFill>
              </a:rPr>
              <a:t>Метаболизм </a:t>
            </a:r>
            <a:r>
              <a:rPr lang="ru-RU" sz="4000" b="1" dirty="0" err="1" smtClean="0">
                <a:solidFill>
                  <a:srgbClr val="C00000"/>
                </a:solidFill>
              </a:rPr>
              <a:t>түрлері</a:t>
            </a:r>
            <a:r>
              <a:rPr lang="ru-RU" sz="4000" b="1" dirty="0" smtClean="0">
                <a:solidFill>
                  <a:srgbClr val="C00000"/>
                </a:solidFill>
              </a:rPr>
              <a:t>. </a:t>
            </a:r>
            <a:r>
              <a:rPr lang="ru-RU" sz="4000" b="1" dirty="0" err="1" smtClean="0">
                <a:solidFill>
                  <a:srgbClr val="C00000"/>
                </a:solidFill>
              </a:rPr>
              <a:t>Энергетикалық алмасу</a:t>
            </a:r>
            <a:r>
              <a:rPr lang="ru-RU" sz="4000" b="1" dirty="0" smtClean="0">
                <a:solidFill>
                  <a:srgbClr val="C00000"/>
                </a:solidFill>
              </a:rPr>
              <a:t> </a:t>
            </a:r>
            <a:r>
              <a:rPr lang="ru-RU" sz="4000" b="1" dirty="0" err="1" smtClean="0">
                <a:solidFill>
                  <a:srgbClr val="C00000"/>
                </a:solidFill>
              </a:rPr>
              <a:t>кезеңдері.»</a:t>
            </a: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1604" y="4572008"/>
            <a:ext cx="6400800" cy="135732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625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Мақсаты: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метаболизм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түрлерін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энергетикалық алмасу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кезеңдерін  оқып-үйренесіздер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Метаболизмнің түрлерін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энергетикалық алмасу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түрлерін сипаттап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атай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алатын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боласыздар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766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/>
              <a:t>Метаболизм</a:t>
            </a: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1928794" y="1643050"/>
            <a:ext cx="5357834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err="1" smtClean="0"/>
              <a:t>Ол</a:t>
            </a:r>
            <a:r>
              <a:rPr lang="ru-RU" dirty="0" smtClean="0"/>
              <a:t> </a:t>
            </a:r>
            <a:r>
              <a:rPr lang="ru-RU" dirty="0" err="1" smtClean="0"/>
              <a:t>организмнің ішкі</a:t>
            </a:r>
            <a:r>
              <a:rPr lang="ru-RU" dirty="0" smtClean="0"/>
              <a:t> </a:t>
            </a:r>
            <a:r>
              <a:rPr lang="ru-RU" dirty="0" err="1" smtClean="0"/>
              <a:t>ортасының </a:t>
            </a:r>
            <a:r>
              <a:rPr lang="ru-RU" dirty="0" smtClean="0"/>
              <a:t>- </a:t>
            </a:r>
            <a:r>
              <a:rPr lang="ru-RU" dirty="0" err="1" smtClean="0"/>
              <a:t>гомеостаздың үнемі өзгеріп отыратын</a:t>
            </a:r>
            <a:r>
              <a:rPr lang="ru-RU" dirty="0" smtClean="0"/>
              <a:t> </a:t>
            </a:r>
            <a:r>
              <a:rPr lang="ru-RU" dirty="0" err="1" smtClean="0"/>
              <a:t>тіршілік</a:t>
            </a:r>
            <a:r>
              <a:rPr lang="ru-RU" dirty="0" smtClean="0"/>
              <a:t> </a:t>
            </a:r>
            <a:r>
              <a:rPr lang="ru-RU" dirty="0" err="1" smtClean="0"/>
              <a:t>ету</a:t>
            </a:r>
            <a:r>
              <a:rPr lang="ru-RU" dirty="0" smtClean="0"/>
              <a:t> </a:t>
            </a:r>
            <a:r>
              <a:rPr lang="ru-RU" dirty="0" err="1" smtClean="0"/>
              <a:t>жағдайында тұрақтылығын қамтамасыз етеді</a:t>
            </a:r>
            <a:r>
              <a:rPr lang="ru-RU" dirty="0" smtClean="0"/>
              <a:t>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Организмдегі зат алмасу процесінің нервтік және гумуралдық реттелу  презентация, доклад, проект"/>
          <p:cNvPicPr>
            <a:picLocks noChangeAspect="1" noChangeArrowheads="1"/>
          </p:cNvPicPr>
          <p:nvPr/>
        </p:nvPicPr>
        <p:blipFill>
          <a:blip r:embed="rId2"/>
          <a:srcRect l="62813" t="12500" r="6249" b="32500"/>
          <a:stretch>
            <a:fillRect/>
          </a:stretch>
        </p:blipFill>
        <p:spPr bwMode="auto">
          <a:xfrm>
            <a:off x="2143108" y="3000372"/>
            <a:ext cx="4857784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8424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1071546"/>
            <a:ext cx="707236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 smtClean="0"/>
              <a:t>Зат</a:t>
            </a:r>
            <a:r>
              <a:rPr lang="ru-RU" sz="2400" dirty="0" smtClean="0"/>
              <a:t> </a:t>
            </a:r>
            <a:r>
              <a:rPr lang="ru-RU" sz="2400" dirty="0" err="1" smtClean="0"/>
              <a:t>алмасу</a:t>
            </a:r>
            <a:r>
              <a:rPr lang="ru-RU" sz="2400" dirty="0" smtClean="0"/>
              <a:t> </a:t>
            </a:r>
            <a:r>
              <a:rPr lang="ru-RU" sz="2400" dirty="0" err="1" smtClean="0"/>
              <a:t>нәтижесінде ағзаға қажет заттар</a:t>
            </a:r>
            <a:r>
              <a:rPr lang="ru-RU" sz="2400" dirty="0" smtClean="0"/>
              <a:t> </a:t>
            </a:r>
            <a:r>
              <a:rPr lang="ru-RU" sz="2400" dirty="0" err="1" smtClean="0"/>
              <a:t>түзіледі және </a:t>
            </a:r>
            <a:r>
              <a:rPr lang="ru-RU" sz="2400" dirty="0" smtClean="0"/>
              <a:t>энергия </a:t>
            </a:r>
            <a:r>
              <a:rPr lang="ru-RU" sz="2400" dirty="0" err="1" smtClean="0"/>
              <a:t>бөлінеді</a:t>
            </a:r>
            <a:r>
              <a:rPr lang="ru-RU" sz="2400" dirty="0" smtClean="0"/>
              <a:t>. </a:t>
            </a:r>
            <a:r>
              <a:rPr lang="ru-RU" sz="2400" dirty="0" err="1" smtClean="0"/>
              <a:t>Ағза </a:t>
            </a:r>
            <a:r>
              <a:rPr lang="ru-RU" sz="2400" dirty="0" smtClean="0"/>
              <a:t>мен </a:t>
            </a:r>
            <a:r>
              <a:rPr lang="ru-RU" sz="2400" dirty="0" err="1" smtClean="0"/>
              <a:t>сыртқы </a:t>
            </a:r>
            <a:r>
              <a:rPr lang="ru-RU" sz="2400" dirty="0" smtClean="0"/>
              <a:t>орта </a:t>
            </a:r>
            <a:r>
              <a:rPr lang="ru-RU" sz="2400" dirty="0" err="1" smtClean="0"/>
              <a:t>арасында</a:t>
            </a:r>
            <a:r>
              <a:rPr lang="ru-RU" sz="2400" dirty="0" smtClean="0"/>
              <a:t> </a:t>
            </a:r>
            <a:r>
              <a:rPr lang="ru-RU" sz="2400" dirty="0" err="1" smtClean="0"/>
              <a:t>әрқашан зат</a:t>
            </a:r>
            <a:r>
              <a:rPr lang="ru-RU" sz="2400" dirty="0" smtClean="0"/>
              <a:t> </a:t>
            </a:r>
            <a:r>
              <a:rPr lang="ru-RU" sz="2400" dirty="0" err="1" smtClean="0"/>
              <a:t>және </a:t>
            </a:r>
            <a:r>
              <a:rPr lang="ru-RU" sz="2400" dirty="0" smtClean="0"/>
              <a:t>энергия </a:t>
            </a:r>
            <a:r>
              <a:rPr lang="ru-RU" sz="2400" dirty="0" err="1" smtClean="0"/>
              <a:t>алмасуы</a:t>
            </a:r>
            <a:r>
              <a:rPr lang="ru-RU" sz="2400" dirty="0" smtClean="0"/>
              <a:t> </a:t>
            </a:r>
            <a:r>
              <a:rPr lang="ru-RU" sz="2400" dirty="0" err="1" smtClean="0"/>
              <a:t>үздіксіз жүріп отырады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928926" y="428604"/>
            <a:ext cx="24226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метаболизм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Picture 3" descr="Причины нарушения обмена веществ в организме и их устранение — Диеты со  всего света | Метаболизм, Медицина, Литератур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3214686"/>
            <a:ext cx="7620000" cy="32146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857224" y="1397000"/>
          <a:ext cx="7643866" cy="4675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214414" y="285728"/>
            <a:ext cx="7358114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Зат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алмасу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өзара тығыз байланысқан екі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қарама-қарсы құбылыстан тұрады: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b="1" dirty="0" smtClean="0"/>
              <a:t>З</a:t>
            </a:r>
            <a:r>
              <a:rPr lang="ru-RU" b="1" dirty="0" err="1" smtClean="0"/>
              <a:t>ат</a:t>
            </a:r>
            <a:r>
              <a:rPr lang="ru-RU" b="1" dirty="0" smtClean="0"/>
              <a:t> </a:t>
            </a:r>
            <a:r>
              <a:rPr lang="ru-RU" b="1" dirty="0" err="1" smtClean="0"/>
              <a:t>алмасудың  қызметтері</a:t>
            </a:r>
            <a:endParaRPr lang="ru-RU" dirty="0"/>
          </a:p>
        </p:txBody>
      </p:sp>
      <p:sp>
        <p:nvSpPr>
          <p:cNvPr id="3" name="Freeform 2"/>
          <p:cNvSpPr>
            <a:spLocks/>
          </p:cNvSpPr>
          <p:nvPr/>
        </p:nvSpPr>
        <p:spPr bwMode="gray">
          <a:xfrm rot="3046289" flipH="1">
            <a:off x="4823663" y="1336678"/>
            <a:ext cx="2005913" cy="3203665"/>
          </a:xfrm>
          <a:custGeom>
            <a:avLst/>
            <a:gdLst/>
            <a:ahLst/>
            <a:cxnLst>
              <a:cxn ang="0">
                <a:pos x="1467" y="1246"/>
              </a:cxn>
              <a:cxn ang="0">
                <a:pos x="1444" y="1390"/>
              </a:cxn>
              <a:cxn ang="0">
                <a:pos x="1400" y="1529"/>
              </a:cxn>
              <a:cxn ang="0">
                <a:pos x="1339" y="1662"/>
              </a:cxn>
              <a:cxn ang="0">
                <a:pos x="1267" y="1784"/>
              </a:cxn>
              <a:cxn ang="0">
                <a:pos x="1187" y="1898"/>
              </a:cxn>
              <a:cxn ang="0">
                <a:pos x="1102" y="2002"/>
              </a:cxn>
              <a:cxn ang="0">
                <a:pos x="1019" y="2094"/>
              </a:cxn>
              <a:cxn ang="0">
                <a:pos x="939" y="2174"/>
              </a:cxn>
              <a:cxn ang="0">
                <a:pos x="866" y="2239"/>
              </a:cxn>
              <a:cxn ang="0">
                <a:pos x="806" y="2290"/>
              </a:cxn>
              <a:cxn ang="0">
                <a:pos x="763" y="2325"/>
              </a:cxn>
              <a:cxn ang="0">
                <a:pos x="739" y="2343"/>
              </a:cxn>
              <a:cxn ang="0">
                <a:pos x="732" y="2343"/>
              </a:cxn>
              <a:cxn ang="0">
                <a:pos x="709" y="2325"/>
              </a:cxn>
              <a:cxn ang="0">
                <a:pos x="665" y="2290"/>
              </a:cxn>
              <a:cxn ang="0">
                <a:pos x="604" y="2239"/>
              </a:cxn>
              <a:cxn ang="0">
                <a:pos x="532" y="2174"/>
              </a:cxn>
              <a:cxn ang="0">
                <a:pos x="452" y="2094"/>
              </a:cxn>
              <a:cxn ang="0">
                <a:pos x="367" y="2002"/>
              </a:cxn>
              <a:cxn ang="0">
                <a:pos x="284" y="1898"/>
              </a:cxn>
              <a:cxn ang="0">
                <a:pos x="204" y="1784"/>
              </a:cxn>
              <a:cxn ang="0">
                <a:pos x="131" y="1662"/>
              </a:cxn>
              <a:cxn ang="0">
                <a:pos x="71" y="1529"/>
              </a:cxn>
              <a:cxn ang="0">
                <a:pos x="27" y="1390"/>
              </a:cxn>
              <a:cxn ang="0">
                <a:pos x="4" y="1246"/>
              </a:cxn>
              <a:cxn ang="0">
                <a:pos x="4" y="1098"/>
              </a:cxn>
              <a:cxn ang="0">
                <a:pos x="27" y="954"/>
              </a:cxn>
              <a:cxn ang="0">
                <a:pos x="71" y="815"/>
              </a:cxn>
              <a:cxn ang="0">
                <a:pos x="131" y="684"/>
              </a:cxn>
              <a:cxn ang="0">
                <a:pos x="204" y="560"/>
              </a:cxn>
              <a:cxn ang="0">
                <a:pos x="284" y="446"/>
              </a:cxn>
              <a:cxn ang="0">
                <a:pos x="367" y="343"/>
              </a:cxn>
              <a:cxn ang="0">
                <a:pos x="452" y="251"/>
              </a:cxn>
              <a:cxn ang="0">
                <a:pos x="532" y="170"/>
              </a:cxn>
              <a:cxn ang="0">
                <a:pos x="604" y="105"/>
              </a:cxn>
              <a:cxn ang="0">
                <a:pos x="665" y="55"/>
              </a:cxn>
              <a:cxn ang="0">
                <a:pos x="709" y="19"/>
              </a:cxn>
              <a:cxn ang="0">
                <a:pos x="732" y="1"/>
              </a:cxn>
              <a:cxn ang="0">
                <a:pos x="739" y="1"/>
              </a:cxn>
              <a:cxn ang="0">
                <a:pos x="763" y="19"/>
              </a:cxn>
              <a:cxn ang="0">
                <a:pos x="806" y="55"/>
              </a:cxn>
              <a:cxn ang="0">
                <a:pos x="866" y="105"/>
              </a:cxn>
              <a:cxn ang="0">
                <a:pos x="939" y="170"/>
              </a:cxn>
              <a:cxn ang="0">
                <a:pos x="1019" y="251"/>
              </a:cxn>
              <a:cxn ang="0">
                <a:pos x="1102" y="343"/>
              </a:cxn>
              <a:cxn ang="0">
                <a:pos x="1187" y="446"/>
              </a:cxn>
              <a:cxn ang="0">
                <a:pos x="1267" y="560"/>
              </a:cxn>
              <a:cxn ang="0">
                <a:pos x="1339" y="684"/>
              </a:cxn>
              <a:cxn ang="0">
                <a:pos x="1400" y="815"/>
              </a:cxn>
              <a:cxn ang="0">
                <a:pos x="1444" y="954"/>
              </a:cxn>
              <a:cxn ang="0">
                <a:pos x="1467" y="1098"/>
              </a:cxn>
            </a:cxnLst>
            <a:rect l="0" t="0" r="r" b="b"/>
            <a:pathLst>
              <a:path w="1470" h="2346">
                <a:moveTo>
                  <a:pt x="1470" y="1173"/>
                </a:moveTo>
                <a:lnTo>
                  <a:pt x="1467" y="1246"/>
                </a:lnTo>
                <a:lnTo>
                  <a:pt x="1458" y="1319"/>
                </a:lnTo>
                <a:lnTo>
                  <a:pt x="1444" y="1390"/>
                </a:lnTo>
                <a:lnTo>
                  <a:pt x="1423" y="1462"/>
                </a:lnTo>
                <a:lnTo>
                  <a:pt x="1400" y="1529"/>
                </a:lnTo>
                <a:lnTo>
                  <a:pt x="1371" y="1596"/>
                </a:lnTo>
                <a:lnTo>
                  <a:pt x="1339" y="1662"/>
                </a:lnTo>
                <a:lnTo>
                  <a:pt x="1305" y="1724"/>
                </a:lnTo>
                <a:lnTo>
                  <a:pt x="1267" y="1784"/>
                </a:lnTo>
                <a:lnTo>
                  <a:pt x="1228" y="1843"/>
                </a:lnTo>
                <a:lnTo>
                  <a:pt x="1187" y="1898"/>
                </a:lnTo>
                <a:lnTo>
                  <a:pt x="1145" y="1952"/>
                </a:lnTo>
                <a:lnTo>
                  <a:pt x="1102" y="2002"/>
                </a:lnTo>
                <a:lnTo>
                  <a:pt x="1060" y="2050"/>
                </a:lnTo>
                <a:lnTo>
                  <a:pt x="1019" y="2094"/>
                </a:lnTo>
                <a:lnTo>
                  <a:pt x="978" y="2134"/>
                </a:lnTo>
                <a:lnTo>
                  <a:pt x="939" y="2174"/>
                </a:lnTo>
                <a:lnTo>
                  <a:pt x="901" y="2207"/>
                </a:lnTo>
                <a:lnTo>
                  <a:pt x="866" y="2239"/>
                </a:lnTo>
                <a:lnTo>
                  <a:pt x="835" y="2266"/>
                </a:lnTo>
                <a:lnTo>
                  <a:pt x="806" y="2290"/>
                </a:lnTo>
                <a:lnTo>
                  <a:pt x="783" y="2309"/>
                </a:lnTo>
                <a:lnTo>
                  <a:pt x="763" y="2325"/>
                </a:lnTo>
                <a:lnTo>
                  <a:pt x="748" y="2336"/>
                </a:lnTo>
                <a:lnTo>
                  <a:pt x="739" y="2343"/>
                </a:lnTo>
                <a:lnTo>
                  <a:pt x="735" y="2346"/>
                </a:lnTo>
                <a:lnTo>
                  <a:pt x="732" y="2343"/>
                </a:lnTo>
                <a:lnTo>
                  <a:pt x="723" y="2336"/>
                </a:lnTo>
                <a:lnTo>
                  <a:pt x="709" y="2325"/>
                </a:lnTo>
                <a:lnTo>
                  <a:pt x="688" y="2309"/>
                </a:lnTo>
                <a:lnTo>
                  <a:pt x="665" y="2290"/>
                </a:lnTo>
                <a:lnTo>
                  <a:pt x="636" y="2266"/>
                </a:lnTo>
                <a:lnTo>
                  <a:pt x="604" y="2239"/>
                </a:lnTo>
                <a:lnTo>
                  <a:pt x="570" y="2207"/>
                </a:lnTo>
                <a:lnTo>
                  <a:pt x="532" y="2174"/>
                </a:lnTo>
                <a:lnTo>
                  <a:pt x="493" y="2134"/>
                </a:lnTo>
                <a:lnTo>
                  <a:pt x="452" y="2094"/>
                </a:lnTo>
                <a:lnTo>
                  <a:pt x="410" y="2050"/>
                </a:lnTo>
                <a:lnTo>
                  <a:pt x="367" y="2002"/>
                </a:lnTo>
                <a:lnTo>
                  <a:pt x="325" y="1952"/>
                </a:lnTo>
                <a:lnTo>
                  <a:pt x="284" y="1898"/>
                </a:lnTo>
                <a:lnTo>
                  <a:pt x="243" y="1843"/>
                </a:lnTo>
                <a:lnTo>
                  <a:pt x="204" y="1784"/>
                </a:lnTo>
                <a:lnTo>
                  <a:pt x="166" y="1724"/>
                </a:lnTo>
                <a:lnTo>
                  <a:pt x="131" y="1662"/>
                </a:lnTo>
                <a:lnTo>
                  <a:pt x="100" y="1596"/>
                </a:lnTo>
                <a:lnTo>
                  <a:pt x="71" y="1529"/>
                </a:lnTo>
                <a:lnTo>
                  <a:pt x="48" y="1462"/>
                </a:lnTo>
                <a:lnTo>
                  <a:pt x="27" y="1390"/>
                </a:lnTo>
                <a:lnTo>
                  <a:pt x="13" y="1319"/>
                </a:lnTo>
                <a:lnTo>
                  <a:pt x="4" y="1246"/>
                </a:lnTo>
                <a:lnTo>
                  <a:pt x="0" y="1173"/>
                </a:lnTo>
                <a:lnTo>
                  <a:pt x="4" y="1098"/>
                </a:lnTo>
                <a:lnTo>
                  <a:pt x="13" y="1025"/>
                </a:lnTo>
                <a:lnTo>
                  <a:pt x="27" y="954"/>
                </a:lnTo>
                <a:lnTo>
                  <a:pt x="48" y="884"/>
                </a:lnTo>
                <a:lnTo>
                  <a:pt x="71" y="815"/>
                </a:lnTo>
                <a:lnTo>
                  <a:pt x="100" y="748"/>
                </a:lnTo>
                <a:lnTo>
                  <a:pt x="131" y="684"/>
                </a:lnTo>
                <a:lnTo>
                  <a:pt x="166" y="621"/>
                </a:lnTo>
                <a:lnTo>
                  <a:pt x="204" y="560"/>
                </a:lnTo>
                <a:lnTo>
                  <a:pt x="243" y="502"/>
                </a:lnTo>
                <a:lnTo>
                  <a:pt x="284" y="446"/>
                </a:lnTo>
                <a:lnTo>
                  <a:pt x="325" y="394"/>
                </a:lnTo>
                <a:lnTo>
                  <a:pt x="367" y="343"/>
                </a:lnTo>
                <a:lnTo>
                  <a:pt x="410" y="294"/>
                </a:lnTo>
                <a:lnTo>
                  <a:pt x="452" y="251"/>
                </a:lnTo>
                <a:lnTo>
                  <a:pt x="493" y="210"/>
                </a:lnTo>
                <a:lnTo>
                  <a:pt x="532" y="170"/>
                </a:lnTo>
                <a:lnTo>
                  <a:pt x="570" y="137"/>
                </a:lnTo>
                <a:lnTo>
                  <a:pt x="604" y="105"/>
                </a:lnTo>
                <a:lnTo>
                  <a:pt x="636" y="79"/>
                </a:lnTo>
                <a:lnTo>
                  <a:pt x="665" y="55"/>
                </a:lnTo>
                <a:lnTo>
                  <a:pt x="688" y="35"/>
                </a:lnTo>
                <a:lnTo>
                  <a:pt x="709" y="19"/>
                </a:lnTo>
                <a:lnTo>
                  <a:pt x="723" y="9"/>
                </a:lnTo>
                <a:lnTo>
                  <a:pt x="732" y="1"/>
                </a:lnTo>
                <a:lnTo>
                  <a:pt x="735" y="0"/>
                </a:lnTo>
                <a:lnTo>
                  <a:pt x="739" y="1"/>
                </a:lnTo>
                <a:lnTo>
                  <a:pt x="748" y="9"/>
                </a:lnTo>
                <a:lnTo>
                  <a:pt x="763" y="19"/>
                </a:lnTo>
                <a:lnTo>
                  <a:pt x="783" y="35"/>
                </a:lnTo>
                <a:lnTo>
                  <a:pt x="806" y="55"/>
                </a:lnTo>
                <a:lnTo>
                  <a:pt x="835" y="79"/>
                </a:lnTo>
                <a:lnTo>
                  <a:pt x="866" y="105"/>
                </a:lnTo>
                <a:lnTo>
                  <a:pt x="901" y="137"/>
                </a:lnTo>
                <a:lnTo>
                  <a:pt x="939" y="170"/>
                </a:lnTo>
                <a:lnTo>
                  <a:pt x="978" y="210"/>
                </a:lnTo>
                <a:lnTo>
                  <a:pt x="1019" y="251"/>
                </a:lnTo>
                <a:lnTo>
                  <a:pt x="1060" y="294"/>
                </a:lnTo>
                <a:lnTo>
                  <a:pt x="1102" y="343"/>
                </a:lnTo>
                <a:lnTo>
                  <a:pt x="1145" y="394"/>
                </a:lnTo>
                <a:lnTo>
                  <a:pt x="1187" y="446"/>
                </a:lnTo>
                <a:lnTo>
                  <a:pt x="1228" y="502"/>
                </a:lnTo>
                <a:lnTo>
                  <a:pt x="1267" y="560"/>
                </a:lnTo>
                <a:lnTo>
                  <a:pt x="1305" y="621"/>
                </a:lnTo>
                <a:lnTo>
                  <a:pt x="1339" y="684"/>
                </a:lnTo>
                <a:lnTo>
                  <a:pt x="1371" y="748"/>
                </a:lnTo>
                <a:lnTo>
                  <a:pt x="1400" y="815"/>
                </a:lnTo>
                <a:lnTo>
                  <a:pt x="1423" y="884"/>
                </a:lnTo>
                <a:lnTo>
                  <a:pt x="1444" y="954"/>
                </a:lnTo>
                <a:lnTo>
                  <a:pt x="1458" y="1025"/>
                </a:lnTo>
                <a:lnTo>
                  <a:pt x="1467" y="1098"/>
                </a:lnTo>
                <a:lnTo>
                  <a:pt x="1470" y="1173"/>
                </a:lnTo>
              </a:path>
            </a:pathLst>
          </a:custGeom>
          <a:solidFill>
            <a:schemeClr val="hlink"/>
          </a:solidFill>
          <a:ln w="1905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4" name="Freeform 3"/>
          <p:cNvSpPr>
            <a:spLocks/>
          </p:cNvSpPr>
          <p:nvPr/>
        </p:nvSpPr>
        <p:spPr bwMode="gray">
          <a:xfrm rot="3171804" flipH="1">
            <a:off x="2286207" y="3549001"/>
            <a:ext cx="1980155" cy="3161808"/>
          </a:xfrm>
          <a:custGeom>
            <a:avLst/>
            <a:gdLst/>
            <a:ahLst/>
            <a:cxnLst>
              <a:cxn ang="0">
                <a:pos x="1467" y="1246"/>
              </a:cxn>
              <a:cxn ang="0">
                <a:pos x="1444" y="1390"/>
              </a:cxn>
              <a:cxn ang="0">
                <a:pos x="1400" y="1529"/>
              </a:cxn>
              <a:cxn ang="0">
                <a:pos x="1339" y="1662"/>
              </a:cxn>
              <a:cxn ang="0">
                <a:pos x="1267" y="1784"/>
              </a:cxn>
              <a:cxn ang="0">
                <a:pos x="1187" y="1898"/>
              </a:cxn>
              <a:cxn ang="0">
                <a:pos x="1102" y="2002"/>
              </a:cxn>
              <a:cxn ang="0">
                <a:pos x="1019" y="2094"/>
              </a:cxn>
              <a:cxn ang="0">
                <a:pos x="939" y="2174"/>
              </a:cxn>
              <a:cxn ang="0">
                <a:pos x="866" y="2239"/>
              </a:cxn>
              <a:cxn ang="0">
                <a:pos x="806" y="2290"/>
              </a:cxn>
              <a:cxn ang="0">
                <a:pos x="763" y="2325"/>
              </a:cxn>
              <a:cxn ang="0">
                <a:pos x="739" y="2343"/>
              </a:cxn>
              <a:cxn ang="0">
                <a:pos x="732" y="2343"/>
              </a:cxn>
              <a:cxn ang="0">
                <a:pos x="709" y="2325"/>
              </a:cxn>
              <a:cxn ang="0">
                <a:pos x="665" y="2290"/>
              </a:cxn>
              <a:cxn ang="0">
                <a:pos x="604" y="2239"/>
              </a:cxn>
              <a:cxn ang="0">
                <a:pos x="532" y="2174"/>
              </a:cxn>
              <a:cxn ang="0">
                <a:pos x="452" y="2094"/>
              </a:cxn>
              <a:cxn ang="0">
                <a:pos x="367" y="2002"/>
              </a:cxn>
              <a:cxn ang="0">
                <a:pos x="284" y="1898"/>
              </a:cxn>
              <a:cxn ang="0">
                <a:pos x="204" y="1784"/>
              </a:cxn>
              <a:cxn ang="0">
                <a:pos x="131" y="1662"/>
              </a:cxn>
              <a:cxn ang="0">
                <a:pos x="71" y="1529"/>
              </a:cxn>
              <a:cxn ang="0">
                <a:pos x="27" y="1390"/>
              </a:cxn>
              <a:cxn ang="0">
                <a:pos x="4" y="1246"/>
              </a:cxn>
              <a:cxn ang="0">
                <a:pos x="4" y="1098"/>
              </a:cxn>
              <a:cxn ang="0">
                <a:pos x="27" y="954"/>
              </a:cxn>
              <a:cxn ang="0">
                <a:pos x="71" y="815"/>
              </a:cxn>
              <a:cxn ang="0">
                <a:pos x="131" y="684"/>
              </a:cxn>
              <a:cxn ang="0">
                <a:pos x="204" y="560"/>
              </a:cxn>
              <a:cxn ang="0">
                <a:pos x="284" y="446"/>
              </a:cxn>
              <a:cxn ang="0">
                <a:pos x="367" y="343"/>
              </a:cxn>
              <a:cxn ang="0">
                <a:pos x="452" y="251"/>
              </a:cxn>
              <a:cxn ang="0">
                <a:pos x="532" y="170"/>
              </a:cxn>
              <a:cxn ang="0">
                <a:pos x="604" y="105"/>
              </a:cxn>
              <a:cxn ang="0">
                <a:pos x="665" y="55"/>
              </a:cxn>
              <a:cxn ang="0">
                <a:pos x="709" y="19"/>
              </a:cxn>
              <a:cxn ang="0">
                <a:pos x="732" y="1"/>
              </a:cxn>
              <a:cxn ang="0">
                <a:pos x="739" y="1"/>
              </a:cxn>
              <a:cxn ang="0">
                <a:pos x="763" y="19"/>
              </a:cxn>
              <a:cxn ang="0">
                <a:pos x="806" y="55"/>
              </a:cxn>
              <a:cxn ang="0">
                <a:pos x="866" y="105"/>
              </a:cxn>
              <a:cxn ang="0">
                <a:pos x="939" y="170"/>
              </a:cxn>
              <a:cxn ang="0">
                <a:pos x="1019" y="251"/>
              </a:cxn>
              <a:cxn ang="0">
                <a:pos x="1102" y="343"/>
              </a:cxn>
              <a:cxn ang="0">
                <a:pos x="1187" y="446"/>
              </a:cxn>
              <a:cxn ang="0">
                <a:pos x="1267" y="560"/>
              </a:cxn>
              <a:cxn ang="0">
                <a:pos x="1339" y="684"/>
              </a:cxn>
              <a:cxn ang="0">
                <a:pos x="1400" y="815"/>
              </a:cxn>
              <a:cxn ang="0">
                <a:pos x="1444" y="954"/>
              </a:cxn>
              <a:cxn ang="0">
                <a:pos x="1467" y="1098"/>
              </a:cxn>
            </a:cxnLst>
            <a:rect l="0" t="0" r="r" b="b"/>
            <a:pathLst>
              <a:path w="1470" h="2346">
                <a:moveTo>
                  <a:pt x="1470" y="1173"/>
                </a:moveTo>
                <a:lnTo>
                  <a:pt x="1467" y="1246"/>
                </a:lnTo>
                <a:lnTo>
                  <a:pt x="1458" y="1319"/>
                </a:lnTo>
                <a:lnTo>
                  <a:pt x="1444" y="1390"/>
                </a:lnTo>
                <a:lnTo>
                  <a:pt x="1423" y="1462"/>
                </a:lnTo>
                <a:lnTo>
                  <a:pt x="1400" y="1529"/>
                </a:lnTo>
                <a:lnTo>
                  <a:pt x="1371" y="1596"/>
                </a:lnTo>
                <a:lnTo>
                  <a:pt x="1339" y="1662"/>
                </a:lnTo>
                <a:lnTo>
                  <a:pt x="1305" y="1724"/>
                </a:lnTo>
                <a:lnTo>
                  <a:pt x="1267" y="1784"/>
                </a:lnTo>
                <a:lnTo>
                  <a:pt x="1228" y="1843"/>
                </a:lnTo>
                <a:lnTo>
                  <a:pt x="1187" y="1898"/>
                </a:lnTo>
                <a:lnTo>
                  <a:pt x="1145" y="1952"/>
                </a:lnTo>
                <a:lnTo>
                  <a:pt x="1102" y="2002"/>
                </a:lnTo>
                <a:lnTo>
                  <a:pt x="1060" y="2050"/>
                </a:lnTo>
                <a:lnTo>
                  <a:pt x="1019" y="2094"/>
                </a:lnTo>
                <a:lnTo>
                  <a:pt x="978" y="2134"/>
                </a:lnTo>
                <a:lnTo>
                  <a:pt x="939" y="2174"/>
                </a:lnTo>
                <a:lnTo>
                  <a:pt x="901" y="2207"/>
                </a:lnTo>
                <a:lnTo>
                  <a:pt x="866" y="2239"/>
                </a:lnTo>
                <a:lnTo>
                  <a:pt x="835" y="2266"/>
                </a:lnTo>
                <a:lnTo>
                  <a:pt x="806" y="2290"/>
                </a:lnTo>
                <a:lnTo>
                  <a:pt x="783" y="2309"/>
                </a:lnTo>
                <a:lnTo>
                  <a:pt x="763" y="2325"/>
                </a:lnTo>
                <a:lnTo>
                  <a:pt x="748" y="2336"/>
                </a:lnTo>
                <a:lnTo>
                  <a:pt x="739" y="2343"/>
                </a:lnTo>
                <a:lnTo>
                  <a:pt x="735" y="2346"/>
                </a:lnTo>
                <a:lnTo>
                  <a:pt x="732" y="2343"/>
                </a:lnTo>
                <a:lnTo>
                  <a:pt x="723" y="2336"/>
                </a:lnTo>
                <a:lnTo>
                  <a:pt x="709" y="2325"/>
                </a:lnTo>
                <a:lnTo>
                  <a:pt x="688" y="2309"/>
                </a:lnTo>
                <a:lnTo>
                  <a:pt x="665" y="2290"/>
                </a:lnTo>
                <a:lnTo>
                  <a:pt x="636" y="2266"/>
                </a:lnTo>
                <a:lnTo>
                  <a:pt x="604" y="2239"/>
                </a:lnTo>
                <a:lnTo>
                  <a:pt x="570" y="2207"/>
                </a:lnTo>
                <a:lnTo>
                  <a:pt x="532" y="2174"/>
                </a:lnTo>
                <a:lnTo>
                  <a:pt x="493" y="2134"/>
                </a:lnTo>
                <a:lnTo>
                  <a:pt x="452" y="2094"/>
                </a:lnTo>
                <a:lnTo>
                  <a:pt x="410" y="2050"/>
                </a:lnTo>
                <a:lnTo>
                  <a:pt x="367" y="2002"/>
                </a:lnTo>
                <a:lnTo>
                  <a:pt x="325" y="1952"/>
                </a:lnTo>
                <a:lnTo>
                  <a:pt x="284" y="1898"/>
                </a:lnTo>
                <a:lnTo>
                  <a:pt x="243" y="1843"/>
                </a:lnTo>
                <a:lnTo>
                  <a:pt x="204" y="1784"/>
                </a:lnTo>
                <a:lnTo>
                  <a:pt x="166" y="1724"/>
                </a:lnTo>
                <a:lnTo>
                  <a:pt x="131" y="1662"/>
                </a:lnTo>
                <a:lnTo>
                  <a:pt x="100" y="1596"/>
                </a:lnTo>
                <a:lnTo>
                  <a:pt x="71" y="1529"/>
                </a:lnTo>
                <a:lnTo>
                  <a:pt x="48" y="1462"/>
                </a:lnTo>
                <a:lnTo>
                  <a:pt x="27" y="1390"/>
                </a:lnTo>
                <a:lnTo>
                  <a:pt x="13" y="1319"/>
                </a:lnTo>
                <a:lnTo>
                  <a:pt x="4" y="1246"/>
                </a:lnTo>
                <a:lnTo>
                  <a:pt x="0" y="1173"/>
                </a:lnTo>
                <a:lnTo>
                  <a:pt x="4" y="1098"/>
                </a:lnTo>
                <a:lnTo>
                  <a:pt x="13" y="1025"/>
                </a:lnTo>
                <a:lnTo>
                  <a:pt x="27" y="954"/>
                </a:lnTo>
                <a:lnTo>
                  <a:pt x="48" y="884"/>
                </a:lnTo>
                <a:lnTo>
                  <a:pt x="71" y="815"/>
                </a:lnTo>
                <a:lnTo>
                  <a:pt x="100" y="748"/>
                </a:lnTo>
                <a:lnTo>
                  <a:pt x="131" y="684"/>
                </a:lnTo>
                <a:lnTo>
                  <a:pt x="166" y="621"/>
                </a:lnTo>
                <a:lnTo>
                  <a:pt x="204" y="560"/>
                </a:lnTo>
                <a:lnTo>
                  <a:pt x="243" y="502"/>
                </a:lnTo>
                <a:lnTo>
                  <a:pt x="284" y="446"/>
                </a:lnTo>
                <a:lnTo>
                  <a:pt x="325" y="394"/>
                </a:lnTo>
                <a:lnTo>
                  <a:pt x="367" y="343"/>
                </a:lnTo>
                <a:lnTo>
                  <a:pt x="410" y="294"/>
                </a:lnTo>
                <a:lnTo>
                  <a:pt x="452" y="251"/>
                </a:lnTo>
                <a:lnTo>
                  <a:pt x="493" y="210"/>
                </a:lnTo>
                <a:lnTo>
                  <a:pt x="532" y="170"/>
                </a:lnTo>
                <a:lnTo>
                  <a:pt x="570" y="137"/>
                </a:lnTo>
                <a:lnTo>
                  <a:pt x="604" y="105"/>
                </a:lnTo>
                <a:lnTo>
                  <a:pt x="636" y="79"/>
                </a:lnTo>
                <a:lnTo>
                  <a:pt x="665" y="55"/>
                </a:lnTo>
                <a:lnTo>
                  <a:pt x="688" y="35"/>
                </a:lnTo>
                <a:lnTo>
                  <a:pt x="709" y="19"/>
                </a:lnTo>
                <a:lnTo>
                  <a:pt x="723" y="9"/>
                </a:lnTo>
                <a:lnTo>
                  <a:pt x="732" y="1"/>
                </a:lnTo>
                <a:lnTo>
                  <a:pt x="735" y="0"/>
                </a:lnTo>
                <a:lnTo>
                  <a:pt x="739" y="1"/>
                </a:lnTo>
                <a:lnTo>
                  <a:pt x="748" y="9"/>
                </a:lnTo>
                <a:lnTo>
                  <a:pt x="763" y="19"/>
                </a:lnTo>
                <a:lnTo>
                  <a:pt x="783" y="35"/>
                </a:lnTo>
                <a:lnTo>
                  <a:pt x="806" y="55"/>
                </a:lnTo>
                <a:lnTo>
                  <a:pt x="835" y="79"/>
                </a:lnTo>
                <a:lnTo>
                  <a:pt x="866" y="105"/>
                </a:lnTo>
                <a:lnTo>
                  <a:pt x="901" y="137"/>
                </a:lnTo>
                <a:lnTo>
                  <a:pt x="939" y="170"/>
                </a:lnTo>
                <a:lnTo>
                  <a:pt x="978" y="210"/>
                </a:lnTo>
                <a:lnTo>
                  <a:pt x="1019" y="251"/>
                </a:lnTo>
                <a:lnTo>
                  <a:pt x="1060" y="294"/>
                </a:lnTo>
                <a:lnTo>
                  <a:pt x="1102" y="343"/>
                </a:lnTo>
                <a:lnTo>
                  <a:pt x="1145" y="394"/>
                </a:lnTo>
                <a:lnTo>
                  <a:pt x="1187" y="446"/>
                </a:lnTo>
                <a:lnTo>
                  <a:pt x="1228" y="502"/>
                </a:lnTo>
                <a:lnTo>
                  <a:pt x="1267" y="560"/>
                </a:lnTo>
                <a:lnTo>
                  <a:pt x="1305" y="621"/>
                </a:lnTo>
                <a:lnTo>
                  <a:pt x="1339" y="684"/>
                </a:lnTo>
                <a:lnTo>
                  <a:pt x="1371" y="748"/>
                </a:lnTo>
                <a:lnTo>
                  <a:pt x="1400" y="815"/>
                </a:lnTo>
                <a:lnTo>
                  <a:pt x="1423" y="884"/>
                </a:lnTo>
                <a:lnTo>
                  <a:pt x="1444" y="954"/>
                </a:lnTo>
                <a:lnTo>
                  <a:pt x="1458" y="1025"/>
                </a:lnTo>
                <a:lnTo>
                  <a:pt x="1467" y="1098"/>
                </a:lnTo>
                <a:lnTo>
                  <a:pt x="1470" y="1173"/>
                </a:lnTo>
              </a:path>
            </a:pathLst>
          </a:custGeom>
          <a:solidFill>
            <a:schemeClr val="accent2"/>
          </a:solidFill>
          <a:ln w="1905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5" name="Freeform 4"/>
          <p:cNvSpPr>
            <a:spLocks/>
          </p:cNvSpPr>
          <p:nvPr/>
        </p:nvSpPr>
        <p:spPr bwMode="gray">
          <a:xfrm rot="18473053">
            <a:off x="4806217" y="3553032"/>
            <a:ext cx="2005913" cy="3203665"/>
          </a:xfrm>
          <a:custGeom>
            <a:avLst/>
            <a:gdLst/>
            <a:ahLst/>
            <a:cxnLst>
              <a:cxn ang="0">
                <a:pos x="1467" y="1246"/>
              </a:cxn>
              <a:cxn ang="0">
                <a:pos x="1444" y="1390"/>
              </a:cxn>
              <a:cxn ang="0">
                <a:pos x="1400" y="1529"/>
              </a:cxn>
              <a:cxn ang="0">
                <a:pos x="1339" y="1662"/>
              </a:cxn>
              <a:cxn ang="0">
                <a:pos x="1267" y="1784"/>
              </a:cxn>
              <a:cxn ang="0">
                <a:pos x="1187" y="1898"/>
              </a:cxn>
              <a:cxn ang="0">
                <a:pos x="1102" y="2002"/>
              </a:cxn>
              <a:cxn ang="0">
                <a:pos x="1019" y="2094"/>
              </a:cxn>
              <a:cxn ang="0">
                <a:pos x="939" y="2174"/>
              </a:cxn>
              <a:cxn ang="0">
                <a:pos x="866" y="2239"/>
              </a:cxn>
              <a:cxn ang="0">
                <a:pos x="806" y="2290"/>
              </a:cxn>
              <a:cxn ang="0">
                <a:pos x="763" y="2325"/>
              </a:cxn>
              <a:cxn ang="0">
                <a:pos x="739" y="2343"/>
              </a:cxn>
              <a:cxn ang="0">
                <a:pos x="732" y="2343"/>
              </a:cxn>
              <a:cxn ang="0">
                <a:pos x="709" y="2325"/>
              </a:cxn>
              <a:cxn ang="0">
                <a:pos x="665" y="2290"/>
              </a:cxn>
              <a:cxn ang="0">
                <a:pos x="604" y="2239"/>
              </a:cxn>
              <a:cxn ang="0">
                <a:pos x="532" y="2174"/>
              </a:cxn>
              <a:cxn ang="0">
                <a:pos x="452" y="2094"/>
              </a:cxn>
              <a:cxn ang="0">
                <a:pos x="367" y="2002"/>
              </a:cxn>
              <a:cxn ang="0">
                <a:pos x="284" y="1898"/>
              </a:cxn>
              <a:cxn ang="0">
                <a:pos x="204" y="1784"/>
              </a:cxn>
              <a:cxn ang="0">
                <a:pos x="131" y="1662"/>
              </a:cxn>
              <a:cxn ang="0">
                <a:pos x="71" y="1529"/>
              </a:cxn>
              <a:cxn ang="0">
                <a:pos x="27" y="1390"/>
              </a:cxn>
              <a:cxn ang="0">
                <a:pos x="4" y="1246"/>
              </a:cxn>
              <a:cxn ang="0">
                <a:pos x="4" y="1098"/>
              </a:cxn>
              <a:cxn ang="0">
                <a:pos x="27" y="954"/>
              </a:cxn>
              <a:cxn ang="0">
                <a:pos x="71" y="815"/>
              </a:cxn>
              <a:cxn ang="0">
                <a:pos x="131" y="684"/>
              </a:cxn>
              <a:cxn ang="0">
                <a:pos x="204" y="560"/>
              </a:cxn>
              <a:cxn ang="0">
                <a:pos x="284" y="446"/>
              </a:cxn>
              <a:cxn ang="0">
                <a:pos x="367" y="343"/>
              </a:cxn>
              <a:cxn ang="0">
                <a:pos x="452" y="251"/>
              </a:cxn>
              <a:cxn ang="0">
                <a:pos x="532" y="170"/>
              </a:cxn>
              <a:cxn ang="0">
                <a:pos x="604" y="105"/>
              </a:cxn>
              <a:cxn ang="0">
                <a:pos x="665" y="55"/>
              </a:cxn>
              <a:cxn ang="0">
                <a:pos x="709" y="19"/>
              </a:cxn>
              <a:cxn ang="0">
                <a:pos x="732" y="1"/>
              </a:cxn>
              <a:cxn ang="0">
                <a:pos x="739" y="1"/>
              </a:cxn>
              <a:cxn ang="0">
                <a:pos x="763" y="19"/>
              </a:cxn>
              <a:cxn ang="0">
                <a:pos x="806" y="55"/>
              </a:cxn>
              <a:cxn ang="0">
                <a:pos x="866" y="105"/>
              </a:cxn>
              <a:cxn ang="0">
                <a:pos x="939" y="170"/>
              </a:cxn>
              <a:cxn ang="0">
                <a:pos x="1019" y="251"/>
              </a:cxn>
              <a:cxn ang="0">
                <a:pos x="1102" y="343"/>
              </a:cxn>
              <a:cxn ang="0">
                <a:pos x="1187" y="446"/>
              </a:cxn>
              <a:cxn ang="0">
                <a:pos x="1267" y="560"/>
              </a:cxn>
              <a:cxn ang="0">
                <a:pos x="1339" y="684"/>
              </a:cxn>
              <a:cxn ang="0">
                <a:pos x="1400" y="815"/>
              </a:cxn>
              <a:cxn ang="0">
                <a:pos x="1444" y="954"/>
              </a:cxn>
              <a:cxn ang="0">
                <a:pos x="1467" y="1098"/>
              </a:cxn>
            </a:cxnLst>
            <a:rect l="0" t="0" r="r" b="b"/>
            <a:pathLst>
              <a:path w="1470" h="2346">
                <a:moveTo>
                  <a:pt x="1470" y="1173"/>
                </a:moveTo>
                <a:lnTo>
                  <a:pt x="1467" y="1246"/>
                </a:lnTo>
                <a:lnTo>
                  <a:pt x="1458" y="1319"/>
                </a:lnTo>
                <a:lnTo>
                  <a:pt x="1444" y="1390"/>
                </a:lnTo>
                <a:lnTo>
                  <a:pt x="1423" y="1462"/>
                </a:lnTo>
                <a:lnTo>
                  <a:pt x="1400" y="1529"/>
                </a:lnTo>
                <a:lnTo>
                  <a:pt x="1371" y="1596"/>
                </a:lnTo>
                <a:lnTo>
                  <a:pt x="1339" y="1662"/>
                </a:lnTo>
                <a:lnTo>
                  <a:pt x="1305" y="1724"/>
                </a:lnTo>
                <a:lnTo>
                  <a:pt x="1267" y="1784"/>
                </a:lnTo>
                <a:lnTo>
                  <a:pt x="1228" y="1843"/>
                </a:lnTo>
                <a:lnTo>
                  <a:pt x="1187" y="1898"/>
                </a:lnTo>
                <a:lnTo>
                  <a:pt x="1145" y="1952"/>
                </a:lnTo>
                <a:lnTo>
                  <a:pt x="1102" y="2002"/>
                </a:lnTo>
                <a:lnTo>
                  <a:pt x="1060" y="2050"/>
                </a:lnTo>
                <a:lnTo>
                  <a:pt x="1019" y="2094"/>
                </a:lnTo>
                <a:lnTo>
                  <a:pt x="978" y="2134"/>
                </a:lnTo>
                <a:lnTo>
                  <a:pt x="939" y="2174"/>
                </a:lnTo>
                <a:lnTo>
                  <a:pt x="901" y="2207"/>
                </a:lnTo>
                <a:lnTo>
                  <a:pt x="866" y="2239"/>
                </a:lnTo>
                <a:lnTo>
                  <a:pt x="835" y="2266"/>
                </a:lnTo>
                <a:lnTo>
                  <a:pt x="806" y="2290"/>
                </a:lnTo>
                <a:lnTo>
                  <a:pt x="783" y="2309"/>
                </a:lnTo>
                <a:lnTo>
                  <a:pt x="763" y="2325"/>
                </a:lnTo>
                <a:lnTo>
                  <a:pt x="748" y="2336"/>
                </a:lnTo>
                <a:lnTo>
                  <a:pt x="739" y="2343"/>
                </a:lnTo>
                <a:lnTo>
                  <a:pt x="735" y="2346"/>
                </a:lnTo>
                <a:lnTo>
                  <a:pt x="732" y="2343"/>
                </a:lnTo>
                <a:lnTo>
                  <a:pt x="723" y="2336"/>
                </a:lnTo>
                <a:lnTo>
                  <a:pt x="709" y="2325"/>
                </a:lnTo>
                <a:lnTo>
                  <a:pt x="688" y="2309"/>
                </a:lnTo>
                <a:lnTo>
                  <a:pt x="665" y="2290"/>
                </a:lnTo>
                <a:lnTo>
                  <a:pt x="636" y="2266"/>
                </a:lnTo>
                <a:lnTo>
                  <a:pt x="604" y="2239"/>
                </a:lnTo>
                <a:lnTo>
                  <a:pt x="570" y="2207"/>
                </a:lnTo>
                <a:lnTo>
                  <a:pt x="532" y="2174"/>
                </a:lnTo>
                <a:lnTo>
                  <a:pt x="493" y="2134"/>
                </a:lnTo>
                <a:lnTo>
                  <a:pt x="452" y="2094"/>
                </a:lnTo>
                <a:lnTo>
                  <a:pt x="410" y="2050"/>
                </a:lnTo>
                <a:lnTo>
                  <a:pt x="367" y="2002"/>
                </a:lnTo>
                <a:lnTo>
                  <a:pt x="325" y="1952"/>
                </a:lnTo>
                <a:lnTo>
                  <a:pt x="284" y="1898"/>
                </a:lnTo>
                <a:lnTo>
                  <a:pt x="243" y="1843"/>
                </a:lnTo>
                <a:lnTo>
                  <a:pt x="204" y="1784"/>
                </a:lnTo>
                <a:lnTo>
                  <a:pt x="166" y="1724"/>
                </a:lnTo>
                <a:lnTo>
                  <a:pt x="131" y="1662"/>
                </a:lnTo>
                <a:lnTo>
                  <a:pt x="100" y="1596"/>
                </a:lnTo>
                <a:lnTo>
                  <a:pt x="71" y="1529"/>
                </a:lnTo>
                <a:lnTo>
                  <a:pt x="48" y="1462"/>
                </a:lnTo>
                <a:lnTo>
                  <a:pt x="27" y="1390"/>
                </a:lnTo>
                <a:lnTo>
                  <a:pt x="13" y="1319"/>
                </a:lnTo>
                <a:lnTo>
                  <a:pt x="4" y="1246"/>
                </a:lnTo>
                <a:lnTo>
                  <a:pt x="0" y="1173"/>
                </a:lnTo>
                <a:lnTo>
                  <a:pt x="4" y="1098"/>
                </a:lnTo>
                <a:lnTo>
                  <a:pt x="13" y="1025"/>
                </a:lnTo>
                <a:lnTo>
                  <a:pt x="27" y="954"/>
                </a:lnTo>
                <a:lnTo>
                  <a:pt x="48" y="884"/>
                </a:lnTo>
                <a:lnTo>
                  <a:pt x="71" y="815"/>
                </a:lnTo>
                <a:lnTo>
                  <a:pt x="100" y="748"/>
                </a:lnTo>
                <a:lnTo>
                  <a:pt x="131" y="684"/>
                </a:lnTo>
                <a:lnTo>
                  <a:pt x="166" y="621"/>
                </a:lnTo>
                <a:lnTo>
                  <a:pt x="204" y="560"/>
                </a:lnTo>
                <a:lnTo>
                  <a:pt x="243" y="502"/>
                </a:lnTo>
                <a:lnTo>
                  <a:pt x="284" y="446"/>
                </a:lnTo>
                <a:lnTo>
                  <a:pt x="325" y="394"/>
                </a:lnTo>
                <a:lnTo>
                  <a:pt x="367" y="343"/>
                </a:lnTo>
                <a:lnTo>
                  <a:pt x="410" y="294"/>
                </a:lnTo>
                <a:lnTo>
                  <a:pt x="452" y="251"/>
                </a:lnTo>
                <a:lnTo>
                  <a:pt x="493" y="210"/>
                </a:lnTo>
                <a:lnTo>
                  <a:pt x="532" y="170"/>
                </a:lnTo>
                <a:lnTo>
                  <a:pt x="570" y="137"/>
                </a:lnTo>
                <a:lnTo>
                  <a:pt x="604" y="105"/>
                </a:lnTo>
                <a:lnTo>
                  <a:pt x="636" y="79"/>
                </a:lnTo>
                <a:lnTo>
                  <a:pt x="665" y="55"/>
                </a:lnTo>
                <a:lnTo>
                  <a:pt x="688" y="35"/>
                </a:lnTo>
                <a:lnTo>
                  <a:pt x="709" y="19"/>
                </a:lnTo>
                <a:lnTo>
                  <a:pt x="723" y="9"/>
                </a:lnTo>
                <a:lnTo>
                  <a:pt x="732" y="1"/>
                </a:lnTo>
                <a:lnTo>
                  <a:pt x="735" y="0"/>
                </a:lnTo>
                <a:lnTo>
                  <a:pt x="739" y="1"/>
                </a:lnTo>
                <a:lnTo>
                  <a:pt x="748" y="9"/>
                </a:lnTo>
                <a:lnTo>
                  <a:pt x="763" y="19"/>
                </a:lnTo>
                <a:lnTo>
                  <a:pt x="783" y="35"/>
                </a:lnTo>
                <a:lnTo>
                  <a:pt x="806" y="55"/>
                </a:lnTo>
                <a:lnTo>
                  <a:pt x="835" y="79"/>
                </a:lnTo>
                <a:lnTo>
                  <a:pt x="866" y="105"/>
                </a:lnTo>
                <a:lnTo>
                  <a:pt x="901" y="137"/>
                </a:lnTo>
                <a:lnTo>
                  <a:pt x="939" y="170"/>
                </a:lnTo>
                <a:lnTo>
                  <a:pt x="978" y="210"/>
                </a:lnTo>
                <a:lnTo>
                  <a:pt x="1019" y="251"/>
                </a:lnTo>
                <a:lnTo>
                  <a:pt x="1060" y="294"/>
                </a:lnTo>
                <a:lnTo>
                  <a:pt x="1102" y="343"/>
                </a:lnTo>
                <a:lnTo>
                  <a:pt x="1145" y="394"/>
                </a:lnTo>
                <a:lnTo>
                  <a:pt x="1187" y="446"/>
                </a:lnTo>
                <a:lnTo>
                  <a:pt x="1228" y="502"/>
                </a:lnTo>
                <a:lnTo>
                  <a:pt x="1267" y="560"/>
                </a:lnTo>
                <a:lnTo>
                  <a:pt x="1305" y="621"/>
                </a:lnTo>
                <a:lnTo>
                  <a:pt x="1339" y="684"/>
                </a:lnTo>
                <a:lnTo>
                  <a:pt x="1371" y="748"/>
                </a:lnTo>
                <a:lnTo>
                  <a:pt x="1400" y="815"/>
                </a:lnTo>
                <a:lnTo>
                  <a:pt x="1423" y="884"/>
                </a:lnTo>
                <a:lnTo>
                  <a:pt x="1444" y="954"/>
                </a:lnTo>
                <a:lnTo>
                  <a:pt x="1458" y="1025"/>
                </a:lnTo>
                <a:lnTo>
                  <a:pt x="1467" y="1098"/>
                </a:lnTo>
                <a:lnTo>
                  <a:pt x="1470" y="1173"/>
                </a:lnTo>
              </a:path>
            </a:pathLst>
          </a:custGeom>
          <a:solidFill>
            <a:schemeClr val="accent1"/>
          </a:solidFill>
          <a:ln w="1905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6" name="Freeform 5"/>
          <p:cNvSpPr>
            <a:spLocks/>
          </p:cNvSpPr>
          <p:nvPr/>
        </p:nvSpPr>
        <p:spPr bwMode="gray">
          <a:xfrm rot="18553711">
            <a:off x="2273148" y="1335091"/>
            <a:ext cx="2005913" cy="3203665"/>
          </a:xfrm>
          <a:custGeom>
            <a:avLst/>
            <a:gdLst/>
            <a:ahLst/>
            <a:cxnLst>
              <a:cxn ang="0">
                <a:pos x="1467" y="1246"/>
              </a:cxn>
              <a:cxn ang="0">
                <a:pos x="1444" y="1390"/>
              </a:cxn>
              <a:cxn ang="0">
                <a:pos x="1400" y="1529"/>
              </a:cxn>
              <a:cxn ang="0">
                <a:pos x="1339" y="1662"/>
              </a:cxn>
              <a:cxn ang="0">
                <a:pos x="1267" y="1784"/>
              </a:cxn>
              <a:cxn ang="0">
                <a:pos x="1187" y="1898"/>
              </a:cxn>
              <a:cxn ang="0">
                <a:pos x="1102" y="2002"/>
              </a:cxn>
              <a:cxn ang="0">
                <a:pos x="1019" y="2094"/>
              </a:cxn>
              <a:cxn ang="0">
                <a:pos x="939" y="2174"/>
              </a:cxn>
              <a:cxn ang="0">
                <a:pos x="866" y="2239"/>
              </a:cxn>
              <a:cxn ang="0">
                <a:pos x="806" y="2290"/>
              </a:cxn>
              <a:cxn ang="0">
                <a:pos x="763" y="2325"/>
              </a:cxn>
              <a:cxn ang="0">
                <a:pos x="739" y="2343"/>
              </a:cxn>
              <a:cxn ang="0">
                <a:pos x="732" y="2343"/>
              </a:cxn>
              <a:cxn ang="0">
                <a:pos x="709" y="2325"/>
              </a:cxn>
              <a:cxn ang="0">
                <a:pos x="665" y="2290"/>
              </a:cxn>
              <a:cxn ang="0">
                <a:pos x="604" y="2239"/>
              </a:cxn>
              <a:cxn ang="0">
                <a:pos x="532" y="2174"/>
              </a:cxn>
              <a:cxn ang="0">
                <a:pos x="452" y="2094"/>
              </a:cxn>
              <a:cxn ang="0">
                <a:pos x="367" y="2002"/>
              </a:cxn>
              <a:cxn ang="0">
                <a:pos x="284" y="1898"/>
              </a:cxn>
              <a:cxn ang="0">
                <a:pos x="204" y="1784"/>
              </a:cxn>
              <a:cxn ang="0">
                <a:pos x="131" y="1662"/>
              </a:cxn>
              <a:cxn ang="0">
                <a:pos x="71" y="1529"/>
              </a:cxn>
              <a:cxn ang="0">
                <a:pos x="27" y="1390"/>
              </a:cxn>
              <a:cxn ang="0">
                <a:pos x="4" y="1246"/>
              </a:cxn>
              <a:cxn ang="0">
                <a:pos x="4" y="1098"/>
              </a:cxn>
              <a:cxn ang="0">
                <a:pos x="27" y="954"/>
              </a:cxn>
              <a:cxn ang="0">
                <a:pos x="71" y="815"/>
              </a:cxn>
              <a:cxn ang="0">
                <a:pos x="131" y="684"/>
              </a:cxn>
              <a:cxn ang="0">
                <a:pos x="204" y="560"/>
              </a:cxn>
              <a:cxn ang="0">
                <a:pos x="284" y="446"/>
              </a:cxn>
              <a:cxn ang="0">
                <a:pos x="367" y="343"/>
              </a:cxn>
              <a:cxn ang="0">
                <a:pos x="452" y="251"/>
              </a:cxn>
              <a:cxn ang="0">
                <a:pos x="532" y="170"/>
              </a:cxn>
              <a:cxn ang="0">
                <a:pos x="604" y="105"/>
              </a:cxn>
              <a:cxn ang="0">
                <a:pos x="665" y="55"/>
              </a:cxn>
              <a:cxn ang="0">
                <a:pos x="709" y="19"/>
              </a:cxn>
              <a:cxn ang="0">
                <a:pos x="732" y="1"/>
              </a:cxn>
              <a:cxn ang="0">
                <a:pos x="739" y="1"/>
              </a:cxn>
              <a:cxn ang="0">
                <a:pos x="763" y="19"/>
              </a:cxn>
              <a:cxn ang="0">
                <a:pos x="806" y="55"/>
              </a:cxn>
              <a:cxn ang="0">
                <a:pos x="866" y="105"/>
              </a:cxn>
              <a:cxn ang="0">
                <a:pos x="939" y="170"/>
              </a:cxn>
              <a:cxn ang="0">
                <a:pos x="1019" y="251"/>
              </a:cxn>
              <a:cxn ang="0">
                <a:pos x="1102" y="343"/>
              </a:cxn>
              <a:cxn ang="0">
                <a:pos x="1187" y="446"/>
              </a:cxn>
              <a:cxn ang="0">
                <a:pos x="1267" y="560"/>
              </a:cxn>
              <a:cxn ang="0">
                <a:pos x="1339" y="684"/>
              </a:cxn>
              <a:cxn ang="0">
                <a:pos x="1400" y="815"/>
              </a:cxn>
              <a:cxn ang="0">
                <a:pos x="1444" y="954"/>
              </a:cxn>
              <a:cxn ang="0">
                <a:pos x="1467" y="1098"/>
              </a:cxn>
            </a:cxnLst>
            <a:rect l="0" t="0" r="r" b="b"/>
            <a:pathLst>
              <a:path w="1470" h="2346">
                <a:moveTo>
                  <a:pt x="1470" y="1173"/>
                </a:moveTo>
                <a:lnTo>
                  <a:pt x="1467" y="1246"/>
                </a:lnTo>
                <a:lnTo>
                  <a:pt x="1458" y="1319"/>
                </a:lnTo>
                <a:lnTo>
                  <a:pt x="1444" y="1390"/>
                </a:lnTo>
                <a:lnTo>
                  <a:pt x="1423" y="1462"/>
                </a:lnTo>
                <a:lnTo>
                  <a:pt x="1400" y="1529"/>
                </a:lnTo>
                <a:lnTo>
                  <a:pt x="1371" y="1596"/>
                </a:lnTo>
                <a:lnTo>
                  <a:pt x="1339" y="1662"/>
                </a:lnTo>
                <a:lnTo>
                  <a:pt x="1305" y="1724"/>
                </a:lnTo>
                <a:lnTo>
                  <a:pt x="1267" y="1784"/>
                </a:lnTo>
                <a:lnTo>
                  <a:pt x="1228" y="1843"/>
                </a:lnTo>
                <a:lnTo>
                  <a:pt x="1187" y="1898"/>
                </a:lnTo>
                <a:lnTo>
                  <a:pt x="1145" y="1952"/>
                </a:lnTo>
                <a:lnTo>
                  <a:pt x="1102" y="2002"/>
                </a:lnTo>
                <a:lnTo>
                  <a:pt x="1060" y="2050"/>
                </a:lnTo>
                <a:lnTo>
                  <a:pt x="1019" y="2094"/>
                </a:lnTo>
                <a:lnTo>
                  <a:pt x="978" y="2134"/>
                </a:lnTo>
                <a:lnTo>
                  <a:pt x="939" y="2174"/>
                </a:lnTo>
                <a:lnTo>
                  <a:pt x="901" y="2207"/>
                </a:lnTo>
                <a:lnTo>
                  <a:pt x="866" y="2239"/>
                </a:lnTo>
                <a:lnTo>
                  <a:pt x="835" y="2266"/>
                </a:lnTo>
                <a:lnTo>
                  <a:pt x="806" y="2290"/>
                </a:lnTo>
                <a:lnTo>
                  <a:pt x="783" y="2309"/>
                </a:lnTo>
                <a:lnTo>
                  <a:pt x="763" y="2325"/>
                </a:lnTo>
                <a:lnTo>
                  <a:pt x="748" y="2336"/>
                </a:lnTo>
                <a:lnTo>
                  <a:pt x="739" y="2343"/>
                </a:lnTo>
                <a:lnTo>
                  <a:pt x="735" y="2346"/>
                </a:lnTo>
                <a:lnTo>
                  <a:pt x="732" y="2343"/>
                </a:lnTo>
                <a:lnTo>
                  <a:pt x="723" y="2336"/>
                </a:lnTo>
                <a:lnTo>
                  <a:pt x="709" y="2325"/>
                </a:lnTo>
                <a:lnTo>
                  <a:pt x="688" y="2309"/>
                </a:lnTo>
                <a:lnTo>
                  <a:pt x="665" y="2290"/>
                </a:lnTo>
                <a:lnTo>
                  <a:pt x="636" y="2266"/>
                </a:lnTo>
                <a:lnTo>
                  <a:pt x="604" y="2239"/>
                </a:lnTo>
                <a:lnTo>
                  <a:pt x="570" y="2207"/>
                </a:lnTo>
                <a:lnTo>
                  <a:pt x="532" y="2174"/>
                </a:lnTo>
                <a:lnTo>
                  <a:pt x="493" y="2134"/>
                </a:lnTo>
                <a:lnTo>
                  <a:pt x="452" y="2094"/>
                </a:lnTo>
                <a:lnTo>
                  <a:pt x="410" y="2050"/>
                </a:lnTo>
                <a:lnTo>
                  <a:pt x="367" y="2002"/>
                </a:lnTo>
                <a:lnTo>
                  <a:pt x="325" y="1952"/>
                </a:lnTo>
                <a:lnTo>
                  <a:pt x="284" y="1898"/>
                </a:lnTo>
                <a:lnTo>
                  <a:pt x="243" y="1843"/>
                </a:lnTo>
                <a:lnTo>
                  <a:pt x="204" y="1784"/>
                </a:lnTo>
                <a:lnTo>
                  <a:pt x="166" y="1724"/>
                </a:lnTo>
                <a:lnTo>
                  <a:pt x="131" y="1662"/>
                </a:lnTo>
                <a:lnTo>
                  <a:pt x="100" y="1596"/>
                </a:lnTo>
                <a:lnTo>
                  <a:pt x="71" y="1529"/>
                </a:lnTo>
                <a:lnTo>
                  <a:pt x="48" y="1462"/>
                </a:lnTo>
                <a:lnTo>
                  <a:pt x="27" y="1390"/>
                </a:lnTo>
                <a:lnTo>
                  <a:pt x="13" y="1319"/>
                </a:lnTo>
                <a:lnTo>
                  <a:pt x="4" y="1246"/>
                </a:lnTo>
                <a:lnTo>
                  <a:pt x="0" y="1173"/>
                </a:lnTo>
                <a:lnTo>
                  <a:pt x="4" y="1098"/>
                </a:lnTo>
                <a:lnTo>
                  <a:pt x="13" y="1025"/>
                </a:lnTo>
                <a:lnTo>
                  <a:pt x="27" y="954"/>
                </a:lnTo>
                <a:lnTo>
                  <a:pt x="48" y="884"/>
                </a:lnTo>
                <a:lnTo>
                  <a:pt x="71" y="815"/>
                </a:lnTo>
                <a:lnTo>
                  <a:pt x="100" y="748"/>
                </a:lnTo>
                <a:lnTo>
                  <a:pt x="131" y="684"/>
                </a:lnTo>
                <a:lnTo>
                  <a:pt x="166" y="621"/>
                </a:lnTo>
                <a:lnTo>
                  <a:pt x="204" y="560"/>
                </a:lnTo>
                <a:lnTo>
                  <a:pt x="243" y="502"/>
                </a:lnTo>
                <a:lnTo>
                  <a:pt x="284" y="446"/>
                </a:lnTo>
                <a:lnTo>
                  <a:pt x="325" y="394"/>
                </a:lnTo>
                <a:lnTo>
                  <a:pt x="367" y="343"/>
                </a:lnTo>
                <a:lnTo>
                  <a:pt x="410" y="294"/>
                </a:lnTo>
                <a:lnTo>
                  <a:pt x="452" y="251"/>
                </a:lnTo>
                <a:lnTo>
                  <a:pt x="493" y="210"/>
                </a:lnTo>
                <a:lnTo>
                  <a:pt x="532" y="170"/>
                </a:lnTo>
                <a:lnTo>
                  <a:pt x="570" y="137"/>
                </a:lnTo>
                <a:lnTo>
                  <a:pt x="604" y="105"/>
                </a:lnTo>
                <a:lnTo>
                  <a:pt x="636" y="79"/>
                </a:lnTo>
                <a:lnTo>
                  <a:pt x="665" y="55"/>
                </a:lnTo>
                <a:lnTo>
                  <a:pt x="688" y="35"/>
                </a:lnTo>
                <a:lnTo>
                  <a:pt x="709" y="19"/>
                </a:lnTo>
                <a:lnTo>
                  <a:pt x="723" y="9"/>
                </a:lnTo>
                <a:lnTo>
                  <a:pt x="732" y="1"/>
                </a:lnTo>
                <a:lnTo>
                  <a:pt x="735" y="0"/>
                </a:lnTo>
                <a:lnTo>
                  <a:pt x="739" y="1"/>
                </a:lnTo>
                <a:lnTo>
                  <a:pt x="748" y="9"/>
                </a:lnTo>
                <a:lnTo>
                  <a:pt x="763" y="19"/>
                </a:lnTo>
                <a:lnTo>
                  <a:pt x="783" y="35"/>
                </a:lnTo>
                <a:lnTo>
                  <a:pt x="806" y="55"/>
                </a:lnTo>
                <a:lnTo>
                  <a:pt x="835" y="79"/>
                </a:lnTo>
                <a:lnTo>
                  <a:pt x="866" y="105"/>
                </a:lnTo>
                <a:lnTo>
                  <a:pt x="901" y="137"/>
                </a:lnTo>
                <a:lnTo>
                  <a:pt x="939" y="170"/>
                </a:lnTo>
                <a:lnTo>
                  <a:pt x="978" y="210"/>
                </a:lnTo>
                <a:lnTo>
                  <a:pt x="1019" y="251"/>
                </a:lnTo>
                <a:lnTo>
                  <a:pt x="1060" y="294"/>
                </a:lnTo>
                <a:lnTo>
                  <a:pt x="1102" y="343"/>
                </a:lnTo>
                <a:lnTo>
                  <a:pt x="1145" y="394"/>
                </a:lnTo>
                <a:lnTo>
                  <a:pt x="1187" y="446"/>
                </a:lnTo>
                <a:lnTo>
                  <a:pt x="1228" y="502"/>
                </a:lnTo>
                <a:lnTo>
                  <a:pt x="1267" y="560"/>
                </a:lnTo>
                <a:lnTo>
                  <a:pt x="1305" y="621"/>
                </a:lnTo>
                <a:lnTo>
                  <a:pt x="1339" y="684"/>
                </a:lnTo>
                <a:lnTo>
                  <a:pt x="1371" y="748"/>
                </a:lnTo>
                <a:lnTo>
                  <a:pt x="1400" y="815"/>
                </a:lnTo>
                <a:lnTo>
                  <a:pt x="1423" y="884"/>
                </a:lnTo>
                <a:lnTo>
                  <a:pt x="1444" y="954"/>
                </a:lnTo>
                <a:lnTo>
                  <a:pt x="1458" y="1025"/>
                </a:lnTo>
                <a:lnTo>
                  <a:pt x="1467" y="1098"/>
                </a:lnTo>
                <a:lnTo>
                  <a:pt x="1470" y="1173"/>
                </a:lnTo>
              </a:path>
            </a:pathLst>
          </a:custGeom>
          <a:solidFill>
            <a:schemeClr val="folHlink"/>
          </a:solidFill>
          <a:ln w="1905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7" name="Oval 7"/>
          <p:cNvSpPr>
            <a:spLocks noChangeArrowheads="1"/>
          </p:cNvSpPr>
          <p:nvPr/>
        </p:nvSpPr>
        <p:spPr bwMode="gray">
          <a:xfrm>
            <a:off x="3711575" y="3230677"/>
            <a:ext cx="1671058" cy="1671058"/>
          </a:xfrm>
          <a:prstGeom prst="ellipse">
            <a:avLst/>
          </a:prstGeom>
          <a:solidFill>
            <a:schemeClr val="bg1">
              <a:alpha val="5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gray">
          <a:xfrm>
            <a:off x="5072066" y="2071678"/>
            <a:ext cx="1817557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 err="1" smtClean="0">
                <a:solidFill>
                  <a:schemeClr val="bg1"/>
                </a:solidFill>
              </a:rPr>
              <a:t>Ағзаның өсуі </a:t>
            </a:r>
            <a:r>
              <a:rPr lang="ru-RU" sz="1600" dirty="0" smtClean="0">
                <a:solidFill>
                  <a:schemeClr val="bg1"/>
                </a:solidFill>
              </a:rPr>
              <a:t>мен </a:t>
            </a:r>
            <a:r>
              <a:rPr lang="ru-RU" sz="1600" dirty="0" err="1" smtClean="0">
                <a:solidFill>
                  <a:schemeClr val="bg1"/>
                </a:solidFill>
              </a:rPr>
              <a:t>қалпына келуі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үшін құрылыс материалын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алу</a:t>
            </a:r>
            <a:r>
              <a:rPr lang="ru-RU" sz="1600" dirty="0" smtClean="0">
                <a:solidFill>
                  <a:schemeClr val="bg1"/>
                </a:solidFill>
              </a:rPr>
              <a:t> :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gray">
          <a:xfrm>
            <a:off x="2285984" y="4786322"/>
            <a:ext cx="1817558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 smtClean="0">
                <a:solidFill>
                  <a:schemeClr val="bg1"/>
                </a:solidFill>
              </a:rPr>
              <a:t>Метаболизм </a:t>
            </a:r>
            <a:r>
              <a:rPr lang="ru-RU" sz="1600" dirty="0" err="1" smtClean="0">
                <a:solidFill>
                  <a:schemeClr val="bg1"/>
                </a:solidFill>
              </a:rPr>
              <a:t>өнімдерінің сыртқа шығару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gray">
          <a:xfrm>
            <a:off x="4929190" y="4714884"/>
            <a:ext cx="1817557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 err="1" smtClean="0">
                <a:solidFill>
                  <a:schemeClr val="bg1"/>
                </a:solidFill>
              </a:rPr>
              <a:t>Қоректік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kk-KZ" sz="1600" dirty="0" smtClean="0">
                <a:solidFill>
                  <a:schemeClr val="bg1"/>
                </a:solidFill>
              </a:rPr>
              <a:t>қор затын жинау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3906838" y="3524964"/>
            <a:ext cx="508722" cy="371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endParaRPr lang="en-US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4660900" y="3524964"/>
            <a:ext cx="508722" cy="371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endParaRPr lang="en-US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3935413" y="4236164"/>
            <a:ext cx="508722" cy="371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4</a:t>
            </a:r>
            <a:endParaRPr lang="en-US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4660900" y="4226639"/>
            <a:ext cx="508722" cy="371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3</a:t>
            </a:r>
            <a:endParaRPr lang="en-US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gray">
          <a:xfrm>
            <a:off x="2285984" y="2285992"/>
            <a:ext cx="1817557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600" dirty="0" err="1" smtClean="0">
                <a:solidFill>
                  <a:schemeClr val="bg1"/>
                </a:solidFill>
              </a:rPr>
              <a:t>Ағзаның жұмыс істеуі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үшін </a:t>
            </a:r>
            <a:r>
              <a:rPr lang="ru-RU" sz="1600" dirty="0" smtClean="0">
                <a:solidFill>
                  <a:schemeClr val="bg1"/>
                </a:solidFill>
              </a:rPr>
              <a:t>энергия </a:t>
            </a:r>
            <a:r>
              <a:rPr lang="ru-RU" sz="1600" dirty="0" err="1" smtClean="0">
                <a:solidFill>
                  <a:schemeClr val="bg1"/>
                </a:solidFill>
              </a:rPr>
              <a:t>алу</a:t>
            </a:r>
            <a:r>
              <a:rPr lang="ru-RU" sz="1600" dirty="0" smtClean="0">
                <a:solidFill>
                  <a:schemeClr val="bg1"/>
                </a:solidFill>
              </a:rPr>
              <a:t>; 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46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b="1" dirty="0" smtClean="0"/>
              <a:t>Зат алмасу жылдамдығы</a:t>
            </a:r>
            <a:endParaRPr lang="ru-RU" dirty="0"/>
          </a:p>
        </p:txBody>
      </p:sp>
      <p:grpSp>
        <p:nvGrpSpPr>
          <p:cNvPr id="8" name="Group 26"/>
          <p:cNvGrpSpPr>
            <a:grpSpLocks/>
          </p:cNvGrpSpPr>
          <p:nvPr/>
        </p:nvGrpSpPr>
        <p:grpSpPr bwMode="auto">
          <a:xfrm>
            <a:off x="4357686" y="3143248"/>
            <a:ext cx="2643206" cy="2614616"/>
            <a:chOff x="144" y="384"/>
            <a:chExt cx="2080" cy="2081"/>
          </a:xfrm>
        </p:grpSpPr>
        <p:sp>
          <p:nvSpPr>
            <p:cNvPr id="9" name="Oval 27"/>
            <p:cNvSpPr>
              <a:spLocks noChangeArrowheads="1"/>
            </p:cNvSpPr>
            <p:nvPr/>
          </p:nvSpPr>
          <p:spPr bwMode="gray">
            <a:xfrm>
              <a:off x="144" y="384"/>
              <a:ext cx="2080" cy="208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31765"/>
                    <a:invGamma/>
                    <a:alpha val="71001"/>
                  </a:schemeClr>
                </a:gs>
                <a:gs pos="50000">
                  <a:schemeClr val="hlink">
                    <a:alpha val="80000"/>
                  </a:schemeClr>
                </a:gs>
                <a:gs pos="100000">
                  <a:schemeClr val="hlink">
                    <a:gamma/>
                    <a:shade val="31765"/>
                    <a:invGamma/>
                    <a:alpha val="71001"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0" name="Picture 28" descr="Picture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gray">
            <a:xfrm>
              <a:off x="227" y="392"/>
              <a:ext cx="1918" cy="1011"/>
            </a:xfrm>
            <a:prstGeom prst="rect">
              <a:avLst/>
            </a:prstGeom>
            <a:noFill/>
            <a:effectLst/>
          </p:spPr>
        </p:pic>
        <p:pic>
          <p:nvPicPr>
            <p:cNvPr id="11" name="Picture 29" descr="Picture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gray">
            <a:xfrm flipV="1">
              <a:off x="228" y="1437"/>
              <a:ext cx="1918" cy="1011"/>
            </a:xfrm>
            <a:prstGeom prst="rect">
              <a:avLst/>
            </a:prstGeom>
            <a:noFill/>
            <a:effectLst/>
          </p:spPr>
        </p:pic>
      </p:grpSp>
      <p:grpSp>
        <p:nvGrpSpPr>
          <p:cNvPr id="12" name="Group 30"/>
          <p:cNvGrpSpPr>
            <a:grpSpLocks/>
          </p:cNvGrpSpPr>
          <p:nvPr/>
        </p:nvGrpSpPr>
        <p:grpSpPr bwMode="auto">
          <a:xfrm>
            <a:off x="1285852" y="2143116"/>
            <a:ext cx="3071834" cy="3043238"/>
            <a:chOff x="144" y="384"/>
            <a:chExt cx="2080" cy="2081"/>
          </a:xfrm>
        </p:grpSpPr>
        <p:sp>
          <p:nvSpPr>
            <p:cNvPr id="13" name="Oval 31"/>
            <p:cNvSpPr>
              <a:spLocks noChangeArrowheads="1"/>
            </p:cNvSpPr>
            <p:nvPr/>
          </p:nvSpPr>
          <p:spPr bwMode="ltGray">
            <a:xfrm>
              <a:off x="144" y="384"/>
              <a:ext cx="2080" cy="2081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31765"/>
                    <a:invGamma/>
                  </a:schemeClr>
                </a:gs>
                <a:gs pos="50000">
                  <a:schemeClr val="accent1">
                    <a:alpha val="80000"/>
                  </a:schemeClr>
                </a:gs>
                <a:gs pos="100000">
                  <a:schemeClr val="accent1">
                    <a:gamma/>
                    <a:shade val="31765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4" name="Picture 32" descr="Picture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ltGray">
            <a:xfrm>
              <a:off x="227" y="392"/>
              <a:ext cx="1918" cy="1011"/>
            </a:xfrm>
            <a:prstGeom prst="rect">
              <a:avLst/>
            </a:prstGeom>
            <a:noFill/>
          </p:spPr>
        </p:pic>
        <p:pic>
          <p:nvPicPr>
            <p:cNvPr id="15" name="Picture 33" descr="Picture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ltGray">
            <a:xfrm flipV="1">
              <a:off x="228" y="1437"/>
              <a:ext cx="1918" cy="1011"/>
            </a:xfrm>
            <a:prstGeom prst="rect">
              <a:avLst/>
            </a:prstGeom>
            <a:noFill/>
          </p:spPr>
        </p:pic>
      </p:grpSp>
      <p:sp>
        <p:nvSpPr>
          <p:cNvPr id="16" name="Text Box 4"/>
          <p:cNvSpPr txBox="1">
            <a:spLocks noChangeArrowheads="1"/>
          </p:cNvSpPr>
          <p:nvPr/>
        </p:nvSpPr>
        <p:spPr bwMode="gray">
          <a:xfrm>
            <a:off x="1500166" y="2857496"/>
            <a:ext cx="2714644" cy="13234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kk-KZ" sz="1600" dirty="0" smtClean="0">
                <a:solidFill>
                  <a:schemeClr val="bg1"/>
                </a:solidFill>
              </a:rPr>
              <a:t>Қоршаған ортадан ағзаға метаболизм жылдамдығы организмнен қоршаған ортаға өту жылдамдығымен тең.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9" name="Text Box 37"/>
          <p:cNvSpPr txBox="1">
            <a:spLocks noChangeArrowheads="1"/>
          </p:cNvSpPr>
          <p:nvPr/>
        </p:nvSpPr>
        <p:spPr bwMode="gray">
          <a:xfrm>
            <a:off x="4786314" y="3786190"/>
            <a:ext cx="1857388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dirty="0" err="1" smtClean="0">
                <a:solidFill>
                  <a:srgbClr val="C00000"/>
                </a:solidFill>
              </a:rPr>
              <a:t>Толық тыныштық жағдайында </a:t>
            </a:r>
            <a:r>
              <a:rPr lang="ru-RU" sz="1400" dirty="0" smtClean="0">
                <a:solidFill>
                  <a:srgbClr val="C00000"/>
                </a:solidFill>
              </a:rPr>
              <a:t>метаболизм </a:t>
            </a:r>
            <a:r>
              <a:rPr lang="ru-RU" sz="1400" dirty="0" err="1" smtClean="0">
                <a:solidFill>
                  <a:srgbClr val="C00000"/>
                </a:solidFill>
              </a:rPr>
              <a:t>процесі</a:t>
            </a:r>
            <a:r>
              <a:rPr lang="ru-RU" sz="1400" dirty="0" smtClean="0">
                <a:solidFill>
                  <a:srgbClr val="C00000"/>
                </a:solidFill>
              </a:rPr>
              <a:t> </a:t>
            </a:r>
            <a:r>
              <a:rPr lang="ru-RU" sz="1400" dirty="0" err="1" smtClean="0">
                <a:solidFill>
                  <a:srgbClr val="C00000"/>
                </a:solidFill>
              </a:rPr>
              <a:t>тоқтамайды</a:t>
            </a:r>
            <a:endParaRPr lang="en-US" sz="1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90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357158" y="3113034"/>
            <a:ext cx="8215370" cy="2673420"/>
            <a:chOff x="288" y="2908"/>
            <a:chExt cx="5232" cy="996"/>
          </a:xfrm>
        </p:grpSpPr>
        <p:sp>
          <p:nvSpPr>
            <p:cNvPr id="24" name="AutoShape 4"/>
            <p:cNvSpPr>
              <a:spLocks noChangeArrowheads="1"/>
            </p:cNvSpPr>
            <p:nvPr/>
          </p:nvSpPr>
          <p:spPr bwMode="gray">
            <a:xfrm>
              <a:off x="288" y="2908"/>
              <a:ext cx="5232" cy="99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DDDDD">
                    <a:gamma/>
                    <a:tint val="47451"/>
                    <a:invGamma/>
                  </a:srgbClr>
                </a:gs>
                <a:gs pos="50000">
                  <a:srgbClr val="DDDDDD"/>
                </a:gs>
                <a:gs pos="100000">
                  <a:srgbClr val="DDDDDD">
                    <a:gamma/>
                    <a:tint val="47451"/>
                    <a:invGamma/>
                  </a:srgbClr>
                </a:gs>
              </a:gsLst>
              <a:lin ang="5400000" scaled="1"/>
            </a:gradFill>
            <a:ln w="12700" algn="ctr">
              <a:solidFill>
                <a:srgbClr val="DDDDDD"/>
              </a:solidFill>
              <a:round/>
              <a:headEnd/>
              <a:tailEnd/>
            </a:ln>
            <a:effectLst>
              <a:outerShdw dist="50800" dir="54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" name="AutoShape 5"/>
            <p:cNvSpPr>
              <a:spLocks noChangeArrowheads="1"/>
            </p:cNvSpPr>
            <p:nvPr/>
          </p:nvSpPr>
          <p:spPr bwMode="gray">
            <a:xfrm>
              <a:off x="307" y="2928"/>
              <a:ext cx="5196" cy="952"/>
            </a:xfrm>
            <a:prstGeom prst="roundRect">
              <a:avLst>
                <a:gd name="adj" fmla="val 14810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54118"/>
                    <a:invGamma/>
                  </a:srgbClr>
                </a:gs>
                <a:gs pos="100000">
                  <a:srgbClr val="DDDDDD"/>
                </a:gs>
              </a:gsLst>
              <a:lin ang="5400000" scaled="1"/>
            </a:gradFill>
            <a:ln w="19050" algn="ctr">
              <a:solidFill>
                <a:srgbClr val="DDDDDD">
                  <a:alpha val="2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928662" y="3643314"/>
            <a:ext cx="2428892" cy="1125783"/>
            <a:chOff x="479" y="2640"/>
            <a:chExt cx="1264" cy="556"/>
          </a:xfrm>
        </p:grpSpPr>
        <p:sp>
          <p:nvSpPr>
            <p:cNvPr id="22" name="AutoShape 7"/>
            <p:cNvSpPr>
              <a:spLocks noChangeArrowheads="1"/>
            </p:cNvSpPr>
            <p:nvPr/>
          </p:nvSpPr>
          <p:spPr bwMode="gray">
            <a:xfrm>
              <a:off x="479" y="2640"/>
              <a:ext cx="1264" cy="556"/>
            </a:xfrm>
            <a:prstGeom prst="chevron">
              <a:avLst>
                <a:gd name="adj" fmla="val 36511"/>
              </a:avLst>
            </a:prstGeom>
            <a:gradFill rotWithShape="1">
              <a:gsLst>
                <a:gs pos="0">
                  <a:schemeClr val="accent1">
                    <a:gamma/>
                    <a:tint val="1019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tint val="10196"/>
                    <a:invGamma/>
                  </a:schemeClr>
                </a:gs>
              </a:gsLst>
              <a:lin ang="0" scaled="1"/>
            </a:gradFill>
            <a:ln w="12700" algn="ctr">
              <a:solidFill>
                <a:schemeClr val="accent1"/>
              </a:solidFill>
              <a:miter lim="800000"/>
              <a:headEnd/>
              <a:tailEnd/>
            </a:ln>
            <a:effectLst>
              <a:outerShdw dist="50800" dir="54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" name="AutoShape 8"/>
            <p:cNvSpPr>
              <a:spLocks noChangeArrowheads="1"/>
            </p:cNvSpPr>
            <p:nvPr/>
          </p:nvSpPr>
          <p:spPr bwMode="gray">
            <a:xfrm>
              <a:off x="501" y="2655"/>
              <a:ext cx="1229" cy="528"/>
            </a:xfrm>
            <a:prstGeom prst="chevron">
              <a:avLst>
                <a:gd name="adj" fmla="val 38600"/>
              </a:avLst>
            </a:prstGeom>
            <a:gradFill rotWithShape="1">
              <a:gsLst>
                <a:gs pos="0">
                  <a:schemeClr val="accent1">
                    <a:gamma/>
                    <a:tint val="50980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tint val="50980"/>
                    <a:invGamma/>
                  </a:schemeClr>
                </a:gs>
              </a:gsLst>
              <a:lin ang="5400000" scaled="1"/>
            </a:gradFill>
            <a:ln w="1270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5" name="Text Box 9"/>
          <p:cNvSpPr txBox="1">
            <a:spLocks noChangeArrowheads="1"/>
          </p:cNvSpPr>
          <p:nvPr/>
        </p:nvSpPr>
        <p:spPr bwMode="gray">
          <a:xfrm>
            <a:off x="1285852" y="3857628"/>
            <a:ext cx="1892317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err="1" smtClean="0">
                <a:solidFill>
                  <a:schemeClr val="bg1"/>
                </a:solidFill>
              </a:rPr>
              <a:t>физикалық белсенділік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grpSp>
        <p:nvGrpSpPr>
          <p:cNvPr id="6" name="Group 10"/>
          <p:cNvGrpSpPr>
            <a:grpSpLocks/>
          </p:cNvGrpSpPr>
          <p:nvPr/>
        </p:nvGrpSpPr>
        <p:grpSpPr bwMode="auto">
          <a:xfrm>
            <a:off x="3357554" y="3643314"/>
            <a:ext cx="2500330" cy="1125783"/>
            <a:chOff x="479" y="2640"/>
            <a:chExt cx="1264" cy="556"/>
          </a:xfrm>
        </p:grpSpPr>
        <p:sp>
          <p:nvSpPr>
            <p:cNvPr id="20" name="AutoShape 11"/>
            <p:cNvSpPr>
              <a:spLocks noChangeArrowheads="1"/>
            </p:cNvSpPr>
            <p:nvPr/>
          </p:nvSpPr>
          <p:spPr bwMode="gray">
            <a:xfrm>
              <a:off x="479" y="2640"/>
              <a:ext cx="1264" cy="556"/>
            </a:xfrm>
            <a:prstGeom prst="chevron">
              <a:avLst>
                <a:gd name="adj" fmla="val 36511"/>
              </a:avLst>
            </a:prstGeom>
            <a:gradFill rotWithShape="1">
              <a:gsLst>
                <a:gs pos="0">
                  <a:schemeClr val="accent2">
                    <a:gamma/>
                    <a:tint val="10196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tint val="10196"/>
                    <a:invGamma/>
                  </a:schemeClr>
                </a:gs>
              </a:gsLst>
              <a:lin ang="0" scaled="1"/>
            </a:gradFill>
            <a:ln w="1270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0800" dir="54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" name="AutoShape 12"/>
            <p:cNvSpPr>
              <a:spLocks noChangeArrowheads="1"/>
            </p:cNvSpPr>
            <p:nvPr/>
          </p:nvSpPr>
          <p:spPr bwMode="gray">
            <a:xfrm>
              <a:off x="501" y="2655"/>
              <a:ext cx="1229" cy="528"/>
            </a:xfrm>
            <a:prstGeom prst="chevron">
              <a:avLst>
                <a:gd name="adj" fmla="val 38600"/>
              </a:avLst>
            </a:prstGeom>
            <a:gradFill rotWithShape="1">
              <a:gsLst>
                <a:gs pos="0">
                  <a:schemeClr val="accent2">
                    <a:gamma/>
                    <a:tint val="50980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tint val="50980"/>
                    <a:invGamma/>
                  </a:schemeClr>
                </a:gs>
              </a:gsLst>
              <a:lin ang="5400000" scaled="1"/>
            </a:gradFill>
            <a:ln w="1270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6000760" y="3643314"/>
            <a:ext cx="2357454" cy="1125783"/>
            <a:chOff x="479" y="2640"/>
            <a:chExt cx="1264" cy="556"/>
          </a:xfrm>
        </p:grpSpPr>
        <p:sp>
          <p:nvSpPr>
            <p:cNvPr id="18" name="AutoShape 14"/>
            <p:cNvSpPr>
              <a:spLocks noChangeArrowheads="1"/>
            </p:cNvSpPr>
            <p:nvPr/>
          </p:nvSpPr>
          <p:spPr bwMode="gray">
            <a:xfrm>
              <a:off x="479" y="2640"/>
              <a:ext cx="1264" cy="556"/>
            </a:xfrm>
            <a:prstGeom prst="chevron">
              <a:avLst>
                <a:gd name="adj" fmla="val 36511"/>
              </a:avLst>
            </a:prstGeom>
            <a:gradFill rotWithShape="1">
              <a:gsLst>
                <a:gs pos="0">
                  <a:schemeClr val="hlink">
                    <a:gamma/>
                    <a:tint val="10196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10196"/>
                    <a:invGamma/>
                  </a:schemeClr>
                </a:gs>
              </a:gsLst>
              <a:lin ang="0" scaled="1"/>
            </a:gradFill>
            <a:ln w="12700" algn="ctr">
              <a:solidFill>
                <a:schemeClr val="hlink"/>
              </a:solidFill>
              <a:miter lim="800000"/>
              <a:headEnd/>
              <a:tailEnd/>
            </a:ln>
            <a:effectLst>
              <a:outerShdw dist="50800" dir="54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" name="AutoShape 15"/>
            <p:cNvSpPr>
              <a:spLocks noChangeArrowheads="1"/>
            </p:cNvSpPr>
            <p:nvPr/>
          </p:nvSpPr>
          <p:spPr bwMode="gray">
            <a:xfrm>
              <a:off x="501" y="2655"/>
              <a:ext cx="1229" cy="528"/>
            </a:xfrm>
            <a:prstGeom prst="chevron">
              <a:avLst>
                <a:gd name="adj" fmla="val 38600"/>
              </a:avLst>
            </a:prstGeom>
            <a:gradFill rotWithShape="1">
              <a:gsLst>
                <a:gs pos="0">
                  <a:schemeClr val="hlink">
                    <a:gamma/>
                    <a:tint val="5098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50980"/>
                    <a:invGamma/>
                  </a:schemeClr>
                </a:gs>
              </a:gsLst>
              <a:lin ang="5400000" scaled="1"/>
            </a:gradFill>
            <a:ln w="1270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1" name="Text Box 25"/>
          <p:cNvSpPr txBox="1">
            <a:spLocks noChangeArrowheads="1"/>
          </p:cNvSpPr>
          <p:nvPr/>
        </p:nvSpPr>
        <p:spPr bwMode="gray">
          <a:xfrm>
            <a:off x="4143372" y="3929066"/>
            <a:ext cx="1143008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 err="1" smtClean="0">
                <a:solidFill>
                  <a:schemeClr val="bg1"/>
                </a:solidFill>
              </a:rPr>
              <a:t>жас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12" name="Text Box 26"/>
          <p:cNvSpPr txBox="1">
            <a:spLocks noChangeArrowheads="1"/>
          </p:cNvSpPr>
          <p:nvPr/>
        </p:nvSpPr>
        <p:spPr bwMode="gray">
          <a:xfrm>
            <a:off x="6500826" y="4000504"/>
            <a:ext cx="1717392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dirty="0" smtClean="0">
                <a:solidFill>
                  <a:schemeClr val="bg1"/>
                </a:solidFill>
              </a:rPr>
              <a:t>температура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214414" y="642918"/>
            <a:ext cx="6286544" cy="95410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kk-KZ" sz="2800" b="1" dirty="0" smtClean="0"/>
              <a:t>Зат алмасу жылдамдығына </a:t>
            </a:r>
            <a:r>
              <a:rPr lang="ru-RU" sz="2800" b="1" dirty="0" err="1" smtClean="0"/>
              <a:t>әсер ететін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факторлар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/>
              <a:t>Энергетикалық алмасудың кезеңдері</a:t>
            </a:r>
            <a:endParaRPr lang="ru-RU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214546" y="2071678"/>
            <a:ext cx="4572032" cy="35394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23805" tIns="45720" rIns="23805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Бірінші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кезең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5122" name="AutoShape 2" descr="Ас қорыту жүйесі ауруларындағы негізгі синдромдар - online present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4" name="AutoShape 4" descr="Ас қорыту жүйесі ауруларындағы негізгі синдромдар - online present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6" name="AutoShape 6" descr="Ас қорыту жүйесі.Digestive system. Diagram | Quizl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9" name="Picture 9" descr="Қысқа мерзімді жоспар.8-сынып биология пәнінен.Тақырыбы:Асқорыту  мүшелерінің құрылысы"/>
          <p:cNvPicPr>
            <a:picLocks noChangeAspect="1" noChangeArrowheads="1"/>
          </p:cNvPicPr>
          <p:nvPr/>
        </p:nvPicPr>
        <p:blipFill>
          <a:blip r:embed="rId2"/>
          <a:srcRect t="26415"/>
          <a:stretch>
            <a:fillRect/>
          </a:stretch>
        </p:blipFill>
        <p:spPr bwMode="auto">
          <a:xfrm>
            <a:off x="1428728" y="2714620"/>
            <a:ext cx="6143668" cy="2786082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2714612" y="5857892"/>
            <a:ext cx="4714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dirty="0" smtClean="0"/>
              <a:t>Ас  қорыту жолында  іске асады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699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7413c62fb89faf5669cf5cfcee43476af1d9b7"/>
</p:tagLst>
</file>

<file path=ppt/theme/theme1.xml><?xml version="1.0" encoding="utf-8"?>
<a:theme xmlns:a="http://schemas.openxmlformats.org/drawingml/2006/main" name="Урок 14. Виды метаболизма. Этапы энергетического обмена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Урок 14. Виды метаболизма. Этапы энергетического обмена</Template>
  <TotalTime>283</TotalTime>
  <Words>168</Words>
  <Application>Microsoft Office PowerPoint</Application>
  <PresentationFormat>Экран (4:3)</PresentationFormat>
  <Paragraphs>36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Урок 14. Виды метаболизма. Этапы энергетического обмена</vt:lpstr>
      <vt:lpstr>Оқытушы:  Ерболатова А.Е.</vt:lpstr>
      <vt:lpstr> Сабақ тақырыбы: «Метаболизм түрлері. Энергетикалық алмасу кезеңдері.» </vt:lpstr>
      <vt:lpstr>Метаболизм</vt:lpstr>
      <vt:lpstr>Презентация PowerPoint</vt:lpstr>
      <vt:lpstr>Презентация PowerPoint</vt:lpstr>
      <vt:lpstr>Зат алмасудың  қызметтері</vt:lpstr>
      <vt:lpstr>Зат алмасу жылдамдығы</vt:lpstr>
      <vt:lpstr>Презентация PowerPoint</vt:lpstr>
      <vt:lpstr>Энергетикалық алмасудың кезеңдері</vt:lpstr>
      <vt:lpstr>Екінші кезең</vt:lpstr>
      <vt:lpstr>Үшінші кезең</vt:lpstr>
      <vt:lpstr>  Әдебиеттер мен оқу құралдарының тізімі    1. Е. Очкур, Ж. Құрманғалиева, М. Нұртаева. Биология. Оқулық. 10 сынып, 1, 2 бөлім 2019, Мектеп. https://www.okulyk.kz/10-class/#Биология 2. Н.Т. Аблайханова, А.М. Калыбаева, А.М. Паримбекова, Биология. 11 сынып, 1,2 бөлім. – Алматы: 2019, Мектеп. https://www.okulyk.kz/biologiya/ 3. Е. Очкур, Ж. Қурманғалиева, М. Нуртаева, Биология. Оқулық1, 2-бөлім  Мектеп, 2019 </vt:lpstr>
    </vt:vector>
  </TitlesOfParts>
  <LinksUpToDate>false</LinksUpToDate>
  <SharedDoc>false</SharedDoc>
  <HyperlinkBase>http://presentation-creation.ru/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кубенкулов</cp:lastModifiedBy>
  <cp:revision>29</cp:revision>
  <dcterms:created xsi:type="dcterms:W3CDTF">2020-11-21T09:58:33Z</dcterms:created>
  <dcterms:modified xsi:type="dcterms:W3CDTF">2021-01-27T07:25:14Z</dcterms:modified>
</cp:coreProperties>
</file>