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7" r:id="rId2"/>
    <p:sldId id="258" r:id="rId3"/>
    <p:sldId id="260" r:id="rId4"/>
    <p:sldId id="259" r:id="rId5"/>
    <p:sldId id="261" r:id="rId6"/>
    <p:sldId id="266" r:id="rId7"/>
    <p:sldId id="264" r:id="rId8"/>
    <p:sldId id="265" r:id="rId9"/>
    <p:sldId id="262" r:id="rId10"/>
    <p:sldId id="267" r:id="rId11"/>
    <p:sldId id="268" r:id="rId12"/>
    <p:sldId id="269" r:id="rId13"/>
    <p:sldId id="270" r:id="rId14"/>
    <p:sldId id="272" r:id="rId15"/>
    <p:sldId id="274" r:id="rId16"/>
    <p:sldId id="273"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43" autoAdjust="0"/>
    <p:restoredTop sz="94660"/>
  </p:normalViewPr>
  <p:slideViewPr>
    <p:cSldViewPr snapToGrid="0">
      <p:cViewPr>
        <p:scale>
          <a:sx n="70" d="100"/>
          <a:sy n="70" d="100"/>
        </p:scale>
        <p:origin x="1242"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1568127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29A3D015-1644-48BD-AD63-880C0110BB54}" type="datetimeFigureOut">
              <a:rPr lang="ru-RU" smtClean="0"/>
              <a:t>15.10.2020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356382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872605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96963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2483548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12028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541030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3104140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156947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700799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A3D015-1644-48BD-AD63-880C0110BB54}" type="datetimeFigureOut">
              <a:rPr lang="ru-RU" smtClean="0"/>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421909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9A3D015-1644-48BD-AD63-880C0110BB54}" type="datetimeFigureOut">
              <a:rPr lang="ru-RU" smtClean="0"/>
              <a:t>15.10.2020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457329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9A3D015-1644-48BD-AD63-880C0110BB54}" type="datetimeFigureOut">
              <a:rPr lang="ru-RU" smtClean="0"/>
              <a:t>15.10.2020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2279555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9A3D015-1644-48BD-AD63-880C0110BB54}" type="datetimeFigureOut">
              <a:rPr lang="ru-RU" smtClean="0"/>
              <a:t>15.10.2020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3129592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3D015-1644-48BD-AD63-880C0110BB54}" type="datetimeFigureOut">
              <a:rPr lang="ru-RU" smtClean="0"/>
              <a:t>15.10.2020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331579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9A3D015-1644-48BD-AD63-880C0110BB54}" type="datetimeFigureOut">
              <a:rPr lang="ru-RU" smtClean="0"/>
              <a:t>15.10.2020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810550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9A3D015-1644-48BD-AD63-880C0110BB54}" type="datetimeFigureOut">
              <a:rPr lang="ru-RU" smtClean="0"/>
              <a:t>15.10.2020</a:t>
            </a:fld>
            <a:endParaRPr lang="ru-RU"/>
          </a:p>
        </p:txBody>
      </p:sp>
      <p:sp>
        <p:nvSpPr>
          <p:cNvPr id="6" name="Footer Placeholder 5"/>
          <p:cNvSpPr>
            <a:spLocks noGrp="1"/>
          </p:cNvSpPr>
          <p:nvPr>
            <p:ph type="ftr" sz="quarter" idx="11"/>
          </p:nvPr>
        </p:nvSpPr>
        <p:spPr>
          <a:xfrm>
            <a:off x="533400" y="6172200"/>
            <a:ext cx="5811724" cy="365125"/>
          </a:xfrm>
        </p:spPr>
        <p:txBody>
          <a:bodyPr/>
          <a:lstStyle/>
          <a:p>
            <a:endParaRPr lang="ru-RU"/>
          </a:p>
        </p:txBody>
      </p:sp>
      <p:sp>
        <p:nvSpPr>
          <p:cNvPr id="7" name="Slide Number Placeholder 6"/>
          <p:cNvSpPr>
            <a:spLocks noGrp="1"/>
          </p:cNvSpPr>
          <p:nvPr>
            <p:ph type="sldNum" sz="quarter" idx="12"/>
          </p:nvPr>
        </p:nvSpPr>
        <p:spPr/>
        <p:txBody>
          <a:bodyPr/>
          <a:lstStyle/>
          <a:p>
            <a:fld id="{22FDA665-74E8-4927-860F-EB12C4765CE5}" type="slidenum">
              <a:rPr lang="ru-RU" smtClean="0"/>
              <a:t>‹#›</a:t>
            </a:fld>
            <a:endParaRPr lang="ru-RU"/>
          </a:p>
        </p:txBody>
      </p:sp>
    </p:spTree>
    <p:extLst>
      <p:ext uri="{BB962C8B-B14F-4D97-AF65-F5344CB8AC3E}">
        <p14:creationId xmlns:p14="http://schemas.microsoft.com/office/powerpoint/2010/main" val="4163514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9A3D015-1644-48BD-AD63-880C0110BB54}" type="datetimeFigureOut">
              <a:rPr lang="ru-RU" smtClean="0"/>
              <a:t>15.10.2020</a:t>
            </a:fld>
            <a:endParaRPr lang="ru-RU"/>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22FDA665-74E8-4927-860F-EB12C4765CE5}" type="slidenum">
              <a:rPr lang="ru-RU" smtClean="0"/>
              <a:t>‹#›</a:t>
            </a:fld>
            <a:endParaRPr lang="ru-RU"/>
          </a:p>
        </p:txBody>
      </p:sp>
    </p:spTree>
    <p:extLst>
      <p:ext uri="{BB962C8B-B14F-4D97-AF65-F5344CB8AC3E}">
        <p14:creationId xmlns:p14="http://schemas.microsoft.com/office/powerpoint/2010/main" val="2597581898"/>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56000">
              <a:srgbClr val="FFFF00"/>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TextBox 3"/>
          <p:cNvSpPr txBox="1"/>
          <p:nvPr/>
        </p:nvSpPr>
        <p:spPr>
          <a:xfrm>
            <a:off x="0" y="95536"/>
            <a:ext cx="9144000" cy="1754326"/>
          </a:xfrm>
          <a:prstGeom prst="rect">
            <a:avLst/>
          </a:prstGeom>
          <a:noFill/>
        </p:spPr>
        <p:txBody>
          <a:bodyPr wrap="square" rtlCol="0">
            <a:spAutoFit/>
          </a:bodyPr>
          <a:lstStyle/>
          <a:p>
            <a:pPr algn="ctr"/>
            <a:r>
              <a:rPr lang="kk-KZ" sz="2400" b="1" dirty="0" smtClean="0">
                <a:solidFill>
                  <a:srgbClr val="002060"/>
                </a:solidFill>
                <a:latin typeface="Times New Roman" pitchFamily="18" charset="0"/>
                <a:cs typeface="Times New Roman" pitchFamily="18" charset="0"/>
              </a:rPr>
              <a:t>Абай атындағы Қазақ ұлттық педагогикалық Университеті</a:t>
            </a:r>
          </a:p>
          <a:p>
            <a:pPr algn="ctr"/>
            <a:r>
              <a:rPr lang="kk-KZ" sz="2200" b="1" dirty="0">
                <a:solidFill>
                  <a:srgbClr val="002060"/>
                </a:solidFill>
                <a:latin typeface="Times New Roman" pitchFamily="18" charset="0"/>
                <a:cs typeface="Times New Roman" pitchFamily="18" charset="0"/>
              </a:rPr>
              <a:t>Филология және көптілді білім беру </a:t>
            </a:r>
            <a:r>
              <a:rPr lang="kk-KZ" sz="2200" b="1" dirty="0" smtClean="0">
                <a:solidFill>
                  <a:srgbClr val="002060"/>
                </a:solidFill>
                <a:latin typeface="Times New Roman" pitchFamily="18" charset="0"/>
                <a:cs typeface="Times New Roman" pitchFamily="18" charset="0"/>
              </a:rPr>
              <a:t>институты</a:t>
            </a:r>
          </a:p>
          <a:p>
            <a:pPr algn="ctr"/>
            <a:r>
              <a:rPr lang="kk-KZ" sz="2200" b="1" dirty="0">
                <a:solidFill>
                  <a:srgbClr val="002060"/>
                </a:solidFill>
                <a:latin typeface="Times New Roman" pitchFamily="18" charset="0"/>
                <a:cs typeface="Times New Roman" pitchFamily="18" charset="0"/>
              </a:rPr>
              <a:t>Академик С.Қирабаев атындағы қазақ тілі мен әдебиеті кафедрасы</a:t>
            </a:r>
            <a:endParaRPr lang="ru-RU" sz="2200" dirty="0">
              <a:solidFill>
                <a:srgbClr val="002060"/>
              </a:solidFill>
              <a:latin typeface="Times New Roman" pitchFamily="18" charset="0"/>
              <a:cs typeface="Times New Roman" pitchFamily="18" charset="0"/>
            </a:endParaRPr>
          </a:p>
          <a:p>
            <a:pPr algn="ctr"/>
            <a:endParaRPr lang="ru-RU" sz="2000" dirty="0">
              <a:solidFill>
                <a:srgbClr val="002060"/>
              </a:solidFill>
              <a:latin typeface="Times New Roman" pitchFamily="18" charset="0"/>
              <a:cs typeface="Times New Roman" pitchFamily="18" charset="0"/>
            </a:endParaRPr>
          </a:p>
          <a:p>
            <a:pPr algn="ctr"/>
            <a:r>
              <a:rPr lang="kk-KZ" b="1" dirty="0" smtClean="0">
                <a:solidFill>
                  <a:srgbClr val="002060"/>
                </a:solidFill>
                <a:latin typeface="Times New Roman" pitchFamily="18" charset="0"/>
                <a:cs typeface="Times New Roman" pitchFamily="18" charset="0"/>
              </a:rPr>
              <a:t> </a:t>
            </a:r>
            <a:endParaRPr lang="ru-RU" b="1" dirty="0">
              <a:solidFill>
                <a:srgbClr val="002060"/>
              </a:solidFill>
              <a:latin typeface="Times New Roman" pitchFamily="18" charset="0"/>
              <a:cs typeface="Times New Roman" pitchFamily="18" charset="0"/>
            </a:endParaRP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backgroundRemoval t="4118" b="90000" l="3462" r="97308"/>
                    </a14:imgEffect>
                  </a14:imgLayer>
                </a14:imgProps>
              </a:ext>
              <a:ext uri="{28A0092B-C50C-407E-A947-70E740481C1C}">
                <a14:useLocalDpi xmlns:a14="http://schemas.microsoft.com/office/drawing/2010/main" val="0"/>
              </a:ext>
            </a:extLst>
          </a:blip>
          <a:stretch>
            <a:fillRect/>
          </a:stretch>
        </p:blipFill>
        <p:spPr>
          <a:xfrm>
            <a:off x="2195945" y="1136472"/>
            <a:ext cx="4752109" cy="1858182"/>
          </a:xfrm>
          <a:prstGeom prst="rect">
            <a:avLst/>
          </a:prstGeom>
        </p:spPr>
      </p:pic>
      <p:sp>
        <p:nvSpPr>
          <p:cNvPr id="6" name="TextBox 5"/>
          <p:cNvSpPr txBox="1"/>
          <p:nvPr/>
        </p:nvSpPr>
        <p:spPr>
          <a:xfrm>
            <a:off x="0" y="2890798"/>
            <a:ext cx="9144000" cy="3970318"/>
          </a:xfrm>
          <a:prstGeom prst="rect">
            <a:avLst/>
          </a:prstGeom>
          <a:noFill/>
        </p:spPr>
        <p:txBody>
          <a:bodyPr wrap="square" rtlCol="0">
            <a:spAutoFit/>
          </a:bodyPr>
          <a:lstStyle/>
          <a:p>
            <a:pPr algn="ctr"/>
            <a:r>
              <a:rPr lang="kk-KZ" sz="2400" b="1" dirty="0" smtClean="0">
                <a:solidFill>
                  <a:srgbClr val="002060"/>
                </a:solidFill>
                <a:latin typeface="Times New Roman" panose="02020603050405020304" pitchFamily="18" charset="0"/>
                <a:cs typeface="Times New Roman" panose="02020603050405020304" pitchFamily="18" charset="0"/>
              </a:rPr>
              <a:t>СОӨЖ жұмысы</a:t>
            </a:r>
          </a:p>
          <a:p>
            <a:pPr algn="ctr" fontAlgn="base"/>
            <a:r>
              <a:rPr lang="kk-KZ" sz="2800" b="1" u="sng" dirty="0" smtClean="0">
                <a:solidFill>
                  <a:srgbClr val="002060"/>
                </a:solidFill>
                <a:latin typeface="Times New Roman" panose="02020603050405020304" pitchFamily="18" charset="0"/>
                <a:cs typeface="Times New Roman" panose="02020603050405020304" pitchFamily="18" charset="0"/>
              </a:rPr>
              <a:t>Тақырыбы:</a:t>
            </a:r>
            <a:r>
              <a:rPr lang="kk-KZ" sz="4400" b="1" dirty="0" smtClean="0">
                <a:latin typeface="Times New Roman" panose="02020603050405020304" pitchFamily="18" charset="0"/>
                <a:cs typeface="Times New Roman" panose="02020603050405020304" pitchFamily="18" charset="0"/>
              </a:rPr>
              <a:t> </a:t>
            </a:r>
            <a:r>
              <a:rPr lang="kk-KZ" sz="2400" b="1" dirty="0">
                <a:solidFill>
                  <a:srgbClr val="FF0000"/>
                </a:solidFill>
                <a:latin typeface="Times New Roman" panose="02020603050405020304" pitchFamily="18" charset="0"/>
                <a:cs typeface="Times New Roman" panose="02020603050405020304" pitchFamily="18" charset="0"/>
              </a:rPr>
              <a:t>«Диалектизмдердің көркем әдебиеттердегі қолданысы мен </a:t>
            </a:r>
            <a:r>
              <a:rPr lang="kk-KZ" sz="2400" b="1" dirty="0" smtClean="0">
                <a:solidFill>
                  <a:srgbClr val="FF0000"/>
                </a:solidFill>
                <a:latin typeface="Times New Roman" panose="02020603050405020304" pitchFamily="18" charset="0"/>
                <a:cs typeface="Times New Roman" panose="02020603050405020304" pitchFamily="18" charset="0"/>
              </a:rPr>
              <a:t>өзге</a:t>
            </a:r>
            <a:r>
              <a:rPr lang="ru-RU" sz="2400" dirty="0">
                <a:solidFill>
                  <a:srgbClr val="FF0000"/>
                </a:solidFill>
                <a:latin typeface="Times New Roman" panose="02020603050405020304" pitchFamily="18" charset="0"/>
                <a:cs typeface="Times New Roman" panose="02020603050405020304" pitchFamily="18" charset="0"/>
              </a:rPr>
              <a:t> </a:t>
            </a:r>
            <a:r>
              <a:rPr lang="kk-KZ" sz="2400" b="1" dirty="0" smtClean="0">
                <a:solidFill>
                  <a:srgbClr val="FF0000"/>
                </a:solidFill>
                <a:latin typeface="Times New Roman" panose="02020603050405020304" pitchFamily="18" charset="0"/>
                <a:cs typeface="Times New Roman" panose="02020603050405020304" pitchFamily="18" charset="0"/>
              </a:rPr>
              <a:t>функционалдық </a:t>
            </a:r>
            <a:r>
              <a:rPr lang="kk-KZ" sz="2400" b="1" dirty="0">
                <a:solidFill>
                  <a:srgbClr val="FF0000"/>
                </a:solidFill>
                <a:latin typeface="Times New Roman" panose="02020603050405020304" pitchFamily="18" charset="0"/>
                <a:cs typeface="Times New Roman" panose="02020603050405020304" pitchFamily="18" charset="0"/>
              </a:rPr>
              <a:t>стильдердегі кездесуі</a:t>
            </a:r>
            <a:r>
              <a:rPr lang="kk-KZ" sz="2400" b="1" dirty="0" smtClean="0">
                <a:solidFill>
                  <a:srgbClr val="FF0000"/>
                </a:solidFill>
                <a:latin typeface="Times New Roman" panose="02020603050405020304" pitchFamily="18" charset="0"/>
                <a:cs typeface="Times New Roman" panose="02020603050405020304" pitchFamily="18" charset="0"/>
              </a:rPr>
              <a:t>»</a:t>
            </a:r>
            <a:endParaRPr lang="ru-RU" sz="2400" dirty="0">
              <a:solidFill>
                <a:srgbClr val="FF0000"/>
              </a:solidFill>
              <a:latin typeface="Times New Roman" panose="02020603050405020304" pitchFamily="18" charset="0"/>
              <a:cs typeface="Times New Roman" panose="02020603050405020304" pitchFamily="18" charset="0"/>
            </a:endParaRPr>
          </a:p>
          <a:p>
            <a:r>
              <a:rPr lang="kk-KZ" sz="2000" b="1" dirty="0" smtClean="0">
                <a:solidFill>
                  <a:srgbClr val="FF0000"/>
                </a:solidFill>
                <a:latin typeface="Times New Roman" panose="02020603050405020304" pitchFamily="18" charset="0"/>
                <a:cs typeface="Times New Roman" panose="02020603050405020304" pitchFamily="18" charset="0"/>
              </a:rPr>
              <a:t>  </a:t>
            </a:r>
            <a:endParaRPr lang="en-US" sz="2400" b="1" dirty="0" smtClean="0">
              <a:solidFill>
                <a:srgbClr val="002060"/>
              </a:solidFill>
              <a:latin typeface="Times New Roman" panose="02020603050405020304" pitchFamily="18" charset="0"/>
              <a:cs typeface="Times New Roman" panose="02020603050405020304" pitchFamily="18" charset="0"/>
            </a:endParaRPr>
          </a:p>
          <a:p>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smtClean="0">
                <a:solidFill>
                  <a:srgbClr val="002060"/>
                </a:solidFill>
                <a:latin typeface="Times New Roman" panose="02020603050405020304" pitchFamily="18" charset="0"/>
                <a:cs typeface="Times New Roman" panose="02020603050405020304" pitchFamily="18" charset="0"/>
              </a:rPr>
              <a:t> </a:t>
            </a:r>
            <a:r>
              <a:rPr lang="kk-KZ" sz="2400" b="1" dirty="0" smtClean="0">
                <a:solidFill>
                  <a:srgbClr val="002060"/>
                </a:solidFill>
                <a:latin typeface="Times New Roman" panose="02020603050405020304" pitchFamily="18" charset="0"/>
                <a:cs typeface="Times New Roman" panose="02020603050405020304" pitchFamily="18" charset="0"/>
              </a:rPr>
              <a:t>Орындаған:</a:t>
            </a:r>
            <a:r>
              <a:rPr lang="kk-KZ" sz="2400" b="1" dirty="0" smtClean="0">
                <a:latin typeface="Times New Roman" panose="02020603050405020304" pitchFamily="18" charset="0"/>
                <a:cs typeface="Times New Roman" panose="02020603050405020304" pitchFamily="18" charset="0"/>
              </a:rPr>
              <a:t> </a:t>
            </a:r>
            <a:r>
              <a:rPr lang="kk-KZ" sz="2400" b="1" dirty="0" smtClean="0">
                <a:solidFill>
                  <a:srgbClr val="FF0000"/>
                </a:solidFill>
                <a:latin typeface="Times New Roman" panose="02020603050405020304" pitchFamily="18" charset="0"/>
                <a:cs typeface="Times New Roman" panose="02020603050405020304" pitchFamily="18" charset="0"/>
              </a:rPr>
              <a:t>Үсіпбек Ботагөз</a:t>
            </a:r>
          </a:p>
          <a:p>
            <a:r>
              <a:rPr lang="kk-KZ" sz="2400" b="1" dirty="0" smtClean="0">
                <a:solidFill>
                  <a:srgbClr val="002060"/>
                </a:solidFill>
                <a:latin typeface="Times New Roman" panose="02020603050405020304" pitchFamily="18" charset="0"/>
                <a:cs typeface="Times New Roman" panose="02020603050405020304" pitchFamily="18" charset="0"/>
              </a:rPr>
              <a:t>  Топ:</a:t>
            </a:r>
            <a:r>
              <a:rPr lang="kk-KZ" sz="2400" b="1" dirty="0" smtClean="0">
                <a:latin typeface="Times New Roman" panose="02020603050405020304" pitchFamily="18" charset="0"/>
                <a:cs typeface="Times New Roman" panose="02020603050405020304" pitchFamily="18" charset="0"/>
              </a:rPr>
              <a:t> </a:t>
            </a:r>
            <a:r>
              <a:rPr lang="kk-KZ" sz="2400" b="1" u="sng" dirty="0">
                <a:solidFill>
                  <a:srgbClr val="FF0000"/>
                </a:solidFill>
                <a:latin typeface="Times New Roman" panose="02020603050405020304" pitchFamily="18" charset="0"/>
                <a:cs typeface="Times New Roman" panose="02020603050405020304" pitchFamily="18" charset="0"/>
              </a:rPr>
              <a:t>2</a:t>
            </a:r>
            <a:r>
              <a:rPr lang="en-US" sz="2400" b="1" u="sng" dirty="0" smtClean="0">
                <a:solidFill>
                  <a:srgbClr val="FF0000"/>
                </a:solidFill>
                <a:latin typeface="Times New Roman" panose="02020603050405020304" pitchFamily="18" charset="0"/>
                <a:cs typeface="Times New Roman" panose="02020603050405020304" pitchFamily="18" charset="0"/>
              </a:rPr>
              <a:t>07</a:t>
            </a:r>
            <a:endParaRPr lang="kk-KZ" sz="2400" b="1" dirty="0" smtClean="0">
              <a:solidFill>
                <a:srgbClr val="FF0000"/>
              </a:solidFill>
              <a:latin typeface="Times New Roman" panose="02020603050405020304" pitchFamily="18" charset="0"/>
              <a:cs typeface="Times New Roman" panose="02020603050405020304" pitchFamily="18" charset="0"/>
            </a:endParaRPr>
          </a:p>
          <a:p>
            <a:r>
              <a:rPr lang="kk-KZ" sz="2400" b="1" dirty="0" smtClean="0">
                <a:solidFill>
                  <a:srgbClr val="002060"/>
                </a:solidFill>
                <a:latin typeface="Times New Roman" panose="02020603050405020304" pitchFamily="18" charset="0"/>
                <a:cs typeface="Times New Roman" panose="02020603050405020304" pitchFamily="18" charset="0"/>
              </a:rPr>
              <a:t>  Қабылдаған:</a:t>
            </a:r>
            <a:r>
              <a:rPr lang="kk-KZ" sz="2400" b="1" dirty="0" smtClean="0">
                <a:latin typeface="Times New Roman" panose="02020603050405020304" pitchFamily="18" charset="0"/>
                <a:cs typeface="Times New Roman" panose="02020603050405020304" pitchFamily="18" charset="0"/>
              </a:rPr>
              <a:t> </a:t>
            </a:r>
            <a:r>
              <a:rPr lang="kk-KZ" sz="2400" b="1" dirty="0">
                <a:solidFill>
                  <a:srgbClr val="FF0000"/>
                </a:solidFill>
                <a:latin typeface="Times New Roman" pitchFamily="18" charset="0"/>
                <a:cs typeface="Times New Roman" pitchFamily="18" charset="0"/>
              </a:rPr>
              <a:t>Абитова.Ж</a:t>
            </a:r>
          </a:p>
          <a:p>
            <a:pPr algn="ctr"/>
            <a:endParaRPr lang="kk-KZ" sz="2000" b="1" dirty="0" smtClean="0">
              <a:solidFill>
                <a:srgbClr val="C00000"/>
              </a:solidFill>
              <a:latin typeface="Times New Roman" pitchFamily="18" charset="0"/>
              <a:cs typeface="Times New Roman" pitchFamily="18" charset="0"/>
            </a:endParaRPr>
          </a:p>
          <a:p>
            <a:pPr algn="ctr"/>
            <a:endParaRPr lang="kk-KZ" sz="2400" b="1" dirty="0" smtClean="0">
              <a:solidFill>
                <a:srgbClr val="002060"/>
              </a:solidFill>
              <a:latin typeface="Times New Roman" panose="02020603050405020304" pitchFamily="18" charset="0"/>
              <a:cs typeface="Times New Roman" panose="02020603050405020304" pitchFamily="18" charset="0"/>
            </a:endParaRPr>
          </a:p>
          <a:p>
            <a:pPr algn="ctr"/>
            <a:r>
              <a:rPr lang="en-US" sz="2400" b="1" dirty="0" smtClean="0">
                <a:solidFill>
                  <a:srgbClr val="002060"/>
                </a:solidFill>
                <a:latin typeface="Times New Roman" panose="02020603050405020304" pitchFamily="18" charset="0"/>
                <a:cs typeface="Times New Roman" panose="02020603050405020304" pitchFamily="18" charset="0"/>
              </a:rPr>
              <a:t>20</a:t>
            </a:r>
            <a:r>
              <a:rPr lang="ru-RU" sz="2400" b="1" dirty="0" smtClean="0">
                <a:solidFill>
                  <a:srgbClr val="002060"/>
                </a:solidFill>
                <a:latin typeface="Times New Roman" panose="02020603050405020304" pitchFamily="18" charset="0"/>
                <a:cs typeface="Times New Roman" panose="02020603050405020304" pitchFamily="18" charset="0"/>
              </a:rPr>
              <a:t>20</a:t>
            </a:r>
            <a:r>
              <a:rPr lang="en-US" sz="2400" b="1" dirty="0" smtClean="0">
                <a:solidFill>
                  <a:srgbClr val="002060"/>
                </a:solidFill>
                <a:latin typeface="Times New Roman" panose="02020603050405020304" pitchFamily="18" charset="0"/>
                <a:cs typeface="Times New Roman" panose="02020603050405020304" pitchFamily="18" charset="0"/>
              </a:rPr>
              <a:t>-202</a:t>
            </a:r>
            <a:r>
              <a:rPr lang="ru-RU" sz="2400" b="1" dirty="0">
                <a:solidFill>
                  <a:srgbClr val="002060"/>
                </a:solidFill>
                <a:latin typeface="Times New Roman" panose="02020603050405020304" pitchFamily="18" charset="0"/>
                <a:cs typeface="Times New Roman" panose="02020603050405020304" pitchFamily="18" charset="0"/>
              </a:rPr>
              <a:t>1</a:t>
            </a:r>
            <a:r>
              <a:rPr lang="en-US" sz="2400" b="1" dirty="0" smtClean="0">
                <a:solidFill>
                  <a:srgbClr val="002060"/>
                </a:solidFill>
                <a:latin typeface="Times New Roman" panose="02020603050405020304" pitchFamily="18" charset="0"/>
                <a:cs typeface="Times New Roman" panose="02020603050405020304" pitchFamily="18" charset="0"/>
              </a:rPr>
              <a:t> </a:t>
            </a:r>
            <a:r>
              <a:rPr lang="kk-KZ" sz="2400" b="1" dirty="0" smtClean="0">
                <a:solidFill>
                  <a:srgbClr val="002060"/>
                </a:solidFill>
                <a:latin typeface="Times New Roman" panose="02020603050405020304" pitchFamily="18" charset="0"/>
                <a:cs typeface="Times New Roman" panose="02020603050405020304" pitchFamily="18" charset="0"/>
              </a:rPr>
              <a:t>оқу жылы </a:t>
            </a:r>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6644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29000">
              <a:schemeClr val="bg2">
                <a:tint val="97000"/>
                <a:hueMod val="92000"/>
                <a:satMod val="169000"/>
                <a:lumMod val="164000"/>
              </a:schemeClr>
            </a:gs>
            <a:gs pos="100000">
              <a:schemeClr val="tx2">
                <a:lumMod val="75000"/>
              </a:schemeClr>
            </a:gs>
          </a:gsLst>
          <a:lin ang="6120000" scaled="1"/>
        </a:gradFill>
        <a:effectLst/>
      </p:bgPr>
    </p:bg>
    <p:spTree>
      <p:nvGrpSpPr>
        <p:cNvPr id="1" name=""/>
        <p:cNvGrpSpPr/>
        <p:nvPr/>
      </p:nvGrpSpPr>
      <p:grpSpPr>
        <a:xfrm>
          <a:off x="0" y="0"/>
          <a:ext cx="0" cy="0"/>
          <a:chOff x="0" y="0"/>
          <a:chExt cx="0" cy="0"/>
        </a:xfrm>
      </p:grpSpPr>
      <p:sp>
        <p:nvSpPr>
          <p:cNvPr id="4" name="Блок-схема: знак завершения 3"/>
          <p:cNvSpPr/>
          <p:nvPr/>
        </p:nvSpPr>
        <p:spPr>
          <a:xfrm>
            <a:off x="0" y="68239"/>
            <a:ext cx="9144000" cy="1965277"/>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b="1" dirty="0">
                <a:solidFill>
                  <a:schemeClr val="accent1">
                    <a:lumMod val="75000"/>
                  </a:schemeClr>
                </a:solidFill>
                <a:latin typeface="Times New Roman" panose="02020603050405020304" pitchFamily="18" charset="0"/>
                <a:cs typeface="Times New Roman" panose="02020603050405020304" pitchFamily="18" charset="0"/>
              </a:rPr>
              <a:t>Көркем сөз шеберлері өзіне керекті материалдарды халық өмірінен, халық тілінен алатыны, оны өздерінің шығармашылық елегінен өткізе отырып пайдаланатыны анық. Халық тілінің табиғи мүмкіншілігін ежелден қалыптасқан тілдік дәстүр негізінде меңгерген ақын-жазушылар ғана оны бұрынғысынан әрі дамыта, жаңарта, қолдану аясын кеңейте алады десек, Тынымбай Нұрмағамбетов — осы үдеден шыға білген қаламгер.</a:t>
            </a:r>
            <a:endParaRPr lang="ru-RU"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5" name="AutoShape 9"/>
          <p:cNvSpPr>
            <a:spLocks noChangeArrowheads="1"/>
          </p:cNvSpPr>
          <p:nvPr/>
        </p:nvSpPr>
        <p:spPr bwMode="auto">
          <a:xfrm>
            <a:off x="0" y="2142698"/>
            <a:ext cx="8949607" cy="4694833"/>
          </a:xfrm>
          <a:prstGeom prst="roundRect">
            <a:avLst>
              <a:gd name="adj" fmla="val 0"/>
            </a:avLst>
          </a:prstGeom>
          <a:gradFill rotWithShape="1">
            <a:gsLst>
              <a:gs pos="0">
                <a:srgbClr val="FFE88A"/>
              </a:gs>
              <a:gs pos="100000">
                <a:srgbClr val="FFCC00"/>
              </a:gs>
            </a:gsLst>
            <a:lin ang="5400000" scaled="1"/>
          </a:gradFill>
          <a:ln w="9525">
            <a:round/>
            <a:headEnd/>
            <a:tailEnd/>
          </a:ln>
          <a:scene3d>
            <a:camera prst="legacyObliqueTopRight"/>
            <a:lightRig rig="legacyFlat3" dir="b"/>
          </a:scene3d>
          <a:sp3d extrusionH="430200" prstMaterial="legacyMatte">
            <a:bevelT w="13500" h="13500" prst="angle"/>
            <a:bevelB w="13500" h="13500" prst="angle"/>
            <a:extrusionClr>
              <a:srgbClr val="FFCC00"/>
            </a:extrusionClr>
            <a:contourClr>
              <a:srgbClr val="FFE88A"/>
            </a:contourClr>
          </a:sp3d>
        </p:spPr>
        <p:txBody>
          <a:bodyPr>
            <a:flatTx/>
          </a:bodyPr>
          <a:ls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r>
              <a:rPr lang="kk-KZ" sz="1900" b="1" i="1" u="sng" dirty="0" smtClean="0">
                <a:solidFill>
                  <a:schemeClr val="accent1">
                    <a:lumMod val="75000"/>
                  </a:schemeClr>
                </a:solidFill>
                <a:latin typeface="Times New Roman" panose="02020603050405020304" pitchFamily="18" charset="0"/>
                <a:cs typeface="Times New Roman" panose="02020603050405020304" pitchFamily="18" charset="0"/>
              </a:rPr>
              <a:t>Құрал-жабдық </a:t>
            </a:r>
            <a:r>
              <a:rPr lang="kk-KZ" sz="1900" b="1" i="1" u="sng" dirty="0">
                <a:solidFill>
                  <a:schemeClr val="accent1">
                    <a:lumMod val="75000"/>
                  </a:schemeClr>
                </a:solidFill>
                <a:latin typeface="Times New Roman" panose="02020603050405020304" pitchFamily="18" charset="0"/>
                <a:cs typeface="Times New Roman" panose="02020603050405020304" pitchFamily="18" charset="0"/>
              </a:rPr>
              <a:t>атауларындағы диалектизмдерге</a:t>
            </a:r>
            <a:r>
              <a:rPr lang="kk-KZ" sz="1900" b="1" u="sng" dirty="0">
                <a:solidFill>
                  <a:schemeClr val="accent1">
                    <a:lumMod val="75000"/>
                  </a:schemeClr>
                </a:solidFill>
                <a:latin typeface="Times New Roman" panose="02020603050405020304" pitchFamily="18" charset="0"/>
                <a:cs typeface="Times New Roman" panose="02020603050405020304" pitchFamily="18" charset="0"/>
              </a:rPr>
              <a:t> </a:t>
            </a:r>
            <a:r>
              <a:rPr lang="kk-KZ" sz="1900" dirty="0">
                <a:solidFill>
                  <a:schemeClr val="accent1">
                    <a:lumMod val="75000"/>
                  </a:schemeClr>
                </a:solidFill>
                <a:latin typeface="Times New Roman" panose="02020603050405020304" pitchFamily="18" charset="0"/>
                <a:cs typeface="Times New Roman" panose="02020603050405020304" pitchFamily="18" charset="0"/>
              </a:rPr>
              <a:t>үй тұрмысына, күнделікті қолданысқа қажетті зат, бұйым атаулары жатады. </a:t>
            </a:r>
            <a:r>
              <a:rPr lang="ru-RU" sz="1900" dirty="0">
                <a:solidFill>
                  <a:schemeClr val="accent1">
                    <a:lumMod val="75000"/>
                  </a:schemeClr>
                </a:solidFill>
                <a:latin typeface="Times New Roman" panose="02020603050405020304" pitchFamily="18" charset="0"/>
                <a:cs typeface="Times New Roman" panose="02020603050405020304" pitchFamily="18" charset="0"/>
              </a:rPr>
              <a:t> </a:t>
            </a:r>
            <a:r>
              <a:rPr lang="ru-RU" sz="1900" dirty="0" smtClean="0">
                <a:solidFill>
                  <a:schemeClr val="accent1">
                    <a:lumMod val="75000"/>
                  </a:schemeClr>
                </a:solidFill>
                <a:latin typeface="Times New Roman" panose="02020603050405020304" pitchFamily="18" charset="0"/>
                <a:cs typeface="Times New Roman" panose="02020603050405020304" pitchFamily="18" charset="0"/>
              </a:rPr>
              <a:t> </a:t>
            </a:r>
          </a:p>
          <a:p>
            <a:r>
              <a:rPr lang="ru-RU" sz="1900" b="1" dirty="0" err="1" smtClean="0">
                <a:solidFill>
                  <a:schemeClr val="accent1">
                    <a:lumMod val="75000"/>
                  </a:schemeClr>
                </a:solidFill>
                <a:latin typeface="Times New Roman" panose="02020603050405020304" pitchFamily="18" charset="0"/>
                <a:cs typeface="Times New Roman" panose="02020603050405020304" pitchFamily="18" charset="0"/>
              </a:rPr>
              <a:t>Ендігі</a:t>
            </a:r>
            <a:r>
              <a:rPr lang="ru-RU" sz="19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сәтте</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жанынан</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i="1" dirty="0" err="1">
                <a:solidFill>
                  <a:srgbClr val="FF0000"/>
                </a:solidFill>
                <a:latin typeface="Times New Roman" panose="02020603050405020304" pitchFamily="18" charset="0"/>
                <a:cs typeface="Times New Roman" panose="02020603050405020304" pitchFamily="18" charset="0"/>
              </a:rPr>
              <a:t>оттық</a:t>
            </a:r>
            <a:r>
              <a:rPr lang="ru-RU" sz="1900" b="1" dirty="0">
                <a:solidFill>
                  <a:srgbClr val="FF0000"/>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алды</a:t>
            </a:r>
            <a:r>
              <a:rPr lang="ru-RU" sz="1900" b="1" dirty="0">
                <a:solidFill>
                  <a:schemeClr val="accent1">
                    <a:lumMod val="75000"/>
                  </a:schemeClr>
                </a:solidFill>
                <a:latin typeface="Times New Roman" panose="02020603050405020304" pitchFamily="18" charset="0"/>
                <a:cs typeface="Times New Roman" panose="02020603050405020304" pitchFamily="18" charset="0"/>
              </a:rPr>
              <a:t> да:</a:t>
            </a:r>
          </a:p>
          <a:p>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Қарағым</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Қатира</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i="1" dirty="0" err="1">
                <a:solidFill>
                  <a:srgbClr val="FF0000"/>
                </a:solidFill>
                <a:latin typeface="Times New Roman" panose="02020603050405020304" pitchFamily="18" charset="0"/>
                <a:cs typeface="Times New Roman" panose="02020603050405020304" pitchFamily="18" charset="0"/>
              </a:rPr>
              <a:t>шамыңды</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smtClean="0">
                <a:solidFill>
                  <a:schemeClr val="accent1">
                    <a:lumMod val="75000"/>
                  </a:schemeClr>
                </a:solidFill>
                <a:latin typeface="Times New Roman" panose="02020603050405020304" pitchFamily="18" charset="0"/>
                <a:cs typeface="Times New Roman" panose="02020603050405020304" pitchFamily="18" charset="0"/>
              </a:rPr>
              <a:t>әкелші</a:t>
            </a:r>
            <a:r>
              <a:rPr lang="kk-KZ" sz="1900" b="1" dirty="0" smtClean="0">
                <a:solidFill>
                  <a:schemeClr val="accent1">
                    <a:lumMod val="75000"/>
                  </a:schemeClr>
                </a:solidFill>
                <a:latin typeface="Times New Roman" panose="02020603050405020304" pitchFamily="18" charset="0"/>
                <a:cs typeface="Times New Roman" panose="02020603050405020304" pitchFamily="18" charset="0"/>
              </a:rPr>
              <a:t>...</a:t>
            </a:r>
            <a:r>
              <a:rPr lang="ru-RU" sz="1900" b="1" dirty="0" err="1" smtClean="0">
                <a:solidFill>
                  <a:schemeClr val="accent1">
                    <a:lumMod val="75000"/>
                  </a:schemeClr>
                </a:solidFill>
                <a:latin typeface="Times New Roman" panose="02020603050405020304" pitchFamily="18" charset="0"/>
                <a:cs typeface="Times New Roman" panose="02020603050405020304" pitchFamily="18" charset="0"/>
              </a:rPr>
              <a:t>Тұрдыахонды</a:t>
            </a:r>
            <a:r>
              <a:rPr lang="ru-RU" sz="19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жіберіп</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едім</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барған</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жоқ</a:t>
            </a:r>
            <a:r>
              <a:rPr lang="ru-RU" sz="1900" b="1" dirty="0">
                <a:solidFill>
                  <a:schemeClr val="accent1">
                    <a:lumMod val="75000"/>
                  </a:schemeClr>
                </a:solidFill>
                <a:latin typeface="Times New Roman" panose="02020603050405020304" pitchFamily="18" charset="0"/>
                <a:cs typeface="Times New Roman" panose="02020603050405020304" pitchFamily="18" charset="0"/>
              </a:rPr>
              <a:t> па? –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деді</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Қ.Сланов</a:t>
            </a:r>
            <a:r>
              <a:rPr lang="ru-RU" sz="1900" b="1" dirty="0">
                <a:solidFill>
                  <a:schemeClr val="accent1">
                    <a:lumMod val="75000"/>
                  </a:schemeClr>
                </a:solidFill>
                <a:latin typeface="Times New Roman" panose="02020603050405020304" pitchFamily="18" charset="0"/>
                <a:cs typeface="Times New Roman" panose="02020603050405020304" pitchFamily="18" charset="0"/>
              </a:rPr>
              <a:t>, </a:t>
            </a:r>
            <a:r>
              <a:rPr lang="ru-RU" sz="1900" b="1" dirty="0" err="1">
                <a:solidFill>
                  <a:schemeClr val="accent1">
                    <a:lumMod val="75000"/>
                  </a:schemeClr>
                </a:solidFill>
                <a:latin typeface="Times New Roman" panose="02020603050405020304" pitchFamily="18" charset="0"/>
                <a:cs typeface="Times New Roman" panose="02020603050405020304" pitchFamily="18" charset="0"/>
              </a:rPr>
              <a:t>Шалқар</a:t>
            </a:r>
            <a:r>
              <a:rPr lang="ru-RU" sz="1900" b="1" dirty="0">
                <a:solidFill>
                  <a:schemeClr val="accent1">
                    <a:lumMod val="75000"/>
                  </a:schemeClr>
                </a:solidFill>
                <a:latin typeface="Times New Roman" panose="02020603050405020304" pitchFamily="18" charset="0"/>
                <a:cs typeface="Times New Roman" panose="02020603050405020304" pitchFamily="18" charset="0"/>
              </a:rPr>
              <a:t>. 4-т. 212-б.). </a:t>
            </a:r>
            <a:r>
              <a:rPr lang="kk-KZ" sz="1900" b="1" dirty="0" smtClean="0">
                <a:solidFill>
                  <a:schemeClr val="accent1">
                    <a:lumMod val="75000"/>
                  </a:schemeClr>
                </a:solidFill>
                <a:latin typeface="Times New Roman" panose="02020603050405020304" pitchFamily="18" charset="0"/>
                <a:cs typeface="Times New Roman" panose="02020603050405020304" pitchFamily="18" charset="0"/>
              </a:rPr>
              <a:t>Енді </a:t>
            </a:r>
            <a:r>
              <a:rPr lang="kk-KZ" sz="1900" b="1" dirty="0">
                <a:solidFill>
                  <a:schemeClr val="accent1">
                    <a:lumMod val="75000"/>
                  </a:schemeClr>
                </a:solidFill>
                <a:latin typeface="Times New Roman" panose="02020603050405020304" pitchFamily="18" charset="0"/>
                <a:cs typeface="Times New Roman" panose="02020603050405020304" pitchFamily="18" charset="0"/>
              </a:rPr>
              <a:t>қызу қолға алатынымыз – </a:t>
            </a:r>
            <a:r>
              <a:rPr lang="kk-KZ" sz="1900" b="1" i="1" dirty="0">
                <a:solidFill>
                  <a:srgbClr val="FF0000"/>
                </a:solidFill>
                <a:latin typeface="Times New Roman" panose="02020603050405020304" pitchFamily="18" charset="0"/>
                <a:cs typeface="Times New Roman" panose="02020603050405020304" pitchFamily="18" charset="0"/>
              </a:rPr>
              <a:t>кесек</a:t>
            </a:r>
            <a:r>
              <a:rPr lang="kk-KZ" sz="1900" b="1" dirty="0">
                <a:solidFill>
                  <a:schemeClr val="accent1">
                    <a:lumMod val="75000"/>
                  </a:schemeClr>
                </a:solidFill>
                <a:latin typeface="Times New Roman" panose="02020603050405020304" pitchFamily="18" charset="0"/>
                <a:cs typeface="Times New Roman" panose="02020603050405020304" pitchFamily="18" charset="0"/>
              </a:rPr>
              <a:t> соғу (Қ.Сланов, Ағыннан туған ақ сәуле: 5-т. 313-б.). </a:t>
            </a:r>
            <a:r>
              <a:rPr lang="kk-KZ" sz="1900" i="1" dirty="0">
                <a:solidFill>
                  <a:schemeClr val="accent1">
                    <a:lumMod val="75000"/>
                  </a:schemeClr>
                </a:solidFill>
                <a:latin typeface="Times New Roman" panose="02020603050405020304" pitchFamily="18" charset="0"/>
                <a:cs typeface="Times New Roman" panose="02020603050405020304" pitchFamily="18" charset="0"/>
              </a:rPr>
              <a:t>Кәсіп-шаруашылыққа байланысты </a:t>
            </a:r>
            <a:r>
              <a:rPr lang="kk-KZ" sz="1900" i="1" dirty="0" smtClean="0">
                <a:solidFill>
                  <a:schemeClr val="accent1">
                    <a:lumMod val="75000"/>
                  </a:schemeClr>
                </a:solidFill>
                <a:latin typeface="Times New Roman" panose="02020603050405020304" pitchFamily="18" charset="0"/>
                <a:cs typeface="Times New Roman" panose="02020603050405020304" pitchFamily="18" charset="0"/>
              </a:rPr>
              <a:t>диалектизмдерге</a:t>
            </a:r>
            <a:r>
              <a:rPr lang="kk-KZ" sz="1900" dirty="0">
                <a:solidFill>
                  <a:schemeClr val="accent1">
                    <a:lumMod val="75000"/>
                  </a:schemeClr>
                </a:solidFill>
                <a:latin typeface="Times New Roman" panose="02020603050405020304" pitchFamily="18" charset="0"/>
                <a:cs typeface="Times New Roman" panose="02020603050405020304" pitchFamily="18" charset="0"/>
              </a:rPr>
              <a:t> негізгі кәсіп, шаруашылық түрлеріне байланысты туған диалектизмдер кіреді. Бұл топтағы </a:t>
            </a:r>
            <a:r>
              <a:rPr lang="kk-KZ" sz="1900" dirty="0" smtClean="0">
                <a:solidFill>
                  <a:schemeClr val="accent1">
                    <a:lumMod val="75000"/>
                  </a:schemeClr>
                </a:solidFill>
                <a:latin typeface="Times New Roman" panose="02020603050405020304" pitchFamily="18" charset="0"/>
                <a:cs typeface="Times New Roman" panose="02020603050405020304" pitchFamily="18" charset="0"/>
              </a:rPr>
              <a:t>диалектизмдер </a:t>
            </a:r>
            <a:r>
              <a:rPr lang="kk-KZ" sz="1900" dirty="0">
                <a:solidFill>
                  <a:schemeClr val="accent1">
                    <a:lumMod val="75000"/>
                  </a:schemeClr>
                </a:solidFill>
                <a:latin typeface="Times New Roman" panose="02020603050405020304" pitchFamily="18" charset="0"/>
                <a:cs typeface="Times New Roman" panose="02020603050405020304" pitchFamily="18" charset="0"/>
              </a:rPr>
              <a:t>осы өңірге тән кәсіп түрлеріне байланысты, </a:t>
            </a:r>
            <a:r>
              <a:rPr lang="kk-KZ" sz="1900" b="1" dirty="0">
                <a:solidFill>
                  <a:schemeClr val="accent1">
                    <a:lumMod val="75000"/>
                  </a:schemeClr>
                </a:solidFill>
                <a:latin typeface="Times New Roman" panose="02020603050405020304" pitchFamily="18" charset="0"/>
                <a:cs typeface="Times New Roman" panose="02020603050405020304" pitchFamily="18" charset="0"/>
              </a:rPr>
              <a:t>«Қараса, Берден </a:t>
            </a:r>
            <a:r>
              <a:rPr lang="kk-KZ" sz="1900" b="1" i="1" dirty="0">
                <a:solidFill>
                  <a:schemeClr val="accent1">
                    <a:lumMod val="75000"/>
                  </a:schemeClr>
                </a:solidFill>
                <a:latin typeface="Times New Roman" panose="02020603050405020304" pitchFamily="18" charset="0"/>
                <a:cs typeface="Times New Roman" panose="02020603050405020304" pitchFamily="18" charset="0"/>
              </a:rPr>
              <a:t>«әйкелден</a:t>
            </a:r>
            <a:r>
              <a:rPr lang="kk-KZ" sz="1900" b="1" dirty="0">
                <a:solidFill>
                  <a:schemeClr val="accent1">
                    <a:lumMod val="75000"/>
                  </a:schemeClr>
                </a:solidFill>
                <a:latin typeface="Times New Roman" panose="02020603050405020304" pitchFamily="18" charset="0"/>
                <a:cs typeface="Times New Roman" panose="02020603050405020304" pitchFamily="18" charset="0"/>
              </a:rPr>
              <a:t> түсіпті» (Ә.Кекілбаев. «Ең бақытты күн» 37 б.). Өнге жерден гөрі әнтек қарауытқан тебін ортасындағы ағарған тас </a:t>
            </a:r>
            <a:r>
              <a:rPr lang="kk-KZ" sz="1900" b="1" i="1" dirty="0">
                <a:solidFill>
                  <a:schemeClr val="accent1">
                    <a:lumMod val="75000"/>
                  </a:schemeClr>
                </a:solidFill>
                <a:latin typeface="Times New Roman" panose="02020603050405020304" pitchFamily="18" charset="0"/>
                <a:cs typeface="Times New Roman" panose="02020603050405020304" pitchFamily="18" charset="0"/>
              </a:rPr>
              <a:t>әйкел </a:t>
            </a:r>
            <a:r>
              <a:rPr lang="kk-KZ" sz="1900" b="1" dirty="0">
                <a:solidFill>
                  <a:schemeClr val="accent1">
                    <a:lumMod val="75000"/>
                  </a:schemeClr>
                </a:solidFill>
                <a:latin typeface="Times New Roman" panose="02020603050405020304" pitchFamily="18" charset="0"/>
                <a:cs typeface="Times New Roman" panose="02020603050405020304" pitchFamily="18" charset="0"/>
              </a:rPr>
              <a:t>барған сайын бұлдырай түсті (Ә.Кекілбаев. «Аш бөрі» 29 б.). Қауғаны астауға сырғытып жіберіп, </a:t>
            </a:r>
            <a:r>
              <a:rPr lang="kk-KZ" sz="1900" b="1" i="1" dirty="0">
                <a:solidFill>
                  <a:schemeClr val="accent1">
                    <a:lumMod val="75000"/>
                  </a:schemeClr>
                </a:solidFill>
                <a:latin typeface="Times New Roman" panose="02020603050405020304" pitchFamily="18" charset="0"/>
                <a:cs typeface="Times New Roman" panose="02020603050405020304" pitchFamily="18" charset="0"/>
              </a:rPr>
              <a:t>әйкелде </a:t>
            </a:r>
            <a:r>
              <a:rPr lang="kk-KZ" sz="1900" b="1" dirty="0">
                <a:solidFill>
                  <a:schemeClr val="accent1">
                    <a:lumMod val="75000"/>
                  </a:schemeClr>
                </a:solidFill>
                <a:latin typeface="Times New Roman" panose="02020603050405020304" pitchFamily="18" charset="0"/>
                <a:cs typeface="Times New Roman" panose="02020603050405020304" pitchFamily="18" charset="0"/>
              </a:rPr>
              <a:t>талтайып тұрып алды (Ә.Кекілбаев. «Ең бақытты күн» 36 б.). </a:t>
            </a:r>
            <a:r>
              <a:rPr lang="kk-KZ" sz="2000" b="1" i="1" dirty="0">
                <a:solidFill>
                  <a:srgbClr val="FF0000"/>
                </a:solidFill>
                <a:latin typeface="Times New Roman" panose="02020603050405020304" pitchFamily="18" charset="0"/>
                <a:cs typeface="Times New Roman" panose="02020603050405020304" pitchFamily="18" charset="0"/>
              </a:rPr>
              <a:t>Әйкел</a:t>
            </a:r>
            <a:r>
              <a:rPr lang="kk-KZ" sz="2000" b="1" dirty="0">
                <a:solidFill>
                  <a:srgbClr val="FF0000"/>
                </a:solidFill>
                <a:latin typeface="Times New Roman" panose="02020603050405020304" pitchFamily="18" charset="0"/>
                <a:cs typeface="Times New Roman" panose="02020603050405020304" pitchFamily="18" charset="0"/>
              </a:rPr>
              <a:t> </a:t>
            </a:r>
            <a:r>
              <a:rPr lang="kk-KZ" sz="1900" dirty="0">
                <a:solidFill>
                  <a:schemeClr val="accent1">
                    <a:lumMod val="75000"/>
                  </a:schemeClr>
                </a:solidFill>
                <a:latin typeface="Times New Roman" panose="02020603050405020304" pitchFamily="18" charset="0"/>
                <a:cs typeface="Times New Roman" panose="02020603050405020304" pitchFamily="18" charset="0"/>
              </a:rPr>
              <a:t>— құдықтың аузындағы тастан дөңгелек тоқаш  ретінде  ойылған  тас. Арғы түбі арабтың </a:t>
            </a:r>
            <a:r>
              <a:rPr lang="kk-KZ" sz="1900" b="1" dirty="0">
                <a:solidFill>
                  <a:srgbClr val="FF0000"/>
                </a:solidFill>
                <a:latin typeface="Times New Roman" panose="02020603050405020304" pitchFamily="18" charset="0"/>
                <a:cs typeface="Times New Roman" panose="02020603050405020304" pitchFamily="18" charset="0"/>
              </a:rPr>
              <a:t>«һайкел» </a:t>
            </a:r>
            <a:r>
              <a:rPr lang="kk-KZ" sz="1900" dirty="0">
                <a:solidFill>
                  <a:schemeClr val="accent1">
                    <a:lumMod val="75000"/>
                  </a:schemeClr>
                </a:solidFill>
                <a:latin typeface="Times New Roman" panose="02020603050405020304" pitchFamily="18" charset="0"/>
                <a:cs typeface="Times New Roman" panose="02020603050405020304" pitchFamily="18" charset="0"/>
              </a:rPr>
              <a:t>деген сөзінен шыққан. Арабшасының мағынасы да </a:t>
            </a:r>
            <a:r>
              <a:rPr lang="kk-KZ" sz="1900" b="1" dirty="0">
                <a:solidFill>
                  <a:srgbClr val="FF0000"/>
                </a:solidFill>
                <a:latin typeface="Times New Roman" panose="02020603050405020304" pitchFamily="18" charset="0"/>
                <a:cs typeface="Times New Roman" panose="02020603050405020304" pitchFamily="18" charset="0"/>
              </a:rPr>
              <a:t>«дөңгелек» </a:t>
            </a:r>
            <a:r>
              <a:rPr lang="kk-KZ" sz="1900" dirty="0">
                <a:solidFill>
                  <a:schemeClr val="accent1">
                    <a:lumMod val="75000"/>
                  </a:schemeClr>
                </a:solidFill>
                <a:latin typeface="Times New Roman" panose="02020603050405020304" pitchFamily="18" charset="0"/>
                <a:cs typeface="Times New Roman" panose="02020603050405020304" pitchFamily="18" charset="0"/>
              </a:rPr>
              <a:t>дегенді білдіреді. </a:t>
            </a:r>
            <a:endParaRPr lang="ru-RU" sz="19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3298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2">
                <a:lumMod val="40000"/>
                <a:lumOff val="6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нутый угол 1"/>
          <p:cNvSpPr/>
          <p:nvPr/>
        </p:nvSpPr>
        <p:spPr>
          <a:xfrm>
            <a:off x="54592" y="40942"/>
            <a:ext cx="8966581" cy="6776114"/>
          </a:xfrm>
          <a:prstGeom prst="foldedCorner">
            <a:avLst>
              <a:gd name="adj" fmla="val 918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40944" y="40942"/>
            <a:ext cx="8966581" cy="6817251"/>
          </a:xfrm>
          <a:prstGeom prst="rect">
            <a:avLst/>
          </a:prstGeom>
        </p:spPr>
        <p:txBody>
          <a:bodyPr wrap="square">
            <a:spAutoFit/>
          </a:bodyPr>
          <a:lstStyle/>
          <a:p>
            <a:pPr algn="ctr"/>
            <a:r>
              <a:rPr lang="kk-KZ" sz="2300" b="1" u="sng" dirty="0" smtClean="0">
                <a:solidFill>
                  <a:srgbClr val="FF0000"/>
                </a:solidFill>
                <a:latin typeface="Times New Roman" panose="02020603050405020304" pitchFamily="18" charset="0"/>
                <a:ea typeface="Times New Roman" panose="02020603050405020304" pitchFamily="18" charset="0"/>
              </a:rPr>
              <a:t>Жануарлар</a:t>
            </a:r>
            <a:r>
              <a:rPr lang="kk-KZ" sz="2300" b="1" u="sng" dirty="0">
                <a:solidFill>
                  <a:srgbClr val="FF0000"/>
                </a:solidFill>
                <a:latin typeface="Times New Roman" panose="02020603050405020304" pitchFamily="18" charset="0"/>
                <a:ea typeface="Times New Roman" panose="02020603050405020304" pitchFamily="18" charset="0"/>
              </a:rPr>
              <a:t>, өсімдік атаулары мен жер бедері атауларындағы диалектизмдер. </a:t>
            </a:r>
            <a:endParaRPr lang="en-US" sz="2300" b="1" u="sng" dirty="0" smtClean="0">
              <a:solidFill>
                <a:srgbClr val="FF0000"/>
              </a:solidFill>
              <a:latin typeface="Times New Roman" panose="02020603050405020304" pitchFamily="18" charset="0"/>
              <a:ea typeface="Times New Roman" panose="02020603050405020304" pitchFamily="18" charset="0"/>
            </a:endParaRPr>
          </a:p>
          <a:p>
            <a:pPr algn="ctr"/>
            <a:r>
              <a:rPr lang="kk-KZ" sz="2300" b="1" dirty="0" smtClean="0">
                <a:solidFill>
                  <a:srgbClr val="002060"/>
                </a:solidFill>
                <a:latin typeface="Times New Roman" panose="02020603050405020304" pitchFamily="18" charset="0"/>
                <a:ea typeface="Times New Roman" panose="02020603050405020304" pitchFamily="18" charset="0"/>
              </a:rPr>
              <a:t>Еміс-еміс </a:t>
            </a:r>
            <a:r>
              <a:rPr lang="kk-KZ" sz="2300" b="1" dirty="0">
                <a:solidFill>
                  <a:srgbClr val="002060"/>
                </a:solidFill>
                <a:latin typeface="Times New Roman" panose="02020603050405020304" pitchFamily="18" charset="0"/>
                <a:ea typeface="Times New Roman" panose="02020603050405020304" pitchFamily="18" charset="0"/>
              </a:rPr>
              <a:t>білетіні – </a:t>
            </a:r>
            <a:r>
              <a:rPr lang="kk-KZ" sz="2300" b="1" i="1" dirty="0">
                <a:solidFill>
                  <a:srgbClr val="7030A0"/>
                </a:solidFill>
                <a:latin typeface="Times New Roman" panose="02020603050405020304" pitchFamily="18" charset="0"/>
                <a:ea typeface="Times New Roman" panose="02020603050405020304" pitchFamily="18" charset="0"/>
              </a:rPr>
              <a:t>қызыл балықтар</a:t>
            </a:r>
            <a:r>
              <a:rPr lang="kk-KZ" sz="2300" b="1" i="1" dirty="0">
                <a:solidFill>
                  <a:srgbClr val="002060"/>
                </a:solidFill>
                <a:latin typeface="Times New Roman" panose="02020603050405020304" pitchFamily="18" charset="0"/>
                <a:ea typeface="Times New Roman" panose="02020603050405020304" pitchFamily="18" charset="0"/>
              </a:rPr>
              <a:t>. </a:t>
            </a:r>
            <a:r>
              <a:rPr lang="kk-KZ" sz="2300" b="1" dirty="0">
                <a:solidFill>
                  <a:srgbClr val="002060"/>
                </a:solidFill>
                <a:latin typeface="Times New Roman" panose="02020603050405020304" pitchFamily="18" charset="0"/>
                <a:ea typeface="Times New Roman" panose="02020603050405020304" pitchFamily="18" charset="0"/>
              </a:rPr>
              <a:t>Теңіздегі балықшылар: «Шіркін, </a:t>
            </a:r>
            <a:r>
              <a:rPr lang="kk-KZ" sz="2300" b="1" i="1" dirty="0">
                <a:solidFill>
                  <a:srgbClr val="7030A0"/>
                </a:solidFill>
                <a:latin typeface="Times New Roman" panose="02020603050405020304" pitchFamily="18" charset="0"/>
                <a:ea typeface="Times New Roman" panose="02020603050405020304" pitchFamily="18" charset="0"/>
              </a:rPr>
              <a:t>қызыл балықтың</a:t>
            </a:r>
            <a:r>
              <a:rPr lang="kk-KZ" sz="2300" b="1" dirty="0">
                <a:solidFill>
                  <a:srgbClr val="002060"/>
                </a:solidFill>
                <a:latin typeface="Times New Roman" panose="02020603050405020304" pitchFamily="18" charset="0"/>
                <a:ea typeface="Times New Roman" panose="02020603050405020304" pitchFamily="18" charset="0"/>
              </a:rPr>
              <a:t> етіндей ет бар ма? Ондай балық бар деймісің!» десіп, ауыздарының суы құритын (Ғ.Сланов. «Дөң асқан» 39 б.). </a:t>
            </a:r>
            <a:r>
              <a:rPr lang="kk-KZ" sz="2300" b="1" dirty="0" smtClean="0">
                <a:solidFill>
                  <a:srgbClr val="002060"/>
                </a:solidFill>
                <a:latin typeface="Times New Roman" panose="02020603050405020304" pitchFamily="18" charset="0"/>
                <a:ea typeface="Times New Roman" panose="02020603050405020304" pitchFamily="18" charset="0"/>
              </a:rPr>
              <a:t>Ол </a:t>
            </a:r>
            <a:r>
              <a:rPr lang="kk-KZ" sz="2300" b="1" dirty="0">
                <a:solidFill>
                  <a:srgbClr val="002060"/>
                </a:solidFill>
                <a:latin typeface="Times New Roman" panose="02020603050405020304" pitchFamily="18" charset="0"/>
                <a:ea typeface="Times New Roman" panose="02020603050405020304" pitchFamily="18" charset="0"/>
              </a:rPr>
              <a:t>бір </a:t>
            </a:r>
            <a:r>
              <a:rPr lang="kk-KZ" sz="2300" b="1" i="1" dirty="0">
                <a:solidFill>
                  <a:srgbClr val="7030A0"/>
                </a:solidFill>
                <a:latin typeface="Times New Roman" panose="02020603050405020304" pitchFamily="18" charset="0"/>
                <a:ea typeface="Times New Roman" panose="02020603050405020304" pitchFamily="18" charset="0"/>
              </a:rPr>
              <a:t>қортпа</a:t>
            </a:r>
            <a:r>
              <a:rPr lang="kk-KZ" sz="2300" b="1" i="1" dirty="0">
                <a:solidFill>
                  <a:srgbClr val="002060"/>
                </a:solidFill>
                <a:latin typeface="Times New Roman" panose="02020603050405020304" pitchFamily="18" charset="0"/>
                <a:ea typeface="Times New Roman" panose="02020603050405020304" pitchFamily="18" charset="0"/>
              </a:rPr>
              <a:t> </a:t>
            </a:r>
            <a:r>
              <a:rPr lang="kk-KZ" sz="2300" b="1" dirty="0">
                <a:solidFill>
                  <a:srgbClr val="002060"/>
                </a:solidFill>
                <a:latin typeface="Times New Roman" panose="02020603050405020304" pitchFamily="18" charset="0"/>
                <a:ea typeface="Times New Roman" panose="02020603050405020304" pitchFamily="18" charset="0"/>
              </a:rPr>
              <a:t>ұстады. Алып келіп өлшегенімізде салмағы 80 пұт тартты ғой (Ә. Сәрсенбаев. «Толқында туғандар» 68 б.). Халық қолданысында </a:t>
            </a:r>
            <a:r>
              <a:rPr lang="kk-KZ" sz="2300" b="1" dirty="0">
                <a:solidFill>
                  <a:srgbClr val="7030A0"/>
                </a:solidFill>
                <a:latin typeface="Times New Roman" panose="02020603050405020304" pitchFamily="18" charset="0"/>
                <a:ea typeface="Times New Roman" panose="02020603050405020304" pitchFamily="18" charset="0"/>
              </a:rPr>
              <a:t>«қызыл балық»</a:t>
            </a:r>
            <a:r>
              <a:rPr lang="kk-KZ" sz="2300" b="1" dirty="0">
                <a:solidFill>
                  <a:srgbClr val="002060"/>
                </a:solidFill>
                <a:latin typeface="Times New Roman" panose="02020603050405020304" pitchFamily="18" charset="0"/>
                <a:ea typeface="Times New Roman" panose="02020603050405020304" pitchFamily="18" charset="0"/>
              </a:rPr>
              <a:t> деген атаумен белгілі атақты балық әдеби тілде, оқулықтарда бекіре тұқымдастарына жатқызылады. Жазушы Ғ.Слановтың </a:t>
            </a:r>
            <a:r>
              <a:rPr lang="kk-KZ" sz="2300" b="1" i="1" dirty="0">
                <a:solidFill>
                  <a:srgbClr val="7030A0"/>
                </a:solidFill>
                <a:latin typeface="Times New Roman" panose="02020603050405020304" pitchFamily="18" charset="0"/>
                <a:ea typeface="Times New Roman" panose="02020603050405020304" pitchFamily="18" charset="0"/>
              </a:rPr>
              <a:t>қызыл балық</a:t>
            </a:r>
            <a:r>
              <a:rPr lang="kk-KZ" sz="2300" b="1" dirty="0">
                <a:solidFill>
                  <a:srgbClr val="002060"/>
                </a:solidFill>
                <a:latin typeface="Times New Roman" panose="02020603050405020304" pitchFamily="18" charset="0"/>
                <a:ea typeface="Times New Roman" panose="02020603050405020304" pitchFamily="18" charset="0"/>
              </a:rPr>
              <a:t> атауын қолдануы кейіпкер бейнесін шынайы етіп сомдау үшін, оқиға желісін нанымды да қарапайым етіп беру үшін қызмет етіп тұр. </a:t>
            </a:r>
            <a:r>
              <a:rPr lang="kk-KZ" sz="2300" b="1" i="1" dirty="0">
                <a:solidFill>
                  <a:srgbClr val="7030A0"/>
                </a:solidFill>
                <a:latin typeface="Times New Roman" panose="02020603050405020304" pitchFamily="18" charset="0"/>
                <a:ea typeface="Times New Roman" panose="02020603050405020304" pitchFamily="18" charset="0"/>
              </a:rPr>
              <a:t>Қызылбалық</a:t>
            </a:r>
            <a:r>
              <a:rPr lang="kk-KZ" sz="2300" b="1" i="1" dirty="0">
                <a:solidFill>
                  <a:srgbClr val="002060"/>
                </a:solidFill>
                <a:latin typeface="Times New Roman" panose="02020603050405020304" pitchFamily="18" charset="0"/>
                <a:ea typeface="Times New Roman" panose="02020603050405020304" pitchFamily="18" charset="0"/>
              </a:rPr>
              <a:t> </a:t>
            </a:r>
            <a:r>
              <a:rPr lang="kk-KZ" sz="2300" b="1" dirty="0">
                <a:solidFill>
                  <a:srgbClr val="002060"/>
                </a:solidFill>
                <a:latin typeface="Times New Roman" panose="02020603050405020304" pitchFamily="18" charset="0"/>
                <a:ea typeface="Times New Roman" panose="02020603050405020304" pitchFamily="18" charset="0"/>
              </a:rPr>
              <a:t>– бір балықтың аты емес, </a:t>
            </a:r>
            <a:r>
              <a:rPr lang="kk-KZ" sz="2300" b="1" dirty="0" smtClean="0">
                <a:solidFill>
                  <a:srgbClr val="002060"/>
                </a:solidFill>
                <a:latin typeface="Times New Roman" panose="02020603050405020304" pitchFamily="18" charset="0"/>
                <a:ea typeface="Times New Roman" panose="02020603050405020304" pitchFamily="18" charset="0"/>
              </a:rPr>
              <a:t>бірнеше </a:t>
            </a:r>
            <a:r>
              <a:rPr lang="kk-KZ" sz="2300" b="1" dirty="0">
                <a:solidFill>
                  <a:srgbClr val="002060"/>
                </a:solidFill>
                <a:latin typeface="Times New Roman" panose="02020603050405020304" pitchFamily="18" charset="0"/>
                <a:ea typeface="Times New Roman" panose="02020603050405020304" pitchFamily="18" charset="0"/>
              </a:rPr>
              <a:t>балықтардың  </a:t>
            </a:r>
            <a:r>
              <a:rPr lang="kk-KZ" sz="2300" b="1" dirty="0">
                <a:solidFill>
                  <a:srgbClr val="7030A0"/>
                </a:solidFill>
                <a:latin typeface="Times New Roman" panose="02020603050405020304" pitchFamily="18" charset="0"/>
                <a:ea typeface="Times New Roman" panose="02020603050405020304" pitchFamily="18" charset="0"/>
              </a:rPr>
              <a:t>(шоқыр, қортпа, бекіре, мекіре) </a:t>
            </a:r>
            <a:r>
              <a:rPr lang="kk-KZ" sz="2300" b="1" dirty="0">
                <a:solidFill>
                  <a:srgbClr val="002060"/>
                </a:solidFill>
                <a:latin typeface="Times New Roman" panose="02020603050405020304" pitchFamily="18" charset="0"/>
                <a:ea typeface="Times New Roman" panose="02020603050405020304" pitchFamily="18" charset="0"/>
              </a:rPr>
              <a:t>жалпы аты. Ә.Нұрмағамбетов қызыл балықтың негізінен Каспий теңізінде кездесетінін айтады. </a:t>
            </a:r>
            <a:r>
              <a:rPr lang="kk-KZ" sz="2300" b="1" dirty="0" smtClean="0">
                <a:solidFill>
                  <a:srgbClr val="002060"/>
                </a:solidFill>
                <a:latin typeface="Times New Roman" panose="02020603050405020304" pitchFamily="18" charset="0"/>
                <a:ea typeface="Times New Roman" panose="02020603050405020304" pitchFamily="18" charset="0"/>
              </a:rPr>
              <a:t>Жоғарыдағы мысалдарға байланысты аң-құс</a:t>
            </a:r>
            <a:r>
              <a:rPr lang="kk-KZ" sz="2300" b="1" dirty="0">
                <a:solidFill>
                  <a:srgbClr val="002060"/>
                </a:solidFill>
                <a:latin typeface="Times New Roman" panose="02020603050405020304" pitchFamily="18" charset="0"/>
                <a:ea typeface="Times New Roman" panose="02020603050405020304" pitchFamily="18" charset="0"/>
              </a:rPr>
              <a:t>, өсімдік атауларында сақталған қазақы атауларға ұқыптылықпен қарап, жергілікті тіл ерекшеліктерін әдеби тілді байытудың бірден-бір көзі деп танимыз. </a:t>
            </a:r>
            <a:endParaRPr lang="ru-RU" sz="2300" b="1" dirty="0">
              <a:solidFill>
                <a:srgbClr val="002060"/>
              </a:solidFill>
            </a:endParaRPr>
          </a:p>
        </p:txBody>
      </p:sp>
    </p:spTree>
    <p:extLst>
      <p:ext uri="{BB962C8B-B14F-4D97-AF65-F5344CB8AC3E}">
        <p14:creationId xmlns:p14="http://schemas.microsoft.com/office/powerpoint/2010/main" val="1167609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lumMod val="85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Багетная рамка 1"/>
          <p:cNvSpPr/>
          <p:nvPr/>
        </p:nvSpPr>
        <p:spPr>
          <a:xfrm>
            <a:off x="0" y="0"/>
            <a:ext cx="9144000" cy="6858000"/>
          </a:xfrm>
          <a:prstGeom prst="bevel">
            <a:avLst>
              <a:gd name="adj" fmla="val 1608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sz="2800" b="1" dirty="0">
                <a:solidFill>
                  <a:srgbClr val="002060"/>
                </a:solidFill>
                <a:latin typeface="Times New Roman" panose="02020603050405020304" pitchFamily="18" charset="0"/>
                <a:cs typeface="Times New Roman" panose="02020603050405020304" pitchFamily="18" charset="0"/>
              </a:rPr>
              <a:t>Көркем шығармадағы рухани мәдениетке қатысты диалектизмдердің қолданысы  </a:t>
            </a:r>
            <a:r>
              <a:rPr lang="kk-KZ" sz="2800" b="1" i="1" dirty="0" smtClean="0">
                <a:solidFill>
                  <a:srgbClr val="002060"/>
                </a:solidFill>
                <a:latin typeface="Times New Roman" panose="02020603050405020304" pitchFamily="18" charset="0"/>
                <a:cs typeface="Times New Roman" panose="02020603050405020304" pitchFamily="18" charset="0"/>
              </a:rPr>
              <a:t>туыстық </a:t>
            </a:r>
            <a:r>
              <a:rPr lang="kk-KZ" sz="2800" b="1" i="1" dirty="0">
                <a:solidFill>
                  <a:srgbClr val="002060"/>
                </a:solidFill>
                <a:latin typeface="Times New Roman" panose="02020603050405020304" pitchFamily="18" charset="0"/>
                <a:cs typeface="Times New Roman" panose="02020603050405020304" pitchFamily="18" charset="0"/>
              </a:rPr>
              <a:t>атауларына, жас, жыныс ерекшелігіне, гендер категориясына қатысты диалектизмдер, мал шаруашылығына, ауруды емдеуге қатысты диалектизмдер және ойын-сауық, тұрмыс-салт, әдет-ғұрып атауларына қатысты диалектизмдер</a:t>
            </a:r>
            <a:r>
              <a:rPr lang="kk-KZ" sz="2800" b="1" dirty="0">
                <a:solidFill>
                  <a:srgbClr val="002060"/>
                </a:solidFill>
                <a:latin typeface="Times New Roman" panose="02020603050405020304" pitchFamily="18" charset="0"/>
                <a:cs typeface="Times New Roman" panose="02020603050405020304" pitchFamily="18" charset="0"/>
              </a:rPr>
              <a:t> болып жіктеледі. </a:t>
            </a:r>
            <a:endParaRPr lang="ru-RU"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671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Вертикальный свиток 1"/>
          <p:cNvSpPr/>
          <p:nvPr/>
        </p:nvSpPr>
        <p:spPr>
          <a:xfrm flipH="1">
            <a:off x="-54591" y="95533"/>
            <a:ext cx="4926841" cy="6694227"/>
          </a:xfrm>
          <a:prstGeom prst="verticalScroll">
            <a:avLst>
              <a:gd name="adj" fmla="val 6253"/>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i="1" dirty="0" smtClean="0">
                <a:solidFill>
                  <a:srgbClr val="C00000"/>
                </a:solidFill>
                <a:latin typeface="Times New Roman" panose="02020603050405020304" pitchFamily="18" charset="0"/>
                <a:cs typeface="Times New Roman" panose="02020603050405020304" pitchFamily="18" charset="0"/>
              </a:rPr>
              <a:t>Туыстық </a:t>
            </a:r>
            <a:r>
              <a:rPr lang="kk-KZ" sz="1600" b="1" i="1" dirty="0">
                <a:solidFill>
                  <a:srgbClr val="C00000"/>
                </a:solidFill>
                <a:latin typeface="Times New Roman" panose="02020603050405020304" pitchFamily="18" charset="0"/>
                <a:cs typeface="Times New Roman" panose="02020603050405020304" pitchFamily="18" charset="0"/>
              </a:rPr>
              <a:t>атауларына, жас, жыныс ерекшелігіне, гендер категориясына қатысты диалектизмдер.</a:t>
            </a:r>
            <a:r>
              <a:rPr lang="kk-KZ" sz="1600" b="1" dirty="0">
                <a:solidFill>
                  <a:srgbClr val="C00000"/>
                </a:solidFill>
                <a:latin typeface="Times New Roman" panose="02020603050405020304" pitchFamily="18" charset="0"/>
                <a:cs typeface="Times New Roman" panose="02020603050405020304" pitchFamily="18" charset="0"/>
              </a:rPr>
              <a:t> Туыстық атауларына, жас, жыныс ерекшелігіне, гендер категориясына жататын этнодиалектизмдердің қатарында </a:t>
            </a:r>
            <a:r>
              <a:rPr lang="kk-KZ" sz="1600" b="1" i="1" dirty="0">
                <a:solidFill>
                  <a:srgbClr val="002060"/>
                </a:solidFill>
                <a:latin typeface="Times New Roman" panose="02020603050405020304" pitchFamily="18" charset="0"/>
                <a:cs typeface="Times New Roman" panose="02020603050405020304" pitchFamily="18" charset="0"/>
              </a:rPr>
              <a:t>апа, тәте, ақа, құдағай, әке </a:t>
            </a:r>
            <a:r>
              <a:rPr lang="kk-KZ" sz="1600" b="1" dirty="0">
                <a:solidFill>
                  <a:srgbClr val="002060"/>
                </a:solidFill>
                <a:latin typeface="Times New Roman" panose="02020603050405020304" pitchFamily="18" charset="0"/>
                <a:cs typeface="Times New Roman" panose="02020603050405020304" pitchFamily="18" charset="0"/>
              </a:rPr>
              <a:t>т.с.с. </a:t>
            </a:r>
            <a:r>
              <a:rPr lang="kk-KZ" sz="1600" b="1" dirty="0">
                <a:solidFill>
                  <a:srgbClr val="C00000"/>
                </a:solidFill>
                <a:latin typeface="Times New Roman" panose="02020603050405020304" pitchFamily="18" charset="0"/>
                <a:cs typeface="Times New Roman" panose="02020603050405020304" pitchFamily="18" charset="0"/>
              </a:rPr>
              <a:t>жатқызуға болады. Жоғарыда аталған сөздер Қазақстанның барлық өңірінде де қолданылатыны белгілі.</a:t>
            </a:r>
            <a:r>
              <a:rPr lang="kk-KZ" sz="1600" b="1" i="1" dirty="0">
                <a:solidFill>
                  <a:srgbClr val="C00000"/>
                </a:solidFill>
                <a:latin typeface="Times New Roman" panose="02020603050405020304" pitchFamily="18" charset="0"/>
                <a:cs typeface="Times New Roman" panose="02020603050405020304" pitchFamily="18" charset="0"/>
              </a:rPr>
              <a:t> </a:t>
            </a:r>
            <a:r>
              <a:rPr lang="kk-KZ" sz="1600" b="1" i="1" dirty="0">
                <a:solidFill>
                  <a:srgbClr val="002060"/>
                </a:solidFill>
                <a:latin typeface="Times New Roman" panose="02020603050405020304" pitchFamily="18" charset="0"/>
                <a:cs typeface="Times New Roman" panose="02020603050405020304" pitchFamily="18" charset="0"/>
              </a:rPr>
              <a:t>Апа</a:t>
            </a:r>
            <a:r>
              <a:rPr lang="kk-KZ" sz="1600" b="1" dirty="0">
                <a:solidFill>
                  <a:srgbClr val="C00000"/>
                </a:solidFill>
                <a:latin typeface="Times New Roman" panose="02020603050405020304" pitchFamily="18" charset="0"/>
                <a:cs typeface="Times New Roman" panose="02020603050405020304" pitchFamily="18" charset="0"/>
              </a:rPr>
              <a:t> сөзі оңтүстік өңірінде </a:t>
            </a:r>
            <a:r>
              <a:rPr lang="kk-KZ" sz="1600" b="1" i="1" dirty="0">
                <a:solidFill>
                  <a:srgbClr val="002060"/>
                </a:solidFill>
                <a:latin typeface="Times New Roman" panose="02020603050405020304" pitchFamily="18" charset="0"/>
                <a:cs typeface="Times New Roman" panose="02020603050405020304" pitchFamily="18" charset="0"/>
              </a:rPr>
              <a:t>әже</a:t>
            </a:r>
            <a:r>
              <a:rPr lang="kk-KZ" sz="1600" b="1" dirty="0">
                <a:solidFill>
                  <a:srgbClr val="C00000"/>
                </a:solidFill>
                <a:latin typeface="Times New Roman" panose="02020603050405020304" pitchFamily="18" charset="0"/>
                <a:cs typeface="Times New Roman" panose="02020603050405020304" pitchFamily="18" charset="0"/>
              </a:rPr>
              <a:t> сөзінің баламасы ретінде қолданылатын болса, батыс өңірінде бұл сөз өзінен жасы үлкен әйел, қыз балаға қатысты қолданылады. </a:t>
            </a:r>
            <a:r>
              <a:rPr lang="kk-KZ" sz="1600" b="1" i="1" dirty="0">
                <a:solidFill>
                  <a:srgbClr val="002060"/>
                </a:solidFill>
                <a:latin typeface="Times New Roman" panose="02020603050405020304" pitchFamily="18" charset="0"/>
                <a:cs typeface="Times New Roman" panose="02020603050405020304" pitchFamily="18" charset="0"/>
              </a:rPr>
              <a:t>Тәте</a:t>
            </a:r>
            <a:r>
              <a:rPr lang="kk-KZ" sz="1600" b="1" i="1" dirty="0">
                <a:solidFill>
                  <a:srgbClr val="C00000"/>
                </a:solidFill>
                <a:latin typeface="Times New Roman" panose="02020603050405020304" pitchFamily="18" charset="0"/>
                <a:cs typeface="Times New Roman" panose="02020603050405020304" pitchFamily="18" charset="0"/>
              </a:rPr>
              <a:t> </a:t>
            </a:r>
            <a:r>
              <a:rPr lang="kk-KZ" sz="1600" b="1" dirty="0">
                <a:solidFill>
                  <a:srgbClr val="C00000"/>
                </a:solidFill>
                <a:latin typeface="Times New Roman" panose="02020603050405020304" pitchFamily="18" charset="0"/>
                <a:cs typeface="Times New Roman" panose="02020603050405020304" pitchFamily="18" charset="0"/>
              </a:rPr>
              <a:t>сөзі Жетісу өңірінде әйел адамға қатысты қолданылса, батыс өңірінде ер адамға қатысты қолданылады. Талдауға негіз болып отырған шығармалардың ішінде Қ.Сланов еңбектерінде </a:t>
            </a:r>
            <a:r>
              <a:rPr lang="kk-KZ" sz="1600" b="1" i="1" dirty="0">
                <a:solidFill>
                  <a:srgbClr val="002060"/>
                </a:solidFill>
                <a:latin typeface="Times New Roman" panose="02020603050405020304" pitchFamily="18" charset="0"/>
                <a:cs typeface="Times New Roman" panose="02020603050405020304" pitchFamily="18" charset="0"/>
              </a:rPr>
              <a:t>әке</a:t>
            </a:r>
            <a:r>
              <a:rPr lang="kk-KZ" sz="1600" b="1" dirty="0">
                <a:solidFill>
                  <a:srgbClr val="C00000"/>
                </a:solidFill>
                <a:latin typeface="Times New Roman" panose="02020603050405020304" pitchFamily="18" charset="0"/>
                <a:cs typeface="Times New Roman" panose="02020603050405020304" pitchFamily="18" charset="0"/>
              </a:rPr>
              <a:t> сөзі қолданылады. Бұл сөз “Қазақ тілінің сөздігінде”: Бірінші - баласы болған ер адам. Екінші - бір нәрсенің ең үлкені, зоры. </a:t>
            </a:r>
            <a:r>
              <a:rPr lang="kk-KZ" b="1" i="1" dirty="0">
                <a:solidFill>
                  <a:srgbClr val="002060"/>
                </a:solidFill>
                <a:latin typeface="Times New Roman" panose="02020603050405020304" pitchFamily="18" charset="0"/>
                <a:cs typeface="Times New Roman" panose="02020603050405020304" pitchFamily="18" charset="0"/>
              </a:rPr>
              <a:t>Қуырдақтың әкесін түйе сойғанда көресің (мақал)</a:t>
            </a:r>
            <a:r>
              <a:rPr lang="kk-KZ" b="1" dirty="0">
                <a:solidFill>
                  <a:srgbClr val="002060"/>
                </a:solidFill>
                <a:latin typeface="Times New Roman" panose="02020603050405020304" pitchFamily="18" charset="0"/>
                <a:cs typeface="Times New Roman" panose="02020603050405020304" pitchFamily="18" charset="0"/>
              </a:rPr>
              <a:t>.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Вертикальный свиток 2"/>
          <p:cNvSpPr/>
          <p:nvPr/>
        </p:nvSpPr>
        <p:spPr>
          <a:xfrm flipH="1">
            <a:off x="4353636" y="109181"/>
            <a:ext cx="4817660" cy="6694227"/>
          </a:xfrm>
          <a:prstGeom prst="verticalScroll">
            <a:avLst>
              <a:gd name="adj" fmla="val 7398"/>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i="1" dirty="0" smtClean="0">
                <a:solidFill>
                  <a:srgbClr val="C00000"/>
                </a:solidFill>
                <a:latin typeface="Times New Roman" panose="02020603050405020304" pitchFamily="18" charset="0"/>
                <a:cs typeface="Times New Roman" panose="02020603050405020304" pitchFamily="18" charset="0"/>
              </a:rPr>
              <a:t>Ойын-сауық</a:t>
            </a:r>
            <a:r>
              <a:rPr lang="kk-KZ" b="1" i="1" dirty="0">
                <a:solidFill>
                  <a:srgbClr val="C00000"/>
                </a:solidFill>
                <a:latin typeface="Times New Roman" panose="02020603050405020304" pitchFamily="18" charset="0"/>
                <a:cs typeface="Times New Roman" panose="02020603050405020304" pitchFamily="18" charset="0"/>
              </a:rPr>
              <a:t>, тұрмыс-салт, әдет-ғұрып атауларына қатысты диалектизмдер қатарына:</a:t>
            </a:r>
            <a:r>
              <a:rPr lang="kk-KZ" b="1" dirty="0">
                <a:solidFill>
                  <a:srgbClr val="C00000"/>
                </a:solidFill>
                <a:latin typeface="Times New Roman" panose="02020603050405020304" pitchFamily="18" charset="0"/>
                <a:cs typeface="Times New Roman" panose="02020603050405020304" pitchFamily="18" charset="0"/>
              </a:rPr>
              <a:t> </a:t>
            </a:r>
            <a:r>
              <a:rPr lang="kk-KZ" b="1" i="1" dirty="0">
                <a:solidFill>
                  <a:srgbClr val="002060"/>
                </a:solidFill>
                <a:latin typeface="Times New Roman" panose="02020603050405020304" pitchFamily="18" charset="0"/>
                <a:cs typeface="Times New Roman" panose="02020603050405020304" pitchFamily="18" charset="0"/>
              </a:rPr>
              <a:t>тоқым сілкер, байрақ, суын, дүз, қауын, сыранғы, ырысқан, </a:t>
            </a:r>
            <a:r>
              <a:rPr lang="kk-KZ" b="1" dirty="0">
                <a:solidFill>
                  <a:srgbClr val="002060"/>
                </a:solidFill>
                <a:latin typeface="Times New Roman" panose="02020603050405020304" pitchFamily="18" charset="0"/>
                <a:cs typeface="Times New Roman" panose="02020603050405020304" pitchFamily="18" charset="0"/>
              </a:rPr>
              <a:t>т.б. </a:t>
            </a:r>
            <a:r>
              <a:rPr lang="kk-KZ" b="1" dirty="0">
                <a:solidFill>
                  <a:srgbClr val="C00000"/>
                </a:solidFill>
                <a:latin typeface="Times New Roman" panose="02020603050405020304" pitchFamily="18" charset="0"/>
                <a:cs typeface="Times New Roman" panose="02020603050405020304" pitchFamily="18" charset="0"/>
              </a:rPr>
              <a:t>жатқызуға болады. </a:t>
            </a:r>
            <a:r>
              <a:rPr lang="en-US" b="1" dirty="0" smtClean="0">
                <a:solidFill>
                  <a:srgbClr val="C00000"/>
                </a:solidFill>
                <a:latin typeface="Times New Roman" panose="02020603050405020304" pitchFamily="18" charset="0"/>
                <a:cs typeface="Times New Roman" panose="02020603050405020304" pitchFamily="18" charset="0"/>
              </a:rPr>
              <a:t>                                                                     </a:t>
            </a:r>
            <a:r>
              <a:rPr lang="kk-KZ" b="1" dirty="0" smtClean="0">
                <a:solidFill>
                  <a:srgbClr val="C00000"/>
                </a:solidFill>
                <a:latin typeface="Times New Roman" panose="02020603050405020304" pitchFamily="18" charset="0"/>
                <a:cs typeface="Times New Roman" panose="02020603050405020304" pitchFamily="18" charset="0"/>
              </a:rPr>
              <a:t>Тек </a:t>
            </a:r>
            <a:r>
              <a:rPr lang="kk-KZ" b="1" dirty="0">
                <a:solidFill>
                  <a:srgbClr val="C00000"/>
                </a:solidFill>
                <a:latin typeface="Times New Roman" panose="02020603050405020304" pitchFamily="18" charset="0"/>
                <a:cs typeface="Times New Roman" panose="02020603050405020304" pitchFamily="18" charset="0"/>
              </a:rPr>
              <a:t>салынып жатқан мектептің бір тұсындағы шалғыны орылған беткейде балалар шулап, </a:t>
            </a:r>
            <a:r>
              <a:rPr lang="kk-KZ" b="1" i="1" dirty="0">
                <a:solidFill>
                  <a:srgbClr val="C00000"/>
                </a:solidFill>
                <a:latin typeface="Times New Roman" panose="02020603050405020304" pitchFamily="18" charset="0"/>
                <a:cs typeface="Times New Roman" panose="02020603050405020304" pitchFamily="18" charset="0"/>
              </a:rPr>
              <a:t>қақпақыл</a:t>
            </a:r>
            <a:r>
              <a:rPr lang="kk-KZ" b="1" dirty="0">
                <a:solidFill>
                  <a:srgbClr val="C00000"/>
                </a:solidFill>
                <a:latin typeface="Times New Roman" panose="02020603050405020304" pitchFamily="18" charset="0"/>
                <a:cs typeface="Times New Roman" panose="02020603050405020304" pitchFamily="18" charset="0"/>
              </a:rPr>
              <a:t> салып, доп ойнап жатыр </a:t>
            </a:r>
            <a:r>
              <a:rPr lang="kk-KZ" sz="1600" b="1" dirty="0">
                <a:solidFill>
                  <a:srgbClr val="C00000"/>
                </a:solidFill>
                <a:latin typeface="Times New Roman" panose="02020603050405020304" pitchFamily="18" charset="0"/>
                <a:cs typeface="Times New Roman" panose="02020603050405020304" pitchFamily="18" charset="0"/>
              </a:rPr>
              <a:t>(Қ.Сланов, Шалқар. 4-т. 135-б.). </a:t>
            </a:r>
            <a:endParaRPr lang="en-US" sz="1600" b="1" dirty="0" smtClean="0">
              <a:solidFill>
                <a:srgbClr val="C00000"/>
              </a:solidFill>
              <a:latin typeface="Times New Roman" panose="02020603050405020304" pitchFamily="18" charset="0"/>
              <a:cs typeface="Times New Roman" panose="02020603050405020304" pitchFamily="18" charset="0"/>
            </a:endParaRPr>
          </a:p>
          <a:p>
            <a:pPr algn="ctr"/>
            <a:r>
              <a:rPr lang="kk-KZ" b="1" dirty="0">
                <a:solidFill>
                  <a:srgbClr val="C00000"/>
                </a:solidFill>
                <a:latin typeface="Times New Roman" panose="02020603050405020304" pitchFamily="18" charset="0"/>
                <a:cs typeface="Times New Roman" panose="02020603050405020304" pitchFamily="18" charset="0"/>
              </a:rPr>
              <a:t>“Қазақ </a:t>
            </a:r>
            <a:r>
              <a:rPr lang="kk-KZ" b="1" dirty="0" smtClean="0">
                <a:solidFill>
                  <a:srgbClr val="C00000"/>
                </a:solidFill>
                <a:latin typeface="Times New Roman" panose="02020603050405020304" pitchFamily="18" charset="0"/>
                <a:cs typeface="Times New Roman" panose="02020603050405020304" pitchFamily="18" charset="0"/>
              </a:rPr>
              <a:t>тілінің</a:t>
            </a:r>
            <a:r>
              <a:rPr lang="en-US" b="1" dirty="0" smtClean="0">
                <a:solidFill>
                  <a:srgbClr val="C00000"/>
                </a:solidFill>
                <a:latin typeface="Times New Roman" panose="02020603050405020304" pitchFamily="18" charset="0"/>
                <a:cs typeface="Times New Roman" panose="02020603050405020304" pitchFamily="18" charset="0"/>
              </a:rPr>
              <a:t> </a:t>
            </a:r>
            <a:r>
              <a:rPr lang="kk-KZ" b="1" dirty="0" smtClean="0">
                <a:solidFill>
                  <a:srgbClr val="C00000"/>
                </a:solidFill>
                <a:latin typeface="Times New Roman" panose="02020603050405020304" pitchFamily="18" charset="0"/>
                <a:cs typeface="Times New Roman" panose="02020603050405020304" pitchFamily="18" charset="0"/>
              </a:rPr>
              <a:t>сөздігінде</a:t>
            </a:r>
            <a:r>
              <a:rPr lang="kk-KZ" b="1" dirty="0">
                <a:solidFill>
                  <a:srgbClr val="C00000"/>
                </a:solidFill>
                <a:latin typeface="Times New Roman" panose="02020603050405020304" pitchFamily="18" charset="0"/>
                <a:cs typeface="Times New Roman" panose="02020603050405020304" pitchFamily="18" charset="0"/>
              </a:rPr>
              <a:t>” </a:t>
            </a:r>
            <a:r>
              <a:rPr lang="en-US" b="1" dirty="0" smtClean="0">
                <a:solidFill>
                  <a:srgbClr val="C00000"/>
                </a:solidFill>
                <a:latin typeface="Times New Roman" panose="02020603050405020304" pitchFamily="18" charset="0"/>
                <a:cs typeface="Times New Roman" panose="02020603050405020304" pitchFamily="18" charset="0"/>
              </a:rPr>
              <a:t> </a:t>
            </a:r>
          </a:p>
          <a:p>
            <a:pPr algn="ctr"/>
            <a:r>
              <a:rPr lang="kk-KZ" b="1" i="1" dirty="0" smtClean="0">
                <a:solidFill>
                  <a:srgbClr val="002060"/>
                </a:solidFill>
                <a:latin typeface="Times New Roman" panose="02020603050405020304" pitchFamily="18" charset="0"/>
                <a:cs typeface="Times New Roman" panose="02020603050405020304" pitchFamily="18" charset="0"/>
              </a:rPr>
              <a:t>қақпақыл</a:t>
            </a:r>
            <a:r>
              <a:rPr lang="kk-KZ" b="1" dirty="0">
                <a:solidFill>
                  <a:srgbClr val="C00000"/>
                </a:solidFill>
                <a:latin typeface="Times New Roman" panose="02020603050405020304" pitchFamily="18" charset="0"/>
                <a:cs typeface="Times New Roman" panose="02020603050405020304" pitchFamily="18" charset="0"/>
              </a:rPr>
              <a:t> сөзіне былайша анықтама берілген: Бірінші </a:t>
            </a:r>
            <a:r>
              <a:rPr lang="kk-KZ" b="1" dirty="0" smtClean="0">
                <a:solidFill>
                  <a:srgbClr val="C00000"/>
                </a:solidFill>
                <a:latin typeface="Times New Roman" panose="02020603050405020304" pitchFamily="18" charset="0"/>
                <a:cs typeface="Times New Roman" panose="02020603050405020304" pitchFamily="18" charset="0"/>
              </a:rPr>
              <a:t>-</a:t>
            </a:r>
            <a:r>
              <a:rPr lang="en-US" b="1" dirty="0" smtClean="0">
                <a:solidFill>
                  <a:srgbClr val="C00000"/>
                </a:solidFill>
                <a:latin typeface="Times New Roman" panose="02020603050405020304" pitchFamily="18" charset="0"/>
                <a:cs typeface="Times New Roman" panose="02020603050405020304" pitchFamily="18" charset="0"/>
              </a:rPr>
              <a:t> </a:t>
            </a:r>
            <a:r>
              <a:rPr lang="kk-KZ" b="1" dirty="0" smtClean="0">
                <a:solidFill>
                  <a:srgbClr val="C00000"/>
                </a:solidFill>
                <a:latin typeface="Times New Roman" panose="02020603050405020304" pitchFamily="18" charset="0"/>
                <a:cs typeface="Times New Roman" panose="02020603050405020304" pitchFamily="18" charset="0"/>
              </a:rPr>
              <a:t>домалақ </a:t>
            </a:r>
            <a:r>
              <a:rPr lang="kk-KZ" b="1" dirty="0">
                <a:solidFill>
                  <a:srgbClr val="C00000"/>
                </a:solidFill>
                <a:latin typeface="Times New Roman" panose="02020603050405020304" pitchFamily="18" charset="0"/>
                <a:cs typeface="Times New Roman" panose="02020603050405020304" pitchFamily="18" charset="0"/>
              </a:rPr>
              <a:t>бес тасты қолмен қағып ойнайтын ойын; бес тас, қақпақтас. Екінші - допты бірден-бірге жүгіртіп ары-бері тебу әдісі. Қазақ халқының салт-дәстүрі ортақ болғанымен, белгілі бір аймаққа тән өзіндік </a:t>
            </a:r>
            <a:r>
              <a:rPr lang="en-US" b="1" dirty="0" smtClean="0">
                <a:solidFill>
                  <a:srgbClr val="C00000"/>
                </a:solidFill>
                <a:latin typeface="Times New Roman" panose="02020603050405020304" pitchFamily="18" charset="0"/>
                <a:cs typeface="Times New Roman" panose="02020603050405020304" pitchFamily="18" charset="0"/>
              </a:rPr>
              <a:t>                            </a:t>
            </a:r>
            <a:r>
              <a:rPr lang="kk-KZ" b="1" dirty="0" smtClean="0">
                <a:solidFill>
                  <a:srgbClr val="C00000"/>
                </a:solidFill>
                <a:latin typeface="Times New Roman" panose="02020603050405020304" pitchFamily="18" charset="0"/>
                <a:cs typeface="Times New Roman" panose="02020603050405020304" pitchFamily="18" charset="0"/>
              </a:rPr>
              <a:t>ерекшеліктері </a:t>
            </a:r>
            <a:r>
              <a:rPr lang="kk-KZ" b="1" dirty="0">
                <a:solidFill>
                  <a:srgbClr val="C00000"/>
                </a:solidFill>
                <a:latin typeface="Times New Roman" panose="02020603050405020304" pitchFamily="18" charset="0"/>
                <a:cs typeface="Times New Roman" panose="02020603050405020304" pitchFamily="18" charset="0"/>
              </a:rPr>
              <a:t>де бар. </a:t>
            </a:r>
            <a:endParaRPr lang="ru-RU" b="1" dirty="0">
              <a:solidFill>
                <a:srgbClr val="C00000"/>
              </a:solidFill>
              <a:latin typeface="Times New Roman" panose="02020603050405020304" pitchFamily="18" charset="0"/>
              <a:cs typeface="Times New Roman" panose="02020603050405020304" pitchFamily="18" charset="0"/>
            </a:endParaRPr>
          </a:p>
        </p:txBody>
      </p:sp>
      <p:pic>
        <p:nvPicPr>
          <p:cNvPr id="4"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3658778" y="5677468"/>
            <a:ext cx="2050478" cy="1575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86619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l="3433" t="7709" r="-597" b="5750"/>
          <a:stretch/>
        </p:blipFill>
        <p:spPr>
          <a:xfrm>
            <a:off x="27296" y="0"/>
            <a:ext cx="9144000" cy="6858000"/>
          </a:xfrm>
          <a:prstGeom prst="rect">
            <a:avLst/>
          </a:prstGeom>
        </p:spPr>
      </p:pic>
      <p:sp>
        <p:nvSpPr>
          <p:cNvPr id="5" name="Прямоугольник 4"/>
          <p:cNvSpPr/>
          <p:nvPr/>
        </p:nvSpPr>
        <p:spPr>
          <a:xfrm>
            <a:off x="1842448" y="774403"/>
            <a:ext cx="7301552" cy="1938992"/>
          </a:xfrm>
          <a:prstGeom prst="rect">
            <a:avLst/>
          </a:prstGeom>
        </p:spPr>
        <p:txBody>
          <a:bodyPr wrap="square">
            <a:spAutoFit/>
          </a:bodyPr>
          <a:lstStyle/>
          <a:p>
            <a:r>
              <a:rPr lang="kk-KZ"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Қорытындылай </a:t>
            </a:r>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келе, көркем әдебиет тілінде  жергілікті ерекшеліктерді, диалектизмдерді,  қолдану шеңбері, принциптері, әдістері – әлі де болса шешілмей келе жатқан мәселелердің бірі. Қазақ тілі говорларында әдеби тілдің кәдесіне жарайтын, оны байытатын элементтер де, әдеби тілді шұбарлайтын, </a:t>
            </a:r>
            <a:r>
              <a:rPr lang="kk-KZ"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оның дамуына, нормалануына, </a:t>
            </a:r>
            <a:endParaRPr lang="ru-RU" sz="2000" b="1" dirty="0">
              <a:solidFill>
                <a:srgbClr val="0070C0"/>
              </a:solidFill>
            </a:endParaRPr>
          </a:p>
        </p:txBody>
      </p:sp>
      <p:sp>
        <p:nvSpPr>
          <p:cNvPr id="6" name="Прямоугольник 5"/>
          <p:cNvSpPr/>
          <p:nvPr/>
        </p:nvSpPr>
        <p:spPr>
          <a:xfrm>
            <a:off x="1050878" y="2590830"/>
            <a:ext cx="8093121" cy="1323439"/>
          </a:xfrm>
          <a:prstGeom prst="rect">
            <a:avLst/>
          </a:prstGeom>
        </p:spPr>
        <p:txBody>
          <a:bodyPr wrap="square">
            <a:spAutoFit/>
          </a:bodyPr>
          <a:lstStyle/>
          <a:p>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бір </a:t>
            </a:r>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қалыпқа түсуіне,  кедергі келтіретін элементтер де бар. Бұрын говор белгілі бір аймақ шеңберінде ғана қолданылып, кейін жазушының жиі-жиі қолдануы нәтижесінде диалектілік лексика тар шеңберден шығып, тілдің әдеби деңгейіне дейін көтерілген. </a:t>
            </a:r>
            <a:endParaRPr lang="ru-RU" sz="2000" b="1" dirty="0">
              <a:solidFill>
                <a:srgbClr val="0070C0"/>
              </a:solidFill>
            </a:endParaRPr>
          </a:p>
        </p:txBody>
      </p:sp>
      <p:sp>
        <p:nvSpPr>
          <p:cNvPr id="7" name="Прямоугольник 6"/>
          <p:cNvSpPr/>
          <p:nvPr/>
        </p:nvSpPr>
        <p:spPr>
          <a:xfrm>
            <a:off x="150125" y="4995247"/>
            <a:ext cx="8952931" cy="1938992"/>
          </a:xfrm>
          <a:prstGeom prst="rect">
            <a:avLst/>
          </a:prstGeom>
        </p:spPr>
        <p:txBody>
          <a:bodyPr wrap="square">
            <a:spAutoFit/>
          </a:bodyPr>
          <a:lstStyle/>
          <a:p>
            <a:pPr algn="ctr"/>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Ақын-жазушылардың тілі арқылы сөздік қорымызды кеңейтеміз. Олардың индивидуальді - авторлық сөз тудыру негізінде қалыптасқан атауыштық сөздер мен ұмытылып бара жатқан көне этнографизмдерді жаңғыртуы арқылы және де кейбір айтылмай  жүрген </a:t>
            </a:r>
            <a:r>
              <a:rPr lang="kk-KZ"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заттық-мәдени </a:t>
            </a:r>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диалектизмдері қайта қолданысқа енгізуі </a:t>
            </a:r>
            <a:r>
              <a:rPr lang="kk-KZ"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сөздік </a:t>
            </a:r>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қордың шеңберін ұлғайта түседі.</a:t>
            </a:r>
            <a:endParaRPr lang="ru-RU" sz="2000" b="1" dirty="0">
              <a:solidFill>
                <a:srgbClr val="0070C0"/>
              </a:solidFill>
            </a:endParaRPr>
          </a:p>
        </p:txBody>
      </p:sp>
      <p:sp>
        <p:nvSpPr>
          <p:cNvPr id="8" name="Прямоугольник 7"/>
          <p:cNvSpPr/>
          <p:nvPr/>
        </p:nvSpPr>
        <p:spPr>
          <a:xfrm>
            <a:off x="2832599" y="65972"/>
            <a:ext cx="4305176" cy="646331"/>
          </a:xfrm>
          <a:prstGeom prst="rect">
            <a:avLst/>
          </a:prstGeom>
        </p:spPr>
        <p:txBody>
          <a:bodyPr wrap="square">
            <a:spAutoFit/>
          </a:bodyPr>
          <a:lstStyle/>
          <a:p>
            <a:pPr algn="ctr"/>
            <a:r>
              <a:rPr lang="kk-KZ"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ҚОРЫТЫНДЫ</a:t>
            </a:r>
            <a:endPar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1" name="Прямоугольник 10"/>
          <p:cNvSpPr/>
          <p:nvPr/>
        </p:nvSpPr>
        <p:spPr>
          <a:xfrm>
            <a:off x="361665" y="3780892"/>
            <a:ext cx="8782334" cy="1323439"/>
          </a:xfrm>
          <a:prstGeom prst="rect">
            <a:avLst/>
          </a:prstGeom>
        </p:spPr>
        <p:txBody>
          <a:bodyPr wrap="square">
            <a:spAutoFit/>
          </a:bodyPr>
          <a:lstStyle/>
          <a:p>
            <a:r>
              <a:rPr lang="kk-KZ"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Көркем мәтіндегі диалектизмдердің уәжді қолданылуы, мақсатты жұмсалуы сөздік қорымыздағы кейбір сөздердің  мағыналарын толықтырып, мағыналық өрісін кеңейтуге, кірме сөздердің баламасын беруге едәуір септігін тигізетіні сөзсіз.</a:t>
            </a:r>
            <a:endParaRPr lang="ru-RU" sz="2000" b="1" dirty="0">
              <a:solidFill>
                <a:srgbClr val="0070C0"/>
              </a:solidFill>
            </a:endParaRPr>
          </a:p>
        </p:txBody>
      </p:sp>
    </p:spTree>
    <p:extLst>
      <p:ext uri="{BB962C8B-B14F-4D97-AF65-F5344CB8AC3E}">
        <p14:creationId xmlns:p14="http://schemas.microsoft.com/office/powerpoint/2010/main" val="7375657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a:xfrm>
            <a:off x="685331" y="286599"/>
            <a:ext cx="7773338" cy="487449"/>
          </a:xfrm>
        </p:spPr>
        <p:txBody>
          <a:bodyPr>
            <a:normAutofit fontScale="90000"/>
          </a:bodyPr>
          <a:lstStyle/>
          <a:p>
            <a:pPr algn="ctr"/>
            <a:r>
              <a:rPr lang="kk-KZ" b="1" dirty="0" smtClean="0">
                <a:solidFill>
                  <a:schemeClr val="accent5">
                    <a:lumMod val="50000"/>
                  </a:schemeClr>
                </a:solidFill>
                <a:latin typeface="Times New Roman" panose="02020603050405020304" pitchFamily="18" charset="0"/>
                <a:cs typeface="Times New Roman" panose="02020603050405020304" pitchFamily="18" charset="0"/>
              </a:rPr>
              <a:t/>
            </a:r>
            <a:br>
              <a:rPr lang="kk-KZ" b="1" dirty="0" smtClean="0">
                <a:solidFill>
                  <a:schemeClr val="accent5">
                    <a:lumMod val="50000"/>
                  </a:schemeClr>
                </a:solidFill>
                <a:latin typeface="Times New Roman" panose="02020603050405020304" pitchFamily="18" charset="0"/>
                <a:cs typeface="Times New Roman" panose="02020603050405020304" pitchFamily="18" charset="0"/>
              </a:rPr>
            </a:br>
            <a:r>
              <a:rPr lang="kk-KZ" sz="3300" b="1" dirty="0">
                <a:solidFill>
                  <a:srgbClr val="002060"/>
                </a:solidFill>
                <a:latin typeface="Times New Roman" panose="02020603050405020304" pitchFamily="18" charset="0"/>
                <a:cs typeface="Times New Roman" panose="02020603050405020304" pitchFamily="18" charset="0"/>
              </a:rPr>
              <a:t>Пайдаланылған әдебиеттер:</a:t>
            </a:r>
            <a:endParaRPr lang="ru-RU" sz="3300" b="1" dirty="0">
              <a:solidFill>
                <a:srgbClr val="00206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82639" y="1060647"/>
            <a:ext cx="5957248" cy="5426870"/>
          </a:xfrm>
          <a:prstGeom prst="rect">
            <a:avLst/>
          </a:prstGeom>
        </p:spPr>
        <p:txBody>
          <a:bodyPr wrap="square">
            <a:spAutoFit/>
          </a:bodyPr>
          <a:lstStyle/>
          <a:p>
            <a:pPr fontAlgn="base">
              <a:lnSpc>
                <a:spcPct val="107000"/>
              </a:lnSpc>
              <a:spcAft>
                <a:spcPts val="1920"/>
              </a:spcAft>
            </a:pP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 Әуезов </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М.О. Шығармалар жинағы. 12-том.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–Алматы</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Жазушы, 1969. – 533 б. 2. </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Нұрмағанбетов Ә. Жергілікті тіл ерекшеліктерінің төркіні. – Алматы: Мектеп, 1985. – 159 б.                                                                                                                                   3) Оңдасынов Н.Д. Парсыша-қазақша түсіндірме сөздік. – Алматы: Қазақстан 1974. – 76                                                                                                                                                     4) Атабаева М.С. Қазақ тілі диалектілік лексикасының этнолингвистикалық негізі. – Алматы: Білім</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2006. – 228 б.                                                                                         5) Нұрмағамбетов Ә. Қазақ тілі говорларының батыс тобы. – Алматы, 1978.            </a:t>
            </a:r>
            <a:r>
              <a:rPr lang="en-US"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6</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Қазақ тілінің сөздігі. – Алматы: “Дайк-Пресс”, </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1999</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776 б.                                  </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7</a:t>
            </a:r>
            <a:r>
              <a:rPr lang="kk-KZ"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Қойшыбаев Е. “Әке” және “тегі” сөздерінің семантикалық өзгеруі жайлы” // Қазақ тіліндегі жергілікті ерекшеліктер. – Алматы: “Ғылым”, 1973. Б. 149-157.      8) Сыздық Р. Сөз құдіреті. – Алматы: Санат, 2005. – 272 б.</a:t>
            </a:r>
            <a:endParaRPr lang="ru-RU"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0643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Пользователь\Desktop\кита.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68605" y="787561"/>
            <a:ext cx="8406790" cy="900246"/>
          </a:xfrm>
          <a:prstGeom prst="rect">
            <a:avLst/>
          </a:prstGeom>
          <a:noFill/>
          <a:scene3d>
            <a:camera prst="perspectiveFront"/>
            <a:lightRig rig="threePt" dir="t"/>
          </a:scene3d>
        </p:spPr>
        <p:txBody>
          <a:bodyPr wrap="none" lIns="68580" tIns="34290" rIns="68580" bIns="3429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ru-RU" sz="5400" b="1" dirty="0">
                <a:ln/>
                <a:solidFill>
                  <a:srgbClr val="FFFF00"/>
                </a:solidFill>
              </a:rPr>
              <a:t>НАЗАРЫҢЫЗҒА </a:t>
            </a:r>
            <a:r>
              <a:rPr lang="ru-RU" sz="5400" b="1" dirty="0">
                <a:ln/>
                <a:solidFill>
                  <a:srgbClr val="FFFF00"/>
                </a:solidFill>
              </a:rPr>
              <a:t>РАҚМЕТ </a:t>
            </a:r>
            <a:r>
              <a:rPr lang="ru-RU" sz="5400" b="1" dirty="0">
                <a:ln/>
                <a:solidFill>
                  <a:srgbClr val="FFFF00"/>
                </a:solidFill>
              </a:rPr>
              <a:t>!</a:t>
            </a:r>
          </a:p>
        </p:txBody>
      </p:sp>
      <p:pic>
        <p:nvPicPr>
          <p:cNvPr id="5" name="Picture 4" descr="flover_005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91600" y="1704109"/>
            <a:ext cx="1801421" cy="1724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6259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Прямоугольник 3"/>
          <p:cNvSpPr/>
          <p:nvPr/>
        </p:nvSpPr>
        <p:spPr>
          <a:xfrm>
            <a:off x="177421" y="44144"/>
            <a:ext cx="3932620" cy="1107996"/>
          </a:xfrm>
          <a:prstGeom prst="rect">
            <a:avLst/>
          </a:prstGeom>
          <a:noFill/>
        </p:spPr>
        <p:txBody>
          <a:bodyPr wrap="square" lIns="91440" tIns="45720" rIns="91440" bIns="45720">
            <a:spAutoFit/>
          </a:bodyPr>
          <a:lstStyle/>
          <a:p>
            <a:pPr algn="ctr"/>
            <a:r>
              <a:rPr lang="ru-RU" sz="6600" b="1" cap="none" spc="0" dirty="0" err="1" smtClean="0">
                <a:ln w="10541" cmpd="sng">
                  <a:solidFill>
                    <a:schemeClr val="accent1">
                      <a:shade val="88000"/>
                      <a:satMod val="110000"/>
                    </a:schemeClr>
                  </a:solidFill>
                  <a:prstDash val="solid"/>
                </a:ln>
                <a:solidFill>
                  <a:srgbClr val="FFFF00"/>
                </a:solidFill>
                <a:effectLst>
                  <a:outerShdw blurRad="38100" dist="38100" dir="2700000" algn="tl">
                    <a:srgbClr val="000000">
                      <a:alpha val="43137"/>
                    </a:srgbClr>
                  </a:outerShdw>
                </a:effectLst>
              </a:rPr>
              <a:t>Жоспар</a:t>
            </a:r>
            <a:r>
              <a:rPr lang="ru-RU" sz="6600" b="1" cap="none" spc="0" dirty="0" smtClean="0">
                <a:ln w="10541" cmpd="sng">
                  <a:solidFill>
                    <a:schemeClr val="accent1">
                      <a:shade val="88000"/>
                      <a:satMod val="110000"/>
                    </a:schemeClr>
                  </a:solidFill>
                  <a:prstDash val="solid"/>
                </a:ln>
                <a:solidFill>
                  <a:srgbClr val="FFFF00"/>
                </a:solidFill>
                <a:effectLst>
                  <a:outerShdw blurRad="38100" dist="38100" dir="2700000" algn="tl">
                    <a:srgbClr val="000000">
                      <a:alpha val="43137"/>
                    </a:srgbClr>
                  </a:outerShdw>
                </a:effectLst>
              </a:rPr>
              <a:t>:</a:t>
            </a:r>
            <a:endParaRPr lang="ru-RU" sz="6600" b="1" cap="none" spc="0" dirty="0">
              <a:ln w="10541" cmpd="sng">
                <a:solidFill>
                  <a:schemeClr val="accent1">
                    <a:shade val="88000"/>
                    <a:satMod val="110000"/>
                  </a:schemeClr>
                </a:solidFill>
                <a:prstDash val="solid"/>
              </a:ln>
              <a:solidFill>
                <a:srgbClr val="FFFF00"/>
              </a:solidFill>
              <a:effectLst>
                <a:outerShdw blurRad="38100" dist="38100" dir="2700000" algn="tl">
                  <a:srgbClr val="000000">
                    <a:alpha val="43137"/>
                  </a:srgbClr>
                </a:outerShdw>
              </a:effectLst>
            </a:endParaRPr>
          </a:p>
        </p:txBody>
      </p:sp>
      <p:sp>
        <p:nvSpPr>
          <p:cNvPr id="3" name="Прямоугольник с двумя скругленными противолежащими углами 2"/>
          <p:cNvSpPr/>
          <p:nvPr/>
        </p:nvSpPr>
        <p:spPr>
          <a:xfrm>
            <a:off x="177421" y="1337477"/>
            <a:ext cx="8830101" cy="5268037"/>
          </a:xfrm>
          <a:prstGeom prst="round2Diag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416257" y="1685188"/>
            <a:ext cx="8591265" cy="4278094"/>
          </a:xfrm>
          <a:prstGeom prst="rect">
            <a:avLst/>
          </a:prstGeom>
        </p:spPr>
        <p:txBody>
          <a:bodyPr wrap="square">
            <a:spAutoFit/>
          </a:bodyPr>
          <a:lstStyle/>
          <a:p>
            <a:r>
              <a:rPr lang="kk-KZ" sz="3200" b="1" u="sng"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І.Кіріспе:</a:t>
            </a:r>
          </a:p>
          <a:p>
            <a:r>
              <a:rPr lang="kk-KZ" sz="2400" b="1" dirty="0">
                <a:solidFill>
                  <a:srgbClr val="002060"/>
                </a:solidFill>
                <a:latin typeface="Times New Roman" panose="02020603050405020304" pitchFamily="18" charset="0"/>
                <a:cs typeface="Times New Roman" panose="02020603050405020304" pitchFamily="18" charset="0"/>
              </a:rPr>
              <a:t>«Диалектизм» ұғымына түсініктеме.</a:t>
            </a:r>
            <a:endParaRPr lang="ru-RU" sz="2400" b="1" dirty="0">
              <a:solidFill>
                <a:srgbClr val="002060"/>
              </a:solidFill>
              <a:latin typeface="Times New Roman" panose="02020603050405020304" pitchFamily="18" charset="0"/>
              <a:cs typeface="Times New Roman" panose="02020603050405020304" pitchFamily="18" charset="0"/>
            </a:endParaRPr>
          </a:p>
          <a:p>
            <a:r>
              <a:rPr lang="kk-KZ" sz="3200" b="1" u="sng"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ІІ. Негізгі бөлім:</a:t>
            </a:r>
          </a:p>
          <a:p>
            <a:r>
              <a:rPr lang="kk-KZ" sz="2400" b="1" dirty="0">
                <a:solidFill>
                  <a:srgbClr val="002060"/>
                </a:solidFill>
                <a:latin typeface="Times New Roman" panose="02020603050405020304" pitchFamily="18" charset="0"/>
                <a:cs typeface="Times New Roman" panose="02020603050405020304" pitchFamily="18" charset="0"/>
              </a:rPr>
              <a:t>а) Жергілікті тіл ерекшеліктерінің нақты көрінер тұсы – көркем шығарма.</a:t>
            </a:r>
            <a:endParaRPr lang="ru-RU" sz="2400" b="1" dirty="0">
              <a:solidFill>
                <a:srgbClr val="002060"/>
              </a:solidFill>
              <a:latin typeface="Times New Roman" panose="02020603050405020304" pitchFamily="18" charset="0"/>
              <a:cs typeface="Times New Roman" panose="02020603050405020304" pitchFamily="18" charset="0"/>
            </a:endParaRPr>
          </a:p>
          <a:p>
            <a:r>
              <a:rPr lang="kk-KZ" sz="2400" b="1" dirty="0">
                <a:solidFill>
                  <a:srgbClr val="002060"/>
                </a:solidFill>
                <a:latin typeface="Times New Roman" panose="02020603050405020304" pitchFamily="18" charset="0"/>
                <a:cs typeface="Times New Roman" panose="02020603050405020304" pitchFamily="18" charset="0"/>
              </a:rPr>
              <a:t>ә) Көркем шығармадағы материалдық мәдениетке қатысты диалектизмдер.</a:t>
            </a:r>
            <a:endParaRPr lang="ru-RU" sz="2400" b="1" dirty="0">
              <a:solidFill>
                <a:srgbClr val="002060"/>
              </a:solidFill>
              <a:latin typeface="Times New Roman" panose="02020603050405020304" pitchFamily="18" charset="0"/>
              <a:cs typeface="Times New Roman" panose="02020603050405020304" pitchFamily="18" charset="0"/>
            </a:endParaRPr>
          </a:p>
          <a:p>
            <a:r>
              <a:rPr lang="kk-KZ" sz="2400" b="1" dirty="0">
                <a:solidFill>
                  <a:srgbClr val="002060"/>
                </a:solidFill>
                <a:latin typeface="Times New Roman" panose="02020603050405020304" pitchFamily="18" charset="0"/>
                <a:cs typeface="Times New Roman" panose="02020603050405020304" pitchFamily="18" charset="0"/>
              </a:rPr>
              <a:t>б) Көркем шығармадағы рухани мәдениетке қатысты диалектизмдер.</a:t>
            </a:r>
            <a:endParaRPr lang="ru-RU" sz="2400" b="1" dirty="0">
              <a:solidFill>
                <a:srgbClr val="002060"/>
              </a:solidFill>
              <a:latin typeface="Times New Roman" panose="02020603050405020304" pitchFamily="18" charset="0"/>
              <a:cs typeface="Times New Roman" panose="02020603050405020304" pitchFamily="18" charset="0"/>
            </a:endParaRPr>
          </a:p>
          <a:p>
            <a:r>
              <a:rPr lang="kk-KZ" sz="3200" b="1" u="sng"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ІІІ. </a:t>
            </a:r>
            <a:r>
              <a:rPr lang="kk-KZ" sz="3200" b="1" u="sng"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Қорытынды</a:t>
            </a:r>
            <a:r>
              <a:rPr lang="kk-KZ" sz="3200" b="1" u="sng"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a:t>
            </a:r>
          </a:p>
        </p:txBody>
      </p:sp>
      <p:pic>
        <p:nvPicPr>
          <p:cNvPr id="5" name="Picture 2" descr="C:\Users\Пользователь\Downloads\китап.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298" b="99702" l="9524" r="89881"/>
                    </a14:imgEffect>
                  </a14:imgLayer>
                </a14:imgProps>
              </a:ext>
              <a:ext uri="{28A0092B-C50C-407E-A947-70E740481C1C}">
                <a14:useLocalDpi xmlns:a14="http://schemas.microsoft.com/office/drawing/2010/main" val="0"/>
              </a:ext>
            </a:extLst>
          </a:blip>
          <a:srcRect/>
          <a:stretch>
            <a:fillRect/>
          </a:stretch>
        </p:blipFill>
        <p:spPr bwMode="auto">
          <a:xfrm rot="552295">
            <a:off x="7381333" y="4748787"/>
            <a:ext cx="2161391" cy="2161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76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Прямоугольник 1"/>
          <p:cNvSpPr/>
          <p:nvPr/>
        </p:nvSpPr>
        <p:spPr>
          <a:xfrm>
            <a:off x="1236615" y="60359"/>
            <a:ext cx="6185989" cy="523220"/>
          </a:xfrm>
          <a:prstGeom prst="rect">
            <a:avLst/>
          </a:prstGeom>
          <a:solidFill>
            <a:schemeClr val="accent3">
              <a:lumMod val="20000"/>
              <a:lumOff val="80000"/>
            </a:schemeClr>
          </a:solidFill>
        </p:spPr>
        <p:txBody>
          <a:bodyPr wrap="none">
            <a:spAutoFit/>
          </a:bodyPr>
          <a:lstStyle/>
          <a:p>
            <a:r>
              <a:rPr lang="kk-KZ" sz="2800" b="1" dirty="0">
                <a:solidFill>
                  <a:srgbClr val="FF0000"/>
                </a:solidFill>
                <a:latin typeface="Times New Roman" panose="02020603050405020304" pitchFamily="18" charset="0"/>
                <a:cs typeface="Times New Roman" panose="02020603050405020304" pitchFamily="18" charset="0"/>
              </a:rPr>
              <a:t>«Диалектизм» ұғымына түсініктеме.</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3" name="Горизонтальный свиток 2"/>
          <p:cNvSpPr/>
          <p:nvPr/>
        </p:nvSpPr>
        <p:spPr>
          <a:xfrm>
            <a:off x="0" y="253545"/>
            <a:ext cx="9144000" cy="6604456"/>
          </a:xfrm>
          <a:prstGeom prst="horizontalScroll">
            <a:avLst>
              <a:gd name="adj" fmla="val 6713"/>
            </a:avLst>
          </a:prstGeom>
          <a:solidFill>
            <a:schemeClr val="accent4">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sz="1900" b="1" i="1" dirty="0">
                <a:solidFill>
                  <a:srgbClr val="FF0000"/>
                </a:solidFill>
                <a:latin typeface="Times New Roman" panose="02020603050405020304" pitchFamily="18" charset="0"/>
                <a:cs typeface="Times New Roman" panose="02020603050405020304" pitchFamily="18" charset="0"/>
              </a:rPr>
              <a:t>«Диалектизмдер»</a:t>
            </a:r>
            <a:r>
              <a:rPr lang="kk-KZ" sz="1900" b="1" dirty="0">
                <a:solidFill>
                  <a:srgbClr val="002060"/>
                </a:solidFill>
                <a:latin typeface="Times New Roman" panose="02020603050405020304" pitchFamily="18" charset="0"/>
                <a:cs typeface="Times New Roman" panose="02020603050405020304" pitchFamily="18" charset="0"/>
              </a:rPr>
              <a:t> — жергілікті жерде, белгілі бір аймақта колданылатын, жұмсалу сферасы шектеулі тілдік бірліктер. Қазақ тіл танымында диалектизмдер табиғаты әр кезеңдерде талай зерттеулердің нысаны болып келді. 1930 жылдары Ж.Досқараев, С.Аманжоловтар бастаған бұл ізденістер кейінгі жылдары жүйеленген арналы салаға айналды. Ш.Сарыбаев, С.Омарбеков, О.Нақысбеков, Ж.Болатов, Ә.Нұрмағамбетов, Ғ.Қалиев, Н.Жүнісов, Т.Айдаров, Ш.Бектұров, Ә.Бөрібаев, Қ.Айтазиндардың зерттеу - еңбектерінің нәтижесінде қазақ тіліндегі басты диалектілік ерекшеліктер жан-жақты сипатталады. Түбегейлі зерттеулер нәтижесінде, жергілікті тіл ерекшеліктері жиналып, фонетикалық, грамматикалық ерекшеліктеріне қарағанда, лексикалык ерекшеліктері мол екендігі анық белгілі болып отыр. Лексикалық ерекшеліктердің көлем жағынан аумақты келуі халықтың этностық кұрамымен, географиялық жағдайымен, кәсіби, тұрмыс-тіршілігімен, әдет-ғұрып, салтымен тікелей байланысты. Тілде кездесіп отыратын диалектілік ерекшеліктер кездейсоқ кұбылыс емес. Халықтың бәріне бірдей түсінікті әдеби тілде қолданылмайтын, тек белгілі бір аймақта ғана пайдаланылатын ерекше сөздер тобын </a:t>
            </a:r>
            <a:r>
              <a:rPr lang="kk-KZ" sz="1900" b="1" i="1" dirty="0">
                <a:solidFill>
                  <a:srgbClr val="FF0000"/>
                </a:solidFill>
                <a:latin typeface="Times New Roman" panose="02020603050405020304" pitchFamily="18" charset="0"/>
                <a:cs typeface="Times New Roman" panose="02020603050405020304" pitchFamily="18" charset="0"/>
              </a:rPr>
              <a:t>«диалект» </a:t>
            </a:r>
            <a:r>
              <a:rPr lang="kk-KZ" sz="1900" b="1" dirty="0">
                <a:solidFill>
                  <a:srgbClr val="002060"/>
                </a:solidFill>
                <a:latin typeface="Times New Roman" panose="02020603050405020304" pitchFamily="18" charset="0"/>
                <a:cs typeface="Times New Roman" panose="02020603050405020304" pitchFamily="18" charset="0"/>
              </a:rPr>
              <a:t>дейді.  </a:t>
            </a:r>
            <a:endParaRPr lang="ru-RU" sz="1900" b="1" dirty="0">
              <a:solidFill>
                <a:srgbClr val="002060"/>
              </a:solidFill>
              <a:latin typeface="Times New Roman" panose="02020603050405020304" pitchFamily="18" charset="0"/>
              <a:cs typeface="Times New Roman" panose="02020603050405020304" pitchFamily="18" charset="0"/>
            </a:endParaRPr>
          </a:p>
        </p:txBody>
      </p:sp>
      <p:pic>
        <p:nvPicPr>
          <p:cNvPr id="4"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602036" y="5563674"/>
            <a:ext cx="1758339" cy="171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8833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98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Лента лицом вверх 1"/>
          <p:cNvSpPr/>
          <p:nvPr/>
        </p:nvSpPr>
        <p:spPr>
          <a:xfrm>
            <a:off x="0" y="54591"/>
            <a:ext cx="9144000" cy="1201003"/>
          </a:xfrm>
          <a:prstGeom prst="ribbon2">
            <a:avLst>
              <a:gd name="adj1" fmla="val 16667"/>
              <a:gd name="adj2" fmla="val 7268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i="1" dirty="0">
                <a:solidFill>
                  <a:srgbClr val="002060"/>
                </a:solidFill>
                <a:latin typeface="Times New Roman" panose="02020603050405020304" pitchFamily="18" charset="0"/>
                <a:cs typeface="Times New Roman" panose="02020603050405020304" pitchFamily="18" charset="0"/>
              </a:rPr>
              <a:t>Жергілікті тіл ерекшеліктерінің нақты </a:t>
            </a:r>
            <a:r>
              <a:rPr lang="kk-KZ" sz="2800" b="1" i="1" dirty="0" smtClean="0">
                <a:solidFill>
                  <a:srgbClr val="002060"/>
                </a:solidFill>
                <a:latin typeface="Times New Roman" panose="02020603050405020304" pitchFamily="18" charset="0"/>
                <a:cs typeface="Times New Roman" panose="02020603050405020304" pitchFamily="18" charset="0"/>
              </a:rPr>
              <a:t>көрінер тұсы </a:t>
            </a:r>
            <a:r>
              <a:rPr lang="kk-KZ" sz="2800" b="1" i="1" dirty="0">
                <a:solidFill>
                  <a:srgbClr val="002060"/>
                </a:solidFill>
                <a:latin typeface="Times New Roman" panose="02020603050405020304" pitchFamily="18" charset="0"/>
                <a:cs typeface="Times New Roman" panose="02020603050405020304" pitchFamily="18" charset="0"/>
              </a:rPr>
              <a:t>– көркем </a:t>
            </a:r>
            <a:r>
              <a:rPr lang="kk-KZ" sz="2800" b="1" i="1" dirty="0" smtClean="0">
                <a:solidFill>
                  <a:srgbClr val="002060"/>
                </a:solidFill>
                <a:latin typeface="Times New Roman" panose="02020603050405020304" pitchFamily="18" charset="0"/>
                <a:cs typeface="Times New Roman" panose="02020603050405020304" pitchFamily="18" charset="0"/>
              </a:rPr>
              <a:t>шығарма</a:t>
            </a:r>
            <a:r>
              <a:rPr lang="en-US" sz="2800" b="1" i="1" dirty="0" smtClean="0">
                <a:solidFill>
                  <a:srgbClr val="002060"/>
                </a:solidFill>
                <a:latin typeface="Times New Roman" panose="02020603050405020304" pitchFamily="18" charset="0"/>
                <a:cs typeface="Times New Roman" panose="02020603050405020304" pitchFamily="18" charset="0"/>
              </a:rPr>
              <a:t>!</a:t>
            </a:r>
            <a:endParaRPr lang="ru-RU" sz="2800" b="1" i="1" dirty="0">
              <a:solidFill>
                <a:srgbClr val="002060"/>
              </a:solidFill>
              <a:latin typeface="Times New Roman" panose="02020603050405020304" pitchFamily="18" charset="0"/>
              <a:cs typeface="Times New Roman" panose="02020603050405020304" pitchFamily="18" charset="0"/>
            </a:endParaRPr>
          </a:p>
        </p:txBody>
      </p:sp>
      <p:sp>
        <p:nvSpPr>
          <p:cNvPr id="3" name="Выноска-облако 2"/>
          <p:cNvSpPr/>
          <p:nvPr/>
        </p:nvSpPr>
        <p:spPr>
          <a:xfrm>
            <a:off x="-1" y="1392072"/>
            <a:ext cx="5008729" cy="3166280"/>
          </a:xfrm>
          <a:prstGeom prst="cloudCallou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t> </a:t>
            </a:r>
            <a:r>
              <a:rPr lang="kk-KZ" b="1" dirty="0">
                <a:solidFill>
                  <a:srgbClr val="7030A0"/>
                </a:solidFill>
                <a:latin typeface="Times New Roman" panose="02020603050405020304" pitchFamily="18" charset="0"/>
                <a:cs typeface="Times New Roman" panose="02020603050405020304" pitchFamily="18" charset="0"/>
              </a:rPr>
              <a:t>Қай тілдің болмасын сырын шынайы тану үшін тілдің өзіндік заңдылықтарын </a:t>
            </a:r>
            <a:r>
              <a:rPr lang="kk-KZ" b="1" dirty="0" smtClean="0">
                <a:solidFill>
                  <a:srgbClr val="7030A0"/>
                </a:solidFill>
                <a:latin typeface="Times New Roman" panose="02020603050405020304" pitchFamily="18" charset="0"/>
                <a:cs typeface="Times New Roman" panose="02020603050405020304" pitchFamily="18" charset="0"/>
              </a:rPr>
              <a:t>білу жеткіліксіз. Ұлтқа </a:t>
            </a:r>
            <a:r>
              <a:rPr lang="kk-KZ" b="1" dirty="0">
                <a:solidFill>
                  <a:srgbClr val="7030A0"/>
                </a:solidFill>
                <a:latin typeface="Times New Roman" panose="02020603050405020304" pitchFamily="18" charset="0"/>
                <a:cs typeface="Times New Roman" panose="02020603050405020304" pitchFamily="18" charset="0"/>
              </a:rPr>
              <a:t>тән қадір - қасиетті танытатын тіл болса, тіл деректерінің тоғысар </a:t>
            </a:r>
            <a:r>
              <a:rPr lang="kk-KZ" b="1" dirty="0" smtClean="0">
                <a:solidFill>
                  <a:srgbClr val="7030A0"/>
                </a:solidFill>
                <a:latin typeface="Times New Roman" panose="02020603050405020304" pitchFamily="18" charset="0"/>
                <a:cs typeface="Times New Roman" panose="02020603050405020304" pitchFamily="18" charset="0"/>
              </a:rPr>
              <a:t>жері </a:t>
            </a:r>
            <a:r>
              <a:rPr lang="kk-KZ" b="1" dirty="0">
                <a:solidFill>
                  <a:srgbClr val="7030A0"/>
                </a:solidFill>
                <a:latin typeface="Times New Roman" panose="02020603050405020304" pitchFamily="18" charset="0"/>
                <a:cs typeface="Times New Roman" panose="02020603050405020304" pitchFamily="18" charset="0"/>
              </a:rPr>
              <a:t>– көркем шығарма. </a:t>
            </a:r>
            <a:endParaRPr lang="ru-RU" b="1" dirty="0">
              <a:solidFill>
                <a:srgbClr val="7030A0"/>
              </a:solidFill>
              <a:latin typeface="Times New Roman" panose="02020603050405020304" pitchFamily="18" charset="0"/>
              <a:cs typeface="Times New Roman" panose="02020603050405020304" pitchFamily="18" charset="0"/>
            </a:endParaRPr>
          </a:p>
        </p:txBody>
      </p:sp>
      <p:sp>
        <p:nvSpPr>
          <p:cNvPr id="4" name="Выноска-облако 3"/>
          <p:cNvSpPr/>
          <p:nvPr/>
        </p:nvSpPr>
        <p:spPr>
          <a:xfrm>
            <a:off x="3903260" y="3671248"/>
            <a:ext cx="5240740" cy="2947916"/>
          </a:xfrm>
          <a:prstGeom prst="cloudCallout">
            <a:avLst>
              <a:gd name="adj1" fmla="val -24218"/>
              <a:gd name="adj2" fmla="val 49095"/>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700" b="1" dirty="0">
                <a:solidFill>
                  <a:srgbClr val="7030A0"/>
                </a:solidFill>
                <a:latin typeface="Times New Roman" panose="02020603050405020304" pitchFamily="18" charset="0"/>
                <a:cs typeface="Times New Roman" panose="02020603050405020304" pitchFamily="18" charset="0"/>
              </a:rPr>
              <a:t>Көркем шығарма – ұлттық болмысқа қатысты мәселелерді жинақтайтын күрделі құбылыс, біртұтас дүние. Көркем шығарма мәтінінде кездесетін әр алуан тілдік құбылыс ұлттық тілдің барлық тармақтарынан алынады. </a:t>
            </a:r>
            <a:endParaRPr lang="ru-RU" sz="1700" b="1" dirty="0">
              <a:solidFill>
                <a:srgbClr val="7030A0"/>
              </a:solidFill>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extLst>
              <a:ext uri="{BEBA8EAE-BF5A-486C-A8C5-ECC9F3942E4B}">
                <a14:imgProps xmlns:a14="http://schemas.microsoft.com/office/drawing/2010/main">
                  <a14:imgLayer r:embed="rId3">
                    <a14:imgEffect>
                      <a14:backgroundRemoval t="4082" b="89796" l="6563" r="95000"/>
                    </a14:imgEffect>
                  </a14:imgLayer>
                </a14:imgProps>
              </a:ext>
              <a:ext uri="{28A0092B-C50C-407E-A947-70E740481C1C}">
                <a14:useLocalDpi xmlns:a14="http://schemas.microsoft.com/office/drawing/2010/main" val="0"/>
              </a:ext>
            </a:extLst>
          </a:blip>
          <a:stretch>
            <a:fillRect/>
          </a:stretch>
        </p:blipFill>
        <p:spPr>
          <a:xfrm>
            <a:off x="805216" y="4162567"/>
            <a:ext cx="2956087" cy="2866029"/>
          </a:xfrm>
          <a:prstGeom prst="rect">
            <a:avLst/>
          </a:prstGeom>
        </p:spPr>
      </p:pic>
      <p:sp>
        <p:nvSpPr>
          <p:cNvPr id="7" name="Выноска-облако 6"/>
          <p:cNvSpPr/>
          <p:nvPr/>
        </p:nvSpPr>
        <p:spPr>
          <a:xfrm>
            <a:off x="4925472" y="1255595"/>
            <a:ext cx="4109346" cy="2415654"/>
          </a:xfrm>
          <a:prstGeom prst="cloudCallout">
            <a:avLst>
              <a:gd name="adj1" fmla="val -35744"/>
              <a:gd name="adj2" fmla="val 50291"/>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a:solidFill>
                  <a:srgbClr val="7030A0"/>
                </a:solidFill>
                <a:latin typeface="Times New Roman" panose="02020603050405020304" pitchFamily="18" charset="0"/>
                <a:cs typeface="Times New Roman" panose="02020603050405020304" pitchFamily="18" charset="0"/>
              </a:rPr>
              <a:t> </a:t>
            </a:r>
            <a:r>
              <a:rPr lang="kk-KZ" sz="1400" b="1" dirty="0">
                <a:solidFill>
                  <a:srgbClr val="7030A0"/>
                </a:solidFill>
                <a:latin typeface="Times New Roman" panose="02020603050405020304" pitchFamily="18" charset="0"/>
                <a:cs typeface="Times New Roman" panose="02020603050405020304" pitchFamily="18" charset="0"/>
              </a:rPr>
              <a:t>Көркем шығарма – бұл ұрпақтан-ұрпаққа қалатын мұрағат. Сондықтан жазушы тіліндегі әрбір тілдік бірлік сол заманның мәдениетін, өмірлік болмысынан шынайы ақпарат беретін тарихи </a:t>
            </a:r>
            <a:r>
              <a:rPr lang="kk-KZ" sz="1400" b="1" dirty="0" smtClean="0">
                <a:solidFill>
                  <a:srgbClr val="7030A0"/>
                </a:solidFill>
                <a:latin typeface="Times New Roman" panose="02020603050405020304" pitchFamily="18" charset="0"/>
                <a:cs typeface="Times New Roman" panose="02020603050405020304" pitchFamily="18" charset="0"/>
              </a:rPr>
              <a:t>мұра</a:t>
            </a:r>
            <a:r>
              <a:rPr lang="kk-KZ" sz="1400" b="1" dirty="0">
                <a:solidFill>
                  <a:srgbClr val="7030A0"/>
                </a:solidFill>
                <a:latin typeface="Times New Roman" panose="02020603050405020304" pitchFamily="18" charset="0"/>
                <a:cs typeface="Times New Roman" panose="02020603050405020304" pitchFamily="18" charset="0"/>
              </a:rPr>
              <a:t>.</a:t>
            </a:r>
            <a:r>
              <a:rPr lang="kk-KZ" sz="1400" b="1" dirty="0" smtClean="0">
                <a:solidFill>
                  <a:srgbClr val="7030A0"/>
                </a:solidFill>
                <a:latin typeface="Times New Roman" panose="02020603050405020304" pitchFamily="18" charset="0"/>
                <a:cs typeface="Times New Roman" panose="02020603050405020304" pitchFamily="18" charset="0"/>
              </a:rPr>
              <a:t> </a:t>
            </a:r>
            <a:endParaRPr lang="ru-RU" sz="14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84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Блок-схема: несколько документов 3"/>
          <p:cNvSpPr/>
          <p:nvPr/>
        </p:nvSpPr>
        <p:spPr>
          <a:xfrm>
            <a:off x="218363" y="272956"/>
            <a:ext cx="8748215" cy="6209732"/>
          </a:xfrm>
          <a:prstGeom prst="flowChartMultidocumen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300" b="1" dirty="0">
                <a:solidFill>
                  <a:schemeClr val="accent3">
                    <a:lumMod val="50000"/>
                  </a:schemeClr>
                </a:solidFill>
                <a:latin typeface="Times New Roman" panose="02020603050405020304" pitchFamily="18" charset="0"/>
                <a:cs typeface="Times New Roman" panose="02020603050405020304" pitchFamily="18" charset="0"/>
              </a:rPr>
              <a:t>Жазушы сөзбен сурет салу барысында образ іздейді, ол үшін оқырманға әсер етіп, кейіпкерді «өз тілінде» сөйлетуге тырысады. Міне, осы жағдайда диалектілер басты тілдік единица. Бұл мәселеге қатысты </a:t>
            </a:r>
            <a:r>
              <a:rPr lang="en-US" sz="23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kk-KZ" sz="2300" b="1" dirty="0" smtClean="0">
                <a:solidFill>
                  <a:schemeClr val="accent3">
                    <a:lumMod val="50000"/>
                  </a:schemeClr>
                </a:solidFill>
                <a:latin typeface="Times New Roman" panose="02020603050405020304" pitchFamily="18" charset="0"/>
                <a:cs typeface="Times New Roman" panose="02020603050405020304" pitchFamily="18" charset="0"/>
              </a:rPr>
              <a:t>М</a:t>
            </a:r>
            <a:r>
              <a:rPr lang="kk-KZ" sz="2300" b="1" dirty="0">
                <a:solidFill>
                  <a:schemeClr val="accent3">
                    <a:lumMod val="50000"/>
                  </a:schemeClr>
                </a:solidFill>
                <a:latin typeface="Times New Roman" panose="02020603050405020304" pitchFamily="18" charset="0"/>
                <a:cs typeface="Times New Roman" panose="02020603050405020304" pitchFamily="18" charset="0"/>
              </a:rPr>
              <a:t>. Әуезов: «Қазақстанның бар өлкесіндегі халықтық тіл байлықтарын мол пайдалану мәселелерін үнемі шартты талап етіп, сынап отыру керек», – деген екен. </a:t>
            </a:r>
            <a:r>
              <a:rPr lang="kk-KZ" sz="2300" b="1" dirty="0" smtClean="0">
                <a:solidFill>
                  <a:schemeClr val="accent3">
                    <a:lumMod val="50000"/>
                  </a:schemeClr>
                </a:solidFill>
                <a:latin typeface="Times New Roman" panose="02020603050405020304" pitchFamily="18" charset="0"/>
                <a:cs typeface="Times New Roman" panose="02020603050405020304" pitchFamily="18" charset="0"/>
              </a:rPr>
              <a:t>Әдеби </a:t>
            </a:r>
            <a:r>
              <a:rPr lang="kk-KZ" sz="2300" b="1" dirty="0">
                <a:solidFill>
                  <a:schemeClr val="accent3">
                    <a:lumMod val="50000"/>
                  </a:schemeClr>
                </a:solidFill>
                <a:latin typeface="Times New Roman" panose="02020603050405020304" pitchFamily="18" charset="0"/>
                <a:cs typeface="Times New Roman" panose="02020603050405020304" pitchFamily="18" charset="0"/>
              </a:rPr>
              <a:t>тіл дамуының әр кезеңінде  жергілікті ерекшеліктер, диалектизмдер, олардың көркем әдебиетте қолданылуы мәселесі көтеріліп отыруы заңды. </a:t>
            </a:r>
            <a:endParaRPr lang="ru-RU" sz="2300" b="1" dirty="0">
              <a:solidFill>
                <a:schemeClr val="accent3">
                  <a:lumMod val="50000"/>
                </a:schemeClr>
              </a:solidFill>
              <a:latin typeface="Times New Roman" panose="02020603050405020304" pitchFamily="18" charset="0"/>
              <a:cs typeface="Times New Roman" panose="02020603050405020304" pitchFamily="18" charset="0"/>
            </a:endParaRPr>
          </a:p>
        </p:txBody>
      </p:sp>
      <p:pic>
        <p:nvPicPr>
          <p:cNvPr id="6" name="Picture 6" descr="office48[1]"/>
          <p:cNvPicPr>
            <a:picLocks noChangeAspect="1" noChangeArrowheads="1" noCrop="1"/>
          </p:cNvPicPr>
          <p:nvPr/>
        </p:nvPicPr>
        <p:blipFill>
          <a:blip r:embed="rId2">
            <a:lum bright="-6000" contrast="24000"/>
            <a:extLst>
              <a:ext uri="{28A0092B-C50C-407E-A947-70E740481C1C}">
                <a14:useLocalDpi xmlns:a14="http://schemas.microsoft.com/office/drawing/2010/main" val="0"/>
              </a:ext>
            </a:extLst>
          </a:blip>
          <a:srcRect/>
          <a:stretch>
            <a:fillRect/>
          </a:stretch>
        </p:blipFill>
        <p:spPr bwMode="auto">
          <a:xfrm>
            <a:off x="6346209" y="4832063"/>
            <a:ext cx="2797791" cy="218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7555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TextBox 3"/>
          <p:cNvSpPr txBox="1"/>
          <p:nvPr/>
        </p:nvSpPr>
        <p:spPr>
          <a:xfrm>
            <a:off x="139890" y="120270"/>
            <a:ext cx="8860809" cy="1200329"/>
          </a:xfrm>
          <a:prstGeom prst="rect">
            <a:avLst/>
          </a:prstGeom>
          <a:solidFill>
            <a:srgbClr val="FFFF00"/>
          </a:solidFill>
        </p:spPr>
        <p:txBody>
          <a:bodyPr wrap="square" rtlCol="0">
            <a:spAutoFit/>
          </a:bodyPr>
          <a:lstStyle/>
          <a:p>
            <a:pPr lvl="0" algn="ctr"/>
            <a:r>
              <a:rPr lang="kk-KZ" sz="2400" dirty="0">
                <a:solidFill>
                  <a:srgbClr val="002060"/>
                </a:solidFill>
              </a:rPr>
              <a:t> </a:t>
            </a:r>
            <a:r>
              <a:rPr lang="kk-KZ" sz="2400" b="1" dirty="0">
                <a:solidFill>
                  <a:srgbClr val="002060"/>
                </a:solidFill>
                <a:latin typeface="Times New Roman" panose="02020603050405020304" pitchFamily="18" charset="0"/>
                <a:cs typeface="Times New Roman" panose="02020603050405020304" pitchFamily="18" charset="0"/>
              </a:rPr>
              <a:t>Көркем шығармадағы </a:t>
            </a:r>
            <a:r>
              <a:rPr lang="kk-KZ" sz="2400" b="1" i="1" dirty="0">
                <a:solidFill>
                  <a:srgbClr val="002060"/>
                </a:solidFill>
                <a:latin typeface="Times New Roman" panose="02020603050405020304" pitchFamily="18" charset="0"/>
                <a:cs typeface="Times New Roman" panose="02020603050405020304" pitchFamily="18" charset="0"/>
              </a:rPr>
              <a:t>материалдық мәдениетке </a:t>
            </a:r>
            <a:r>
              <a:rPr lang="kk-KZ" sz="2400" b="1" dirty="0">
                <a:solidFill>
                  <a:srgbClr val="002060"/>
                </a:solidFill>
                <a:latin typeface="Times New Roman" panose="02020603050405020304" pitchFamily="18" charset="0"/>
                <a:cs typeface="Times New Roman" panose="02020603050405020304" pitchFamily="18" charset="0"/>
              </a:rPr>
              <a:t>қатысты диалектизмдерді зерттеу барысында, төмендегідей топтарға бөліп </a:t>
            </a:r>
            <a:r>
              <a:rPr lang="kk-KZ" sz="2400" b="1" dirty="0" smtClean="0">
                <a:solidFill>
                  <a:srgbClr val="002060"/>
                </a:solidFill>
                <a:latin typeface="Times New Roman" panose="02020603050405020304" pitchFamily="18" charset="0"/>
                <a:cs typeface="Times New Roman" panose="02020603050405020304" pitchFamily="18" charset="0"/>
              </a:rPr>
              <a:t>қарастырамыз: </a:t>
            </a:r>
            <a:endParaRPr lang="kk-KZ" sz="2400" b="1" u="sng" dirty="0">
              <a:solidFill>
                <a:srgbClr val="002060"/>
              </a:solidFill>
              <a:latin typeface="Times New Roman" pitchFamily="18" charset="0"/>
              <a:cs typeface="Times New Roman" pitchFamily="18" charset="0"/>
            </a:endParaRPr>
          </a:p>
        </p:txBody>
      </p:sp>
      <p:sp>
        <p:nvSpPr>
          <p:cNvPr id="5" name="Пятиугольник 4"/>
          <p:cNvSpPr/>
          <p:nvPr/>
        </p:nvSpPr>
        <p:spPr>
          <a:xfrm>
            <a:off x="0" y="1471013"/>
            <a:ext cx="9000699" cy="957391"/>
          </a:xfrm>
          <a:prstGeom prst="homePlat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kk-KZ" sz="2200" b="1" dirty="0">
                <a:solidFill>
                  <a:srgbClr val="FF0000"/>
                </a:solidFill>
                <a:latin typeface="Times New Roman" panose="02020603050405020304" pitchFamily="18" charset="0"/>
                <a:cs typeface="Times New Roman" panose="02020603050405020304" pitchFamily="18" charset="0"/>
              </a:rPr>
              <a:t>1) Ыдыс-аяқ және үй-жай атауларындағы диалектизмдер;</a:t>
            </a:r>
            <a:endParaRPr lang="ru-RU" sz="2200" b="1" dirty="0">
              <a:solidFill>
                <a:srgbClr val="FF0000"/>
              </a:solidFill>
              <a:latin typeface="Times New Roman" panose="02020603050405020304" pitchFamily="18" charset="0"/>
              <a:cs typeface="Times New Roman" panose="02020603050405020304" pitchFamily="18" charset="0"/>
            </a:endParaRPr>
          </a:p>
        </p:txBody>
      </p:sp>
      <p:sp>
        <p:nvSpPr>
          <p:cNvPr id="6" name="Пятиугольник 5"/>
          <p:cNvSpPr/>
          <p:nvPr/>
        </p:nvSpPr>
        <p:spPr>
          <a:xfrm>
            <a:off x="0" y="2662747"/>
            <a:ext cx="8557146" cy="953910"/>
          </a:xfrm>
          <a:prstGeom prst="homePlat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200" b="1" dirty="0">
                <a:solidFill>
                  <a:srgbClr val="FF0000"/>
                </a:solidFill>
                <a:latin typeface="Times New Roman" panose="02020603050405020304" pitchFamily="18" charset="0"/>
                <a:cs typeface="Times New Roman" panose="02020603050405020304" pitchFamily="18" charset="0"/>
              </a:rPr>
              <a:t>2) Киім-кешек және тағам атауларындағы диалектизмдер. </a:t>
            </a:r>
            <a:endParaRPr lang="ru-RU" sz="2200" b="1" dirty="0">
              <a:solidFill>
                <a:srgbClr val="FF0000"/>
              </a:solidFill>
              <a:latin typeface="Times New Roman" panose="02020603050405020304" pitchFamily="18" charset="0"/>
              <a:cs typeface="Times New Roman" panose="02020603050405020304" pitchFamily="18" charset="0"/>
            </a:endParaRPr>
          </a:p>
        </p:txBody>
      </p:sp>
      <p:sp>
        <p:nvSpPr>
          <p:cNvPr id="7" name="Пятиугольник 6"/>
          <p:cNvSpPr/>
          <p:nvPr/>
        </p:nvSpPr>
        <p:spPr>
          <a:xfrm>
            <a:off x="-1" y="3794256"/>
            <a:ext cx="8038531" cy="873277"/>
          </a:xfrm>
          <a:prstGeom prst="homePlat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kk-KZ" sz="2200" b="1" dirty="0">
                <a:solidFill>
                  <a:srgbClr val="FF0000"/>
                </a:solidFill>
                <a:latin typeface="Times New Roman" panose="02020603050405020304" pitchFamily="18" charset="0"/>
                <a:cs typeface="Times New Roman" panose="02020603050405020304" pitchFamily="18" charset="0"/>
              </a:rPr>
              <a:t>3) Құрал-жабдық пен кәсіп-шаруашылыққа қатысты диалектизмдер.  </a:t>
            </a:r>
            <a:endParaRPr lang="ru-RU" sz="2200" b="1" dirty="0">
              <a:solidFill>
                <a:srgbClr val="FF0000"/>
              </a:solidFill>
              <a:latin typeface="Times New Roman" panose="02020603050405020304" pitchFamily="18" charset="0"/>
              <a:cs typeface="Times New Roman" panose="02020603050405020304" pitchFamily="18" charset="0"/>
            </a:endParaRPr>
          </a:p>
        </p:txBody>
      </p:sp>
      <p:sp>
        <p:nvSpPr>
          <p:cNvPr id="9" name="Пятиугольник 8"/>
          <p:cNvSpPr/>
          <p:nvPr/>
        </p:nvSpPr>
        <p:spPr>
          <a:xfrm>
            <a:off x="0" y="4867313"/>
            <a:ext cx="7560860" cy="706272"/>
          </a:xfrm>
          <a:prstGeom prst="homePlat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kk-KZ" sz="2200" b="1" dirty="0">
                <a:solidFill>
                  <a:srgbClr val="FF0000"/>
                </a:solidFill>
                <a:latin typeface="Times New Roman" panose="02020603050405020304" pitchFamily="18" charset="0"/>
                <a:cs typeface="Times New Roman" panose="02020603050405020304" pitchFamily="18" charset="0"/>
              </a:rPr>
              <a:t>4) Жануарлар, өсімдік атаулары мен жер бедері атауларындағы диалектизмдер.    </a:t>
            </a:r>
            <a:endParaRPr lang="ru-RU" sz="2200" b="1" dirty="0">
              <a:solidFill>
                <a:srgbClr val="FF0000"/>
              </a:solidFill>
              <a:latin typeface="Times New Roman" panose="02020603050405020304" pitchFamily="18" charset="0"/>
              <a:cs typeface="Times New Roman" panose="02020603050405020304" pitchFamily="18" charset="0"/>
            </a:endParaRPr>
          </a:p>
        </p:txBody>
      </p:sp>
      <p:pic>
        <p:nvPicPr>
          <p:cNvPr id="16"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093522" y="5297940"/>
            <a:ext cx="2050478" cy="199836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747444">
            <a:off x="7818280" y="3229768"/>
            <a:ext cx="1529031" cy="149017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747444">
            <a:off x="7517060" y="4261000"/>
            <a:ext cx="1685943" cy="164309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0" y="5344387"/>
            <a:ext cx="2050478" cy="199836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2162016" y="5339055"/>
            <a:ext cx="2050478" cy="1998364"/>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sers\Пользователь\Downloads\кит.jpg"/>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PaintStrokes/>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4627769" y="5336217"/>
            <a:ext cx="2050478" cy="19983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840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Скругленная прямоугольная выноска 1"/>
          <p:cNvSpPr/>
          <p:nvPr/>
        </p:nvSpPr>
        <p:spPr>
          <a:xfrm>
            <a:off x="40942" y="122830"/>
            <a:ext cx="9034818" cy="6237027"/>
          </a:xfrm>
          <a:prstGeom prst="wedgeRoundRectCallout">
            <a:avLst>
              <a:gd name="adj1" fmla="val -36288"/>
              <a:gd name="adj2" fmla="val 57452"/>
              <a:gd name="adj3" fmla="val 16667"/>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sz="2400" b="1" u="sng" dirty="0" smtClean="0">
                <a:solidFill>
                  <a:srgbClr val="002060"/>
                </a:solidFill>
                <a:latin typeface="Times New Roman" panose="02020603050405020304" pitchFamily="18" charset="0"/>
                <a:cs typeface="Times New Roman" panose="02020603050405020304" pitchFamily="18" charset="0"/>
              </a:rPr>
              <a:t>Ыдыс-аяқ </a:t>
            </a:r>
            <a:r>
              <a:rPr lang="kk-KZ" sz="2400" b="1" u="sng" dirty="0">
                <a:solidFill>
                  <a:srgbClr val="002060"/>
                </a:solidFill>
                <a:latin typeface="Times New Roman" panose="02020603050405020304" pitchFamily="18" charset="0"/>
                <a:cs typeface="Times New Roman" panose="02020603050405020304" pitchFamily="18" charset="0"/>
              </a:rPr>
              <a:t>және үй-жай атауларындағы диалектизмдер</a:t>
            </a:r>
            <a:r>
              <a:rPr lang="kk-KZ" sz="2400" b="1" u="sng" dirty="0" smtClean="0">
                <a:solidFill>
                  <a:srgbClr val="002060"/>
                </a:solidFill>
                <a:latin typeface="Times New Roman" panose="02020603050405020304" pitchFamily="18" charset="0"/>
                <a:cs typeface="Times New Roman" panose="02020603050405020304" pitchFamily="18" charset="0"/>
              </a:rPr>
              <a:t>.</a:t>
            </a:r>
          </a:p>
          <a:p>
            <a:pPr algn="ctr" fontAlgn="base"/>
            <a:endParaRPr lang="ru-RU" sz="1100" b="1" u="sng" dirty="0">
              <a:solidFill>
                <a:srgbClr val="FF0000"/>
              </a:solidFill>
              <a:latin typeface="Times New Roman" panose="02020603050405020304" pitchFamily="18" charset="0"/>
              <a:cs typeface="Times New Roman" panose="02020603050405020304" pitchFamily="18" charset="0"/>
            </a:endParaRPr>
          </a:p>
          <a:p>
            <a:pPr algn="ctr" fontAlgn="base"/>
            <a:r>
              <a:rPr lang="kk-KZ" sz="1900" b="1" dirty="0">
                <a:solidFill>
                  <a:srgbClr val="FF0000"/>
                </a:solidFill>
                <a:latin typeface="Times New Roman" panose="02020603050405020304" pitchFamily="18" charset="0"/>
                <a:cs typeface="Times New Roman" panose="02020603050405020304" pitchFamily="18" charset="0"/>
              </a:rPr>
              <a:t>Жалпы сөйленістер лексикасында сөйленіс иелерінің таным – түсінігінен мол хабар беретін деректердің маңыздысы – </a:t>
            </a:r>
            <a:r>
              <a:rPr lang="kk-KZ" sz="1900" b="1" i="1" dirty="0">
                <a:solidFill>
                  <a:srgbClr val="0070C0"/>
                </a:solidFill>
                <a:latin typeface="Times New Roman" panose="02020603050405020304" pitchFamily="18" charset="0"/>
                <a:cs typeface="Times New Roman" panose="02020603050405020304" pitchFamily="18" charset="0"/>
              </a:rPr>
              <a:t>үй–жай, баспана </a:t>
            </a:r>
            <a:r>
              <a:rPr lang="kk-KZ" sz="1900" b="1" dirty="0">
                <a:solidFill>
                  <a:srgbClr val="FF0000"/>
                </a:solidFill>
                <a:latin typeface="Times New Roman" panose="02020603050405020304" pitchFamily="18" charset="0"/>
                <a:cs typeface="Times New Roman" panose="02020603050405020304" pitchFamily="18" charset="0"/>
              </a:rPr>
              <a:t>тақырыптық тобын </a:t>
            </a:r>
            <a:r>
              <a:rPr lang="kk-KZ" sz="1900" b="1" dirty="0" smtClean="0">
                <a:solidFill>
                  <a:srgbClr val="FF0000"/>
                </a:solidFill>
                <a:latin typeface="Times New Roman" panose="02020603050405020304" pitchFamily="18" charset="0"/>
                <a:cs typeface="Times New Roman" panose="02020603050405020304" pitchFamily="18" charset="0"/>
              </a:rPr>
              <a:t>құрайтын диалектизмдер</a:t>
            </a:r>
            <a:r>
              <a:rPr lang="kk-KZ" sz="1900" b="1" dirty="0">
                <a:solidFill>
                  <a:srgbClr val="FF0000"/>
                </a:solidFill>
                <a:latin typeface="Times New Roman" panose="02020603050405020304" pitchFamily="18" charset="0"/>
                <a:cs typeface="Times New Roman" panose="02020603050405020304" pitchFamily="18" charset="0"/>
              </a:rPr>
              <a:t>. </a:t>
            </a:r>
            <a:r>
              <a:rPr lang="kk-KZ" sz="1900" b="1" i="1" dirty="0">
                <a:solidFill>
                  <a:srgbClr val="0070C0"/>
                </a:solidFill>
                <a:latin typeface="Times New Roman" panose="02020603050405020304" pitchFamily="18" charset="0"/>
                <a:cs typeface="Times New Roman" panose="02020603050405020304" pitchFamily="18" charset="0"/>
              </a:rPr>
              <a:t>Үй-мекен, үй-шаңырақ</a:t>
            </a:r>
            <a:r>
              <a:rPr lang="kk-KZ" sz="1900" b="1" dirty="0">
                <a:solidFill>
                  <a:srgbClr val="FF0000"/>
                </a:solidFill>
                <a:latin typeface="Times New Roman" panose="02020603050405020304" pitchFamily="18" charset="0"/>
                <a:cs typeface="Times New Roman" panose="02020603050405020304" pitchFamily="18" charset="0"/>
              </a:rPr>
              <a:t> ұғымының пайда болуы, жетілуі адамның </a:t>
            </a:r>
            <a:r>
              <a:rPr lang="kk-KZ" sz="1900" b="1" dirty="0" smtClean="0">
                <a:solidFill>
                  <a:srgbClr val="FF0000"/>
                </a:solidFill>
                <a:latin typeface="Times New Roman" panose="02020603050405020304" pitchFamily="18" charset="0"/>
                <a:cs typeface="Times New Roman" panose="02020603050405020304" pitchFamily="18" charset="0"/>
              </a:rPr>
              <a:t>табиғаттың </a:t>
            </a:r>
            <a:r>
              <a:rPr lang="kk-KZ" sz="1900" b="1" dirty="0">
                <a:solidFill>
                  <a:srgbClr val="FF0000"/>
                </a:solidFill>
                <a:latin typeface="Times New Roman" panose="02020603050405020304" pitchFamily="18" charset="0"/>
                <a:cs typeface="Times New Roman" panose="02020603050405020304" pitchFamily="18" charset="0"/>
              </a:rPr>
              <a:t>саналы перзенті екендігін сезінуінің дәлелі. Батыс сөйленістерінде осы топқа енетін атаулар көлемі мол. </a:t>
            </a:r>
            <a:r>
              <a:rPr lang="kk-KZ" sz="1900" b="1" dirty="0" smtClean="0">
                <a:solidFill>
                  <a:srgbClr val="FF0000"/>
                </a:solidFill>
                <a:latin typeface="Times New Roman" panose="02020603050405020304" pitchFamily="18" charset="0"/>
                <a:cs typeface="Times New Roman" panose="02020603050405020304" pitchFamily="18" charset="0"/>
              </a:rPr>
              <a:t>                                           </a:t>
            </a:r>
            <a:r>
              <a:rPr lang="en-US" sz="1900" b="1" dirty="0" smtClean="0">
                <a:solidFill>
                  <a:srgbClr val="FF0000"/>
                </a:solidFill>
                <a:latin typeface="Times New Roman" panose="02020603050405020304" pitchFamily="18" charset="0"/>
                <a:cs typeface="Times New Roman" panose="02020603050405020304" pitchFamily="18" charset="0"/>
              </a:rPr>
              <a:t>                                                        </a:t>
            </a:r>
            <a:r>
              <a:rPr lang="kk-KZ" sz="1900" b="1" dirty="0" smtClean="0">
                <a:solidFill>
                  <a:srgbClr val="FF0000"/>
                </a:solidFill>
                <a:latin typeface="Times New Roman" panose="02020603050405020304" pitchFamily="18" charset="0"/>
                <a:cs typeface="Times New Roman" panose="02020603050405020304" pitchFamily="18" charset="0"/>
              </a:rPr>
              <a:t>Мысалы</a:t>
            </a:r>
            <a:r>
              <a:rPr lang="kk-KZ" sz="1900" b="1" dirty="0">
                <a:solidFill>
                  <a:srgbClr val="FF0000"/>
                </a:solidFill>
                <a:latin typeface="Times New Roman" panose="02020603050405020304" pitchFamily="18" charset="0"/>
                <a:cs typeface="Times New Roman" panose="02020603050405020304" pitchFamily="18" charset="0"/>
              </a:rPr>
              <a:t>, жазушы Ә.Кекілбаевтың шығармасында оның </a:t>
            </a:r>
            <a:r>
              <a:rPr lang="kk-KZ" sz="1900" b="1" i="1" dirty="0">
                <a:solidFill>
                  <a:srgbClr val="0070C0"/>
                </a:solidFill>
                <a:latin typeface="Times New Roman" panose="02020603050405020304" pitchFamily="18" charset="0"/>
                <a:cs typeface="Times New Roman" panose="02020603050405020304" pitchFamily="18" charset="0"/>
              </a:rPr>
              <a:t>там, жай, бықынажай, құжынажай, майхана, сәлемхана, шатпа, шошала, сағанақ теппе, сылама т.б. </a:t>
            </a:r>
            <a:r>
              <a:rPr lang="kk-KZ" sz="1900" b="1" dirty="0">
                <a:solidFill>
                  <a:srgbClr val="FF0000"/>
                </a:solidFill>
                <a:latin typeface="Times New Roman" panose="02020603050405020304" pitchFamily="18" charset="0"/>
                <a:cs typeface="Times New Roman" panose="02020603050405020304" pitchFamily="18" charset="0"/>
              </a:rPr>
              <a:t>сөздері кездеседі. Бұлардың ішінде жиі қолданылатын сөздің бірі –</a:t>
            </a:r>
            <a:r>
              <a:rPr lang="kk-KZ" sz="1900" b="1" i="1" dirty="0">
                <a:solidFill>
                  <a:srgbClr val="0070C0"/>
                </a:solidFill>
                <a:latin typeface="Times New Roman" panose="02020603050405020304" pitchFamily="18" charset="0"/>
                <a:cs typeface="Times New Roman" panose="02020603050405020304" pitchFamily="18" charset="0"/>
              </a:rPr>
              <a:t> там.</a:t>
            </a:r>
            <a:r>
              <a:rPr lang="kk-KZ" sz="1900" b="1" dirty="0">
                <a:solidFill>
                  <a:srgbClr val="FF0000"/>
                </a:solidFill>
                <a:latin typeface="Times New Roman" panose="02020603050405020304" pitchFamily="18" charset="0"/>
                <a:cs typeface="Times New Roman" panose="02020603050405020304" pitchFamily="18" charset="0"/>
              </a:rPr>
              <a:t> Там сөзінің Қазақстанның түрлі аймақтарындағы мағынасы туралы Ә.Нұрмағамбетов оның </a:t>
            </a:r>
            <a:r>
              <a:rPr lang="kk-KZ" sz="1900" b="1" i="1" dirty="0">
                <a:solidFill>
                  <a:srgbClr val="0070C0"/>
                </a:solidFill>
                <a:latin typeface="Times New Roman" panose="02020603050405020304" pitchFamily="18" charset="0"/>
                <a:cs typeface="Times New Roman" panose="02020603050405020304" pitchFamily="18" charset="0"/>
              </a:rPr>
              <a:t>үй, мола, бейіт </a:t>
            </a:r>
            <a:r>
              <a:rPr lang="kk-KZ" sz="1900" b="1" dirty="0">
                <a:solidFill>
                  <a:srgbClr val="FF0000"/>
                </a:solidFill>
                <a:latin typeface="Times New Roman" panose="02020603050405020304" pitchFamily="18" charset="0"/>
                <a:cs typeface="Times New Roman" panose="02020603050405020304" pitchFamily="18" charset="0"/>
              </a:rPr>
              <a:t>мағынасы оңтүстік говорлар тобына тән де, екінші мағынасы солтүстік-батыс говорлар тобына тән.  Алматы, Жамбыл, Шымкент тұрғындары тіліндегі там сөзі </a:t>
            </a:r>
            <a:r>
              <a:rPr lang="kk-KZ" sz="1900" b="1" i="1" dirty="0">
                <a:solidFill>
                  <a:srgbClr val="0070C0"/>
                </a:solidFill>
                <a:latin typeface="Times New Roman" panose="02020603050405020304" pitchFamily="18" charset="0"/>
                <a:cs typeface="Times New Roman" panose="02020603050405020304" pitchFamily="18" charset="0"/>
              </a:rPr>
              <a:t>«үй»</a:t>
            </a:r>
            <a:r>
              <a:rPr lang="kk-KZ" sz="1900" b="1" dirty="0">
                <a:solidFill>
                  <a:srgbClr val="FF0000"/>
                </a:solidFill>
                <a:latin typeface="Times New Roman" panose="02020603050405020304" pitchFamily="18" charset="0"/>
                <a:cs typeface="Times New Roman" panose="02020603050405020304" pitchFamily="18" charset="0"/>
              </a:rPr>
              <a:t> мағынасында қолданылып келеді де, Қызылордадан асып, Аралға жақындай бергенде, бұл мағынасынан айырылып, </a:t>
            </a:r>
            <a:r>
              <a:rPr lang="kk-KZ" sz="1900" b="1" i="1" dirty="0">
                <a:solidFill>
                  <a:srgbClr val="0070C0"/>
                </a:solidFill>
                <a:latin typeface="Times New Roman" panose="02020603050405020304" pitchFamily="18" charset="0"/>
                <a:cs typeface="Times New Roman" panose="02020603050405020304" pitchFamily="18" charset="0"/>
              </a:rPr>
              <a:t>«мола», «бейіт»</a:t>
            </a:r>
            <a:r>
              <a:rPr lang="kk-KZ" sz="1900" b="1" dirty="0">
                <a:solidFill>
                  <a:srgbClr val="FF0000"/>
                </a:solidFill>
                <a:latin typeface="Times New Roman" panose="02020603050405020304" pitchFamily="18" charset="0"/>
                <a:cs typeface="Times New Roman" panose="02020603050405020304" pitchFamily="18" charset="0"/>
              </a:rPr>
              <a:t> мағынасына ауысып кетеді», – дейді.  Ыдыс-аяқ атауларындағы диалектизмдерді күнделікті тұрмыс қажетін өтейтін зат атаулары құрайды. Бұлардың да көлемі мол: </a:t>
            </a:r>
            <a:r>
              <a:rPr lang="kk-KZ" sz="1900" b="1" dirty="0">
                <a:solidFill>
                  <a:srgbClr val="0070C0"/>
                </a:solidFill>
                <a:latin typeface="Times New Roman" panose="02020603050405020304" pitchFamily="18" charset="0"/>
                <a:cs typeface="Times New Roman" panose="02020603050405020304" pitchFamily="18" charset="0"/>
              </a:rPr>
              <a:t>дүмше, бақыраш, зерен, топатай, сапы, метей, күйентей. </a:t>
            </a:r>
            <a:endParaRPr lang="ru-RU" sz="1900" b="1" dirty="0">
              <a:solidFill>
                <a:srgbClr val="0070C0"/>
              </a:solidFill>
              <a:latin typeface="Times New Roman" panose="02020603050405020304" pitchFamily="18" charset="0"/>
              <a:cs typeface="Times New Roman" panose="02020603050405020304" pitchFamily="18" charset="0"/>
            </a:endParaRPr>
          </a:p>
        </p:txBody>
      </p:sp>
      <p:pic>
        <p:nvPicPr>
          <p:cNvPr id="3" name="Picture 2" descr="C:\Users\Пользователь\Downloads\к3тап.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7917" l="0" r="100000"/>
                    </a14:imgEffect>
                  </a14:imgLayer>
                </a14:imgProps>
              </a:ext>
              <a:ext uri="{28A0092B-C50C-407E-A947-70E740481C1C}">
                <a14:useLocalDpi xmlns:a14="http://schemas.microsoft.com/office/drawing/2010/main" val="0"/>
              </a:ext>
            </a:extLst>
          </a:blip>
          <a:srcRect/>
          <a:stretch>
            <a:fillRect/>
          </a:stretch>
        </p:blipFill>
        <p:spPr bwMode="auto">
          <a:xfrm rot="1271887">
            <a:off x="7314905" y="5940839"/>
            <a:ext cx="1665605" cy="1215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608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Круглая лента лицом вниз 1"/>
          <p:cNvSpPr/>
          <p:nvPr/>
        </p:nvSpPr>
        <p:spPr>
          <a:xfrm>
            <a:off x="0" y="0"/>
            <a:ext cx="9144000" cy="1078173"/>
          </a:xfrm>
          <a:prstGeom prst="ellipseRibbon">
            <a:avLst>
              <a:gd name="adj1" fmla="val 15625"/>
              <a:gd name="adj2" fmla="val 72121"/>
              <a:gd name="adj3" fmla="val 6250"/>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sz="2800" b="1" u="sng" dirty="0">
                <a:solidFill>
                  <a:srgbClr val="002060"/>
                </a:solidFill>
                <a:latin typeface="Times New Roman" panose="02020603050405020304" pitchFamily="18" charset="0"/>
                <a:cs typeface="Times New Roman" panose="02020603050405020304" pitchFamily="18" charset="0"/>
              </a:rPr>
              <a:t> </a:t>
            </a:r>
            <a:r>
              <a:rPr lang="kk-KZ" sz="2800" b="1" i="1" u="sng" dirty="0" smtClean="0">
                <a:solidFill>
                  <a:schemeClr val="bg1"/>
                </a:solidFill>
                <a:latin typeface="Times New Roman" panose="02020603050405020304" pitchFamily="18" charset="0"/>
                <a:cs typeface="Times New Roman" panose="02020603050405020304" pitchFamily="18" charset="0"/>
              </a:rPr>
              <a:t>Киім-кешек </a:t>
            </a:r>
            <a:r>
              <a:rPr lang="kk-KZ" sz="2800" b="1" i="1" u="sng" dirty="0">
                <a:solidFill>
                  <a:schemeClr val="bg1"/>
                </a:solidFill>
                <a:latin typeface="Times New Roman" panose="02020603050405020304" pitchFamily="18" charset="0"/>
                <a:cs typeface="Times New Roman" panose="02020603050405020304" pitchFamily="18" charset="0"/>
              </a:rPr>
              <a:t>және тағам атауларындағы диалектизмдер.</a:t>
            </a:r>
            <a:endParaRPr lang="ru-RU" sz="2800" b="1" u="sng" dirty="0">
              <a:solidFill>
                <a:schemeClr val="bg1"/>
              </a:solidFill>
              <a:latin typeface="Times New Roman" panose="02020603050405020304" pitchFamily="18" charset="0"/>
              <a:cs typeface="Times New Roman" panose="02020603050405020304" pitchFamily="18" charset="0"/>
            </a:endParaRPr>
          </a:p>
        </p:txBody>
      </p:sp>
      <p:sp>
        <p:nvSpPr>
          <p:cNvPr id="3" name="Вертикальный свиток 2"/>
          <p:cNvSpPr/>
          <p:nvPr/>
        </p:nvSpPr>
        <p:spPr>
          <a:xfrm>
            <a:off x="-1" y="1269242"/>
            <a:ext cx="9144001" cy="5186149"/>
          </a:xfrm>
          <a:prstGeom prst="verticalScroll">
            <a:avLst>
              <a:gd name="adj" fmla="val 1064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kk-KZ" sz="2200" b="1" dirty="0">
                <a:solidFill>
                  <a:schemeClr val="accent1">
                    <a:lumMod val="50000"/>
                  </a:schemeClr>
                </a:solidFill>
                <a:latin typeface="Times New Roman" panose="02020603050405020304" pitchFamily="18" charset="0"/>
                <a:cs typeface="Times New Roman" panose="02020603050405020304" pitchFamily="18" charset="0"/>
              </a:rPr>
              <a:t>Түніменен «соқыр теке» деп жүргенде, құжантық ілінбес </a:t>
            </a:r>
            <a:r>
              <a:rPr lang="kk-KZ" sz="2200" b="1" i="1" dirty="0">
                <a:solidFill>
                  <a:srgbClr val="FF0000"/>
                </a:solidFill>
                <a:latin typeface="Times New Roman" panose="02020603050405020304" pitchFamily="18" charset="0"/>
                <a:cs typeface="Times New Roman" panose="02020603050405020304" pitchFamily="18" charset="0"/>
              </a:rPr>
              <a:t>шарқатыңа</a:t>
            </a:r>
            <a:r>
              <a:rPr lang="kk-KZ" sz="2200" b="1" i="1" dirty="0">
                <a:solidFill>
                  <a:schemeClr val="accent1">
                    <a:lumMod val="50000"/>
                  </a:schemeClr>
                </a:solidFill>
                <a:latin typeface="Times New Roman" panose="02020603050405020304" pitchFamily="18" charset="0"/>
                <a:cs typeface="Times New Roman" panose="02020603050405020304" pitchFamily="18" charset="0"/>
              </a:rPr>
              <a:t> </a:t>
            </a:r>
            <a:r>
              <a:rPr lang="kk-KZ" sz="2200" b="1" dirty="0">
                <a:solidFill>
                  <a:schemeClr val="accent1">
                    <a:lumMod val="50000"/>
                  </a:schemeClr>
                </a:solidFill>
                <a:latin typeface="Times New Roman" panose="02020603050405020304" pitchFamily="18" charset="0"/>
                <a:cs typeface="Times New Roman" panose="02020603050405020304" pitchFamily="18" charset="0"/>
              </a:rPr>
              <a:t>(Ғ.Сланов «Дөң асқан» 17 б.). </a:t>
            </a:r>
            <a:endParaRPr lang="en-US" sz="2200" b="1" dirty="0" smtClean="0">
              <a:solidFill>
                <a:schemeClr val="accent1">
                  <a:lumMod val="50000"/>
                </a:schemeClr>
              </a:solidFill>
              <a:latin typeface="Times New Roman" panose="02020603050405020304" pitchFamily="18" charset="0"/>
              <a:cs typeface="Times New Roman" panose="02020603050405020304" pitchFamily="18" charset="0"/>
            </a:endParaRPr>
          </a:p>
          <a:p>
            <a:pPr algn="ctr" fontAlgn="base"/>
            <a:r>
              <a:rPr lang="kk-KZ" sz="2200" b="1" dirty="0" smtClean="0">
                <a:solidFill>
                  <a:schemeClr val="accent1">
                    <a:lumMod val="50000"/>
                  </a:schemeClr>
                </a:solidFill>
                <a:latin typeface="Times New Roman" panose="02020603050405020304" pitchFamily="18" charset="0"/>
                <a:cs typeface="Times New Roman" panose="02020603050405020304" pitchFamily="18" charset="0"/>
              </a:rPr>
              <a:t>Қара </a:t>
            </a:r>
            <a:r>
              <a:rPr lang="kk-KZ" sz="2200" b="1" dirty="0">
                <a:solidFill>
                  <a:schemeClr val="accent1">
                    <a:lumMod val="50000"/>
                  </a:schemeClr>
                </a:solidFill>
                <a:latin typeface="Times New Roman" panose="02020603050405020304" pitchFamily="18" charset="0"/>
                <a:cs typeface="Times New Roman" panose="02020603050405020304" pitchFamily="18" charset="0"/>
              </a:rPr>
              <a:t>кемпір арқасындағы ішіне түйе жүн салып сырыған пүліш</a:t>
            </a:r>
            <a:r>
              <a:rPr lang="kk-KZ" sz="2200" b="1" dirty="0">
                <a:solidFill>
                  <a:srgbClr val="FF0000"/>
                </a:solidFill>
                <a:latin typeface="Times New Roman" panose="02020603050405020304" pitchFamily="18" charset="0"/>
                <a:cs typeface="Times New Roman" panose="02020603050405020304" pitchFamily="18" charset="0"/>
              </a:rPr>
              <a:t> </a:t>
            </a:r>
            <a:r>
              <a:rPr lang="kk-KZ" sz="2200" b="1" i="1" dirty="0">
                <a:solidFill>
                  <a:srgbClr val="FF0000"/>
                </a:solidFill>
                <a:latin typeface="Times New Roman" panose="02020603050405020304" pitchFamily="18" charset="0"/>
                <a:cs typeface="Times New Roman" panose="02020603050405020304" pitchFamily="18" charset="0"/>
              </a:rPr>
              <a:t>жадағайын</a:t>
            </a:r>
            <a:r>
              <a:rPr lang="kk-KZ" sz="2200" b="1" dirty="0">
                <a:solidFill>
                  <a:schemeClr val="accent1">
                    <a:lumMod val="50000"/>
                  </a:schemeClr>
                </a:solidFill>
                <a:latin typeface="Times New Roman" panose="02020603050405020304" pitchFamily="18" charset="0"/>
                <a:cs typeface="Times New Roman" panose="02020603050405020304" pitchFamily="18" charset="0"/>
              </a:rPr>
              <a:t> баласының аяқ жағында бір уыс боп бүрісіп жатқан келінінің иығына жапты (Ә.Кекілбаев «Құс қанаты» 51б.). Бірен-саранының киімі жаңа дүрсін тәуір: дөңгелек қара бөрік, </a:t>
            </a:r>
            <a:r>
              <a:rPr lang="kk-KZ" sz="2200" b="1" i="1" dirty="0">
                <a:solidFill>
                  <a:srgbClr val="FF0000"/>
                </a:solidFill>
                <a:latin typeface="Times New Roman" panose="02020603050405020304" pitchFamily="18" charset="0"/>
                <a:cs typeface="Times New Roman" panose="02020603050405020304" pitchFamily="18" charset="0"/>
              </a:rPr>
              <a:t>кәнәуіз</a:t>
            </a:r>
            <a:r>
              <a:rPr lang="kk-KZ" sz="2200" b="1" dirty="0">
                <a:solidFill>
                  <a:schemeClr val="accent1">
                    <a:lumMod val="50000"/>
                  </a:schemeClr>
                </a:solidFill>
                <a:latin typeface="Times New Roman" panose="02020603050405020304" pitchFamily="18" charset="0"/>
                <a:cs typeface="Times New Roman" panose="02020603050405020304" pitchFamily="18" charset="0"/>
              </a:rPr>
              <a:t> шапан, мәндәлә бешпент-шалбар (Б.Аманшин «Исатайдың семсері» 5 б.). </a:t>
            </a:r>
            <a:endParaRPr lang="en-US" sz="2200" b="1" dirty="0" smtClean="0">
              <a:solidFill>
                <a:schemeClr val="accent1">
                  <a:lumMod val="50000"/>
                </a:schemeClr>
              </a:solidFill>
              <a:latin typeface="Times New Roman" panose="02020603050405020304" pitchFamily="18" charset="0"/>
              <a:cs typeface="Times New Roman" panose="02020603050405020304" pitchFamily="18" charset="0"/>
            </a:endParaRPr>
          </a:p>
          <a:p>
            <a:pPr algn="ctr" fontAlgn="base"/>
            <a:r>
              <a:rPr lang="kk-KZ" sz="2200" b="1" dirty="0" smtClean="0">
                <a:solidFill>
                  <a:schemeClr val="accent1">
                    <a:lumMod val="50000"/>
                  </a:schemeClr>
                </a:solidFill>
                <a:latin typeface="Times New Roman" panose="02020603050405020304" pitchFamily="18" charset="0"/>
                <a:cs typeface="Times New Roman" panose="02020603050405020304" pitchFamily="18" charset="0"/>
              </a:rPr>
              <a:t>Ашық </a:t>
            </a:r>
            <a:r>
              <a:rPr lang="kk-KZ" sz="2200" b="1" dirty="0">
                <a:solidFill>
                  <a:schemeClr val="accent1">
                    <a:lumMod val="50000"/>
                  </a:schemeClr>
                </a:solidFill>
                <a:latin typeface="Times New Roman" panose="02020603050405020304" pitchFamily="18" charset="0"/>
                <a:cs typeface="Times New Roman" panose="02020603050405020304" pitchFamily="18" charset="0"/>
              </a:rPr>
              <a:t>омырау, қынама бел қара мауыт </a:t>
            </a:r>
            <a:r>
              <a:rPr lang="kk-KZ" sz="2200" b="1" i="1" dirty="0">
                <a:solidFill>
                  <a:srgbClr val="FF0000"/>
                </a:solidFill>
                <a:latin typeface="Times New Roman" panose="02020603050405020304" pitchFamily="18" charset="0"/>
                <a:cs typeface="Times New Roman" panose="02020603050405020304" pitchFamily="18" charset="0"/>
              </a:rPr>
              <a:t>бешпет</a:t>
            </a:r>
            <a:r>
              <a:rPr lang="kk-KZ" sz="2200" b="1" dirty="0">
                <a:solidFill>
                  <a:srgbClr val="FF0000"/>
                </a:solidFill>
                <a:latin typeface="Times New Roman" panose="02020603050405020304" pitchFamily="18" charset="0"/>
                <a:cs typeface="Times New Roman" panose="02020603050405020304" pitchFamily="18" charset="0"/>
              </a:rPr>
              <a:t>,</a:t>
            </a:r>
            <a:r>
              <a:rPr lang="kk-KZ" sz="2200" b="1" dirty="0">
                <a:solidFill>
                  <a:schemeClr val="accent1">
                    <a:lumMod val="50000"/>
                  </a:schemeClr>
                </a:solidFill>
                <a:latin typeface="Times New Roman" panose="02020603050405020304" pitchFamily="18" charset="0"/>
                <a:cs typeface="Times New Roman" panose="02020603050405020304" pitchFamily="18" charset="0"/>
              </a:rPr>
              <a:t> шашақты тақия ауыл арасының қазағы емесін танытады </a:t>
            </a:r>
            <a:r>
              <a:rPr lang="en-US" sz="22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kk-KZ" sz="2200" b="1" dirty="0" smtClean="0">
                <a:solidFill>
                  <a:schemeClr val="accent1">
                    <a:lumMod val="50000"/>
                  </a:schemeClr>
                </a:solidFill>
                <a:latin typeface="Times New Roman" panose="02020603050405020304" pitchFamily="18" charset="0"/>
                <a:cs typeface="Times New Roman" panose="02020603050405020304" pitchFamily="18" charset="0"/>
              </a:rPr>
              <a:t>(</a:t>
            </a:r>
            <a:r>
              <a:rPr lang="kk-KZ" sz="2200" b="1" dirty="0">
                <a:solidFill>
                  <a:schemeClr val="accent1">
                    <a:lumMod val="50000"/>
                  </a:schemeClr>
                </a:solidFill>
                <a:latin typeface="Times New Roman" panose="02020603050405020304" pitchFamily="18" charset="0"/>
                <a:cs typeface="Times New Roman" panose="02020603050405020304" pitchFamily="18" charset="0"/>
              </a:rPr>
              <a:t>Ә.Кекілбаев «Аш бөрі» 22 б.). </a:t>
            </a:r>
            <a:endParaRPr lang="en-US" sz="2200" b="1" dirty="0" smtClean="0">
              <a:solidFill>
                <a:schemeClr val="accent1">
                  <a:lumMod val="50000"/>
                </a:schemeClr>
              </a:solidFill>
              <a:latin typeface="Times New Roman" panose="02020603050405020304" pitchFamily="18" charset="0"/>
              <a:cs typeface="Times New Roman" panose="02020603050405020304" pitchFamily="18" charset="0"/>
            </a:endParaRPr>
          </a:p>
          <a:p>
            <a:pPr algn="ctr" fontAlgn="base"/>
            <a:r>
              <a:rPr lang="kk-KZ" sz="2200" b="1" dirty="0" smtClean="0">
                <a:solidFill>
                  <a:schemeClr val="accent1">
                    <a:lumMod val="50000"/>
                  </a:schemeClr>
                </a:solidFill>
                <a:latin typeface="Times New Roman" panose="02020603050405020304" pitchFamily="18" charset="0"/>
                <a:cs typeface="Times New Roman" panose="02020603050405020304" pitchFamily="18" charset="0"/>
              </a:rPr>
              <a:t>Қыз</a:t>
            </a:r>
            <a:r>
              <a:rPr lang="kk-KZ" sz="2200" b="1" dirty="0">
                <a:solidFill>
                  <a:schemeClr val="accent1">
                    <a:lumMod val="50000"/>
                  </a:schemeClr>
                </a:solidFill>
                <a:latin typeface="Times New Roman" panose="02020603050405020304" pitchFamily="18" charset="0"/>
                <a:cs typeface="Times New Roman" panose="02020603050405020304" pitchFamily="18" charset="0"/>
              </a:rPr>
              <a:t> </a:t>
            </a:r>
            <a:r>
              <a:rPr lang="kk-KZ" sz="2200" b="1" i="1" dirty="0">
                <a:solidFill>
                  <a:srgbClr val="FF0000"/>
                </a:solidFill>
                <a:latin typeface="Times New Roman" panose="02020603050405020304" pitchFamily="18" charset="0"/>
                <a:cs typeface="Times New Roman" panose="02020603050405020304" pitchFamily="18" charset="0"/>
              </a:rPr>
              <a:t>жамылышын</a:t>
            </a:r>
            <a:r>
              <a:rPr lang="kk-KZ" sz="2200" b="1" dirty="0">
                <a:solidFill>
                  <a:srgbClr val="FF0000"/>
                </a:solidFill>
                <a:latin typeface="Times New Roman" panose="02020603050405020304" pitchFamily="18" charset="0"/>
                <a:cs typeface="Times New Roman" panose="02020603050405020304" pitchFamily="18" charset="0"/>
              </a:rPr>
              <a:t> </a:t>
            </a:r>
            <a:r>
              <a:rPr lang="kk-KZ" sz="2200" b="1" dirty="0">
                <a:solidFill>
                  <a:schemeClr val="accent1">
                    <a:lumMod val="50000"/>
                  </a:schemeClr>
                </a:solidFill>
                <a:latin typeface="Times New Roman" panose="02020603050405020304" pitchFamily="18" charset="0"/>
                <a:cs typeface="Times New Roman" panose="02020603050405020304" pitchFamily="18" charset="0"/>
              </a:rPr>
              <a:t>иығына жеңіл іле салып үйіне қайтпақ ниет білдірді  (Ғ.Сланов  «Замандастар» 217 б.).</a:t>
            </a:r>
            <a:endParaRPr lang="ru-RU" sz="22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151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26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Прямоугольник 4"/>
          <p:cNvSpPr/>
          <p:nvPr/>
        </p:nvSpPr>
        <p:spPr>
          <a:xfrm>
            <a:off x="382138" y="62384"/>
            <a:ext cx="8393373" cy="6370975"/>
          </a:xfrm>
          <a:prstGeom prst="rect">
            <a:avLst/>
          </a:prstGeom>
        </p:spPr>
        <p:txBody>
          <a:bodyPr wrap="square">
            <a:spAutoFit/>
          </a:bodyPr>
          <a:lstStyle/>
          <a:p>
            <a:r>
              <a:rPr lang="kk-KZ" sz="2400" b="1" dirty="0">
                <a:latin typeface="Times New Roman" panose="02020603050405020304" pitchFamily="18" charset="0"/>
                <a:ea typeface="Times New Roman" panose="02020603050405020304" pitchFamily="18" charset="0"/>
              </a:rPr>
              <a:t>«Парсыша – қазақша түсіндірме сөздікте» </a:t>
            </a:r>
            <a:r>
              <a:rPr lang="kk-KZ" sz="2400" b="1" i="1" dirty="0">
                <a:solidFill>
                  <a:srgbClr val="FFFF00"/>
                </a:solidFill>
                <a:latin typeface="Times New Roman" panose="02020603050405020304" pitchFamily="18" charset="0"/>
                <a:ea typeface="Times New Roman" panose="02020603050405020304" pitchFamily="18" charset="0"/>
              </a:rPr>
              <a:t>шарқат</a:t>
            </a:r>
            <a:r>
              <a:rPr lang="kk-KZ" sz="2400" b="1" dirty="0">
                <a:latin typeface="Times New Roman" panose="02020603050405020304" pitchFamily="18" charset="0"/>
                <a:ea typeface="Times New Roman" panose="02020603050405020304" pitchFamily="18" charset="0"/>
              </a:rPr>
              <a:t> сөзі – </a:t>
            </a:r>
            <a:r>
              <a:rPr lang="kk-KZ" sz="2400" b="1" i="1" dirty="0">
                <a:latin typeface="Times New Roman" panose="02020603050405020304" pitchFamily="18" charset="0"/>
                <a:ea typeface="Times New Roman" panose="02020603050405020304" pitchFamily="18" charset="0"/>
              </a:rPr>
              <a:t>бас </a:t>
            </a:r>
            <a:r>
              <a:rPr lang="kk-KZ" sz="2400" b="1" i="1" dirty="0">
                <a:solidFill>
                  <a:srgbClr val="FFFF00"/>
                </a:solidFill>
                <a:latin typeface="Times New Roman" panose="02020603050405020304" pitchFamily="18" charset="0"/>
                <a:ea typeface="Times New Roman" panose="02020603050405020304" pitchFamily="18" charset="0"/>
              </a:rPr>
              <a:t>орамал, жаулық</a:t>
            </a:r>
            <a:r>
              <a:rPr lang="kk-KZ" sz="2400" b="1" i="1" dirty="0">
                <a:latin typeface="Times New Roman" panose="02020603050405020304" pitchFamily="18" charset="0"/>
                <a:ea typeface="Times New Roman" panose="02020603050405020304" pitchFamily="18" charset="0"/>
              </a:rPr>
              <a:t> </a:t>
            </a:r>
            <a:r>
              <a:rPr lang="kk-KZ" sz="2400" b="1" dirty="0">
                <a:latin typeface="Times New Roman" panose="02020603050405020304" pitchFamily="18" charset="0"/>
                <a:ea typeface="Times New Roman" panose="02020603050405020304" pitchFamily="18" charset="0"/>
              </a:rPr>
              <a:t>деп  түсіндірілген. Н.Ильминский сөздігінде </a:t>
            </a:r>
            <a:r>
              <a:rPr lang="kk-KZ" sz="2400" b="1" i="1" dirty="0">
                <a:solidFill>
                  <a:srgbClr val="FFFF00"/>
                </a:solidFill>
                <a:latin typeface="Times New Roman" panose="02020603050405020304" pitchFamily="18" charset="0"/>
                <a:ea typeface="Times New Roman" panose="02020603050405020304" pitchFamily="18" charset="0"/>
              </a:rPr>
              <a:t>шарқат</a:t>
            </a:r>
            <a:r>
              <a:rPr lang="kk-KZ" sz="2400" b="1" i="1" dirty="0">
                <a:latin typeface="Times New Roman" panose="02020603050405020304" pitchFamily="18" charset="0"/>
                <a:ea typeface="Times New Roman" panose="02020603050405020304" pitchFamily="18" charset="0"/>
              </a:rPr>
              <a:t> </a:t>
            </a:r>
            <a:r>
              <a:rPr lang="kk-KZ" sz="2400" b="1" dirty="0">
                <a:latin typeface="Times New Roman" panose="02020603050405020304" pitchFamily="18" charset="0"/>
                <a:ea typeface="Times New Roman" panose="02020603050405020304" pitchFamily="18" charset="0"/>
              </a:rPr>
              <a:t>сөзі </a:t>
            </a:r>
            <a:r>
              <a:rPr lang="kk-KZ" sz="2400" b="1" dirty="0" smtClean="0">
                <a:latin typeface="Times New Roman" panose="02020603050405020304" pitchFamily="18" charset="0"/>
                <a:ea typeface="Times New Roman" panose="02020603050405020304" pitchFamily="18" charset="0"/>
              </a:rPr>
              <a:t>«үлкен </a:t>
            </a:r>
            <a:r>
              <a:rPr lang="kk-KZ" sz="2400" b="1" dirty="0">
                <a:latin typeface="Times New Roman" panose="02020603050405020304" pitchFamily="18" charset="0"/>
                <a:ea typeface="Times New Roman" panose="02020603050405020304" pitchFamily="18" charset="0"/>
              </a:rPr>
              <a:t>қызыл шәлі» </a:t>
            </a:r>
            <a:r>
              <a:rPr lang="kk-KZ" sz="2400" b="1" dirty="0" smtClean="0">
                <a:latin typeface="Times New Roman" panose="02020603050405020304" pitchFamily="18" charset="0"/>
                <a:ea typeface="Times New Roman" panose="02020603050405020304" pitchFamily="18" charset="0"/>
              </a:rPr>
              <a:t>деп</a:t>
            </a:r>
            <a:r>
              <a:rPr lang="en-US" sz="2400" b="1" dirty="0" smtClean="0">
                <a:latin typeface="Times New Roman" panose="02020603050405020304" pitchFamily="18" charset="0"/>
                <a:ea typeface="Times New Roman" panose="02020603050405020304" pitchFamily="18" charset="0"/>
              </a:rPr>
              <a:t> </a:t>
            </a:r>
            <a:r>
              <a:rPr lang="kk-KZ" sz="2400" b="1" dirty="0" smtClean="0">
                <a:latin typeface="Times New Roman" panose="02020603050405020304" pitchFamily="18" charset="0"/>
                <a:ea typeface="Times New Roman" panose="02020603050405020304" pitchFamily="18" charset="0"/>
              </a:rPr>
              <a:t>сипатталады</a:t>
            </a:r>
            <a:r>
              <a:rPr lang="kk-KZ" sz="2400" b="1" dirty="0">
                <a:latin typeface="Times New Roman" panose="02020603050405020304" pitchFamily="18" charset="0"/>
                <a:ea typeface="Times New Roman" panose="02020603050405020304" pitchFamily="18" charset="0"/>
              </a:rPr>
              <a:t>. </a:t>
            </a:r>
            <a:r>
              <a:rPr lang="kk-KZ" sz="2400" b="1" dirty="0" smtClean="0">
                <a:latin typeface="Times New Roman" panose="02020603050405020304" pitchFamily="18" charset="0"/>
                <a:ea typeface="Times New Roman" panose="02020603050405020304" pitchFamily="18" charset="0"/>
              </a:rPr>
              <a:t>Ә.Нұрмағамбетов</a:t>
            </a:r>
            <a:r>
              <a:rPr lang="kk-KZ" sz="2400" b="1" dirty="0">
                <a:latin typeface="Times New Roman" panose="02020603050405020304" pitchFamily="18" charset="0"/>
                <a:ea typeface="Times New Roman" panose="02020603050405020304" pitchFamily="18" charset="0"/>
              </a:rPr>
              <a:t> </a:t>
            </a:r>
            <a:r>
              <a:rPr lang="kk-KZ" sz="2400" b="1" i="1" dirty="0">
                <a:solidFill>
                  <a:srgbClr val="FFFF00"/>
                </a:solidFill>
                <a:latin typeface="Times New Roman" panose="02020603050405020304" pitchFamily="18" charset="0"/>
                <a:ea typeface="Times New Roman" panose="02020603050405020304" pitchFamily="18" charset="0"/>
              </a:rPr>
              <a:t>шарқат</a:t>
            </a:r>
            <a:r>
              <a:rPr lang="kk-KZ" sz="2400" b="1" dirty="0">
                <a:latin typeface="Times New Roman" panose="02020603050405020304" pitchFamily="18" charset="0"/>
                <a:ea typeface="Times New Roman" panose="02020603050405020304" pitchFamily="18" charset="0"/>
              </a:rPr>
              <a:t> сөзі </a:t>
            </a:r>
            <a:r>
              <a:rPr lang="kk-KZ" sz="2400" b="1" dirty="0">
                <a:solidFill>
                  <a:srgbClr val="FFFF00"/>
                </a:solidFill>
                <a:latin typeface="Times New Roman" panose="02020603050405020304" pitchFamily="18" charset="0"/>
                <a:ea typeface="Times New Roman" panose="02020603050405020304" pitchFamily="18" charset="0"/>
              </a:rPr>
              <a:t>шор – төрт, қат – жақ, </a:t>
            </a:r>
            <a:r>
              <a:rPr lang="kk-KZ" sz="2400" b="1" dirty="0">
                <a:latin typeface="Times New Roman" panose="02020603050405020304" pitchFamily="18" charset="0"/>
                <a:ea typeface="Times New Roman" panose="02020603050405020304" pitchFamily="18" charset="0"/>
              </a:rPr>
              <a:t>бүйір  мағанасында жұмсалатын екі түбірден біріккенін айта келіп, қазақ тіліндегі мағынасын </a:t>
            </a:r>
            <a:r>
              <a:rPr lang="kk-KZ" sz="2400" b="1" dirty="0">
                <a:solidFill>
                  <a:srgbClr val="FFFF00"/>
                </a:solidFill>
                <a:latin typeface="Times New Roman" panose="02020603050405020304" pitchFamily="18" charset="0"/>
                <a:ea typeface="Times New Roman" panose="02020603050405020304" pitchFamily="18" charset="0"/>
              </a:rPr>
              <a:t>«төрт жақты, төрт бүйірлі» </a:t>
            </a:r>
            <a:r>
              <a:rPr lang="kk-KZ" sz="2400" b="1" dirty="0">
                <a:latin typeface="Times New Roman" panose="02020603050405020304" pitchFamily="18" charset="0"/>
                <a:ea typeface="Times New Roman" panose="02020603050405020304" pitchFamily="18" charset="0"/>
              </a:rPr>
              <a:t>деп түсіндіреді. Жалпы түрде заттың формасы атауға негіз болған. </a:t>
            </a:r>
            <a:r>
              <a:rPr lang="kk-KZ" sz="2400" b="1" i="1" dirty="0">
                <a:solidFill>
                  <a:srgbClr val="FFFF00"/>
                </a:solidFill>
                <a:latin typeface="Times New Roman" panose="02020603050405020304" pitchFamily="18" charset="0"/>
                <a:ea typeface="Times New Roman" panose="02020603050405020304" pitchFamily="18" charset="0"/>
              </a:rPr>
              <a:t>Кәзекей/кәжекей</a:t>
            </a:r>
            <a:r>
              <a:rPr lang="kk-KZ" sz="2400" b="1" dirty="0">
                <a:latin typeface="Times New Roman" panose="02020603050405020304" pitchFamily="18" charset="0"/>
                <a:ea typeface="Times New Roman" panose="02020603050405020304" pitchFamily="18" charset="0"/>
              </a:rPr>
              <a:t> сөзінің түп-төркіні туралы Ә.Нұрмағамбетов </a:t>
            </a:r>
            <a:r>
              <a:rPr lang="kk-KZ" sz="2400" b="1" dirty="0" smtClean="0">
                <a:latin typeface="Times New Roman" panose="02020603050405020304" pitchFamily="18" charset="0"/>
                <a:ea typeface="Times New Roman" panose="02020603050405020304" pitchFamily="18" charset="0"/>
              </a:rPr>
              <a:t>деректеріне </a:t>
            </a:r>
            <a:r>
              <a:rPr lang="kk-KZ" sz="2400" b="1" dirty="0">
                <a:latin typeface="Times New Roman" panose="02020603050405020304" pitchFamily="18" charset="0"/>
                <a:ea typeface="Times New Roman" panose="02020603050405020304" pitchFamily="18" charset="0"/>
              </a:rPr>
              <a:t>табан тіреп, мына жорамалдарға келуге мүмкіндік бар: Біріншіден, </a:t>
            </a:r>
            <a:r>
              <a:rPr lang="kk-KZ" sz="2400" b="1" dirty="0">
                <a:solidFill>
                  <a:srgbClr val="FFFF00"/>
                </a:solidFill>
                <a:latin typeface="Times New Roman" panose="02020603050405020304" pitchFamily="18" charset="0"/>
                <a:ea typeface="Times New Roman" panose="02020603050405020304" pitchFamily="18" charset="0"/>
              </a:rPr>
              <a:t>«хасаг» </a:t>
            </a:r>
            <a:r>
              <a:rPr lang="kk-KZ" sz="2400" b="1" dirty="0">
                <a:latin typeface="Times New Roman" panose="02020603050405020304" pitchFamily="18" charset="0"/>
                <a:ea typeface="Times New Roman" panose="02020603050405020304" pitchFamily="18" charset="0"/>
              </a:rPr>
              <a:t>сөзі </a:t>
            </a:r>
            <a:r>
              <a:rPr lang="kk-KZ" sz="2400" b="1" dirty="0">
                <a:solidFill>
                  <a:srgbClr val="FFFF00"/>
                </a:solidFill>
                <a:latin typeface="Times New Roman" panose="02020603050405020304" pitchFamily="18" charset="0"/>
                <a:ea typeface="Times New Roman" panose="02020603050405020304" pitchFamily="18" charset="0"/>
              </a:rPr>
              <a:t>«қысқа» </a:t>
            </a:r>
            <a:r>
              <a:rPr lang="kk-KZ" sz="2400" b="1" dirty="0">
                <a:latin typeface="Times New Roman" panose="02020603050405020304" pitchFamily="18" charset="0"/>
                <a:ea typeface="Times New Roman" panose="02020603050405020304" pitchFamily="18" charset="0"/>
              </a:rPr>
              <a:t>мағынасын берсе, ол </a:t>
            </a:r>
            <a:r>
              <a:rPr lang="kk-KZ" sz="2400" b="1" dirty="0">
                <a:solidFill>
                  <a:srgbClr val="FFFF00"/>
                </a:solidFill>
                <a:latin typeface="Times New Roman" panose="02020603050405020304" pitchFamily="18" charset="0"/>
                <a:ea typeface="Times New Roman" panose="02020603050405020304" pitchFamily="18" charset="0"/>
              </a:rPr>
              <a:t>«хантаза» </a:t>
            </a:r>
            <a:r>
              <a:rPr lang="kk-KZ" sz="2400" b="1" dirty="0">
                <a:latin typeface="Times New Roman" panose="02020603050405020304" pitchFamily="18" charset="0"/>
                <a:ea typeface="Times New Roman" panose="02020603050405020304" pitchFamily="18" charset="0"/>
              </a:rPr>
              <a:t>тұлғасымен тіркесіп – </a:t>
            </a:r>
            <a:r>
              <a:rPr lang="kk-KZ" sz="2400" b="1" i="1" dirty="0">
                <a:solidFill>
                  <a:srgbClr val="FFFF00"/>
                </a:solidFill>
                <a:latin typeface="Times New Roman" panose="02020603050405020304" pitchFamily="18" charset="0"/>
                <a:ea typeface="Times New Roman" panose="02020603050405020304" pitchFamily="18" charset="0"/>
              </a:rPr>
              <a:t>қысқа камзол</a:t>
            </a:r>
            <a:r>
              <a:rPr lang="kk-KZ" sz="2400" b="1" dirty="0">
                <a:latin typeface="Times New Roman" panose="02020603050405020304" pitchFamily="18" charset="0"/>
                <a:ea typeface="Times New Roman" panose="02020603050405020304" pitchFamily="18" charset="0"/>
              </a:rPr>
              <a:t> дегенді білдіреді. </a:t>
            </a:r>
            <a:r>
              <a:rPr lang="kk-KZ" sz="2400" b="1" dirty="0" smtClean="0">
                <a:latin typeface="Times New Roman" panose="02020603050405020304" pitchFamily="18" charset="0"/>
                <a:ea typeface="Times New Roman" panose="02020603050405020304" pitchFamily="18" charset="0"/>
              </a:rPr>
              <a:t>                                                                                    </a:t>
            </a:r>
            <a:r>
              <a:rPr lang="kk-KZ" sz="2400" b="1" i="1" dirty="0" smtClean="0">
                <a:latin typeface="Times New Roman" panose="02020603050405020304" pitchFamily="18" charset="0"/>
                <a:ea typeface="Times New Roman" panose="02020603050405020304" pitchFamily="18" charset="0"/>
              </a:rPr>
              <a:t>Тағам </a:t>
            </a:r>
            <a:r>
              <a:rPr lang="kk-KZ" sz="2400" b="1" i="1" dirty="0">
                <a:latin typeface="Times New Roman" panose="02020603050405020304" pitchFamily="18" charset="0"/>
                <a:ea typeface="Times New Roman" panose="02020603050405020304" pitchFamily="18" charset="0"/>
              </a:rPr>
              <a:t>атауларындағы</a:t>
            </a:r>
            <a:r>
              <a:rPr lang="kk-KZ" sz="2400" b="1" dirty="0">
                <a:latin typeface="Times New Roman" panose="02020603050405020304" pitchFamily="18" charset="0"/>
                <a:ea typeface="Times New Roman" panose="02020603050405020304" pitchFamily="18" charset="0"/>
              </a:rPr>
              <a:t> диалектизмдер жазушы Т.Нұрмағанбетов шығармаларында өте жиі кездеседі, олардың арасында кәсіби диалектілер де, кірме сөздер де баршылық, мысалы: </a:t>
            </a:r>
            <a:r>
              <a:rPr lang="kk-KZ" sz="2400" b="1" i="1" dirty="0">
                <a:solidFill>
                  <a:srgbClr val="FFFF00"/>
                </a:solidFill>
                <a:latin typeface="Times New Roman" panose="02020603050405020304" pitchFamily="18" charset="0"/>
                <a:ea typeface="Times New Roman" panose="02020603050405020304" pitchFamily="18" charset="0"/>
              </a:rPr>
              <a:t>қақ, қауынқұрт, май, құрт, ірімшік, бауырсақ, құмшекер, талқан, сөк, бәліш, манты. </a:t>
            </a:r>
            <a:endParaRPr lang="ru-RU" sz="2400" b="1" dirty="0">
              <a:solidFill>
                <a:srgbClr val="FFFF00"/>
              </a:solidFill>
            </a:endParaRPr>
          </a:p>
        </p:txBody>
      </p:sp>
    </p:spTree>
    <p:extLst>
      <p:ext uri="{BB962C8B-B14F-4D97-AF65-F5344CB8AC3E}">
        <p14:creationId xmlns:p14="http://schemas.microsoft.com/office/powerpoint/2010/main" val="3465607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316</TotalTime>
  <Words>676</Words>
  <Application>Microsoft Office PowerPoint</Application>
  <PresentationFormat>Экран (4:3)</PresentationFormat>
  <Paragraphs>62</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Calibri</vt:lpstr>
      <vt:lpstr>Century Gothic</vt:lpstr>
      <vt:lpstr>Times New Roman</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Пайдаланылған әдебиеттер:</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Comp</dc:creator>
  <cp:lastModifiedBy>Comp</cp:lastModifiedBy>
  <cp:revision>20</cp:revision>
  <dcterms:created xsi:type="dcterms:W3CDTF">2020-10-13T08:00:41Z</dcterms:created>
  <dcterms:modified xsi:type="dcterms:W3CDTF">2020-10-15T19:18:28Z</dcterms:modified>
</cp:coreProperties>
</file>