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57" r:id="rId5"/>
    <p:sldId id="258" r:id="rId6"/>
    <p:sldId id="264" r:id="rId7"/>
    <p:sldId id="265" r:id="rId8"/>
    <p:sldId id="266" r:id="rId9"/>
    <p:sldId id="262" r:id="rId10"/>
    <p:sldId id="267" r:id="rId11"/>
    <p:sldId id="263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008000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56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1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11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53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29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5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0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66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B89D7-F1C5-4EE3-A3AB-24399EC5F57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D7DAC-186B-4D0F-94E6-62D609BE9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4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56824" y="2653263"/>
            <a:ext cx="10457644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4800" b="1" i="0" u="none" strike="noStrike" normalizeH="0" baseline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</a:rPr>
              <a:t>«</a:t>
            </a:r>
            <a:r>
              <a:rPr kumimoji="0" lang="kk-KZ" sz="4800" b="1" i="1" u="none" strike="noStrike" normalizeH="0" baseline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kumimoji="0" lang="kk-KZ" sz="4800" b="1" i="1" u="none" strike="noStrike" normalizeH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ел</a:t>
            </a:r>
            <a:r>
              <a:rPr kumimoji="0" lang="kk-KZ" sz="4800" b="1" i="1" u="none" strike="noStrike" normalizeH="0" baseline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kumimoji="0" lang="kk-KZ" sz="4800" b="1" i="1" u="none" strike="noStrike" normalizeH="0" baseline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ұлт даналарын ұлықтау, дәріптеу,</a:t>
            </a:r>
            <a:r>
              <a:rPr kumimoji="0" lang="kk-KZ" sz="4800" b="1" i="1" u="none" strike="noStrike" normalizeH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ізін жалғастыру.</a:t>
            </a:r>
            <a:endParaRPr kumimoji="0" lang="kk-KZ" sz="4800" b="1" i="1" u="none" strike="noStrike" normalizeH="0" baseline="0" dirty="0" smtClean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5167" y="614898"/>
            <a:ext cx="9393326" cy="142346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800" b="1" i="1" u="none" strike="noStrike" normalizeH="0" baseline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«Мәңгілік</a:t>
            </a:r>
            <a:r>
              <a:rPr kumimoji="0" lang="kk-KZ" sz="2800" b="1" i="1" u="none" strike="noStrike" normalizeH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ел</a:t>
            </a:r>
            <a:r>
              <a:rPr kumimoji="0" lang="kk-KZ" sz="2800" b="1" i="1" u="none" strike="noStrike" normalizeH="0" baseline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kumimoji="0" lang="kk-KZ" sz="2400" b="1" i="1" u="none" strike="noStrike" normalizeH="0" baseline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ата</a:t>
            </a:r>
            <a:r>
              <a:rPr lang="kk-KZ" sz="2400" b="1" i="1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бабамыздың сан мың жылдар бойы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армандаған асыл арманы.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kk-KZ" sz="1050" b="1" i="1" dirty="0" smtClean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1" u="none" strike="noStrike" normalizeH="0" baseline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</a:t>
            </a:r>
            <a:r>
              <a:rPr kumimoji="0" lang="kk-KZ" sz="2400" b="1" i="1" u="none" strike="noStrike" normalizeH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Ә. Назарбаев</a:t>
            </a:r>
            <a:endParaRPr kumimoji="0" lang="kk-KZ" sz="2400" b="1" i="1" u="none" strike="noStrike" normalizeH="0" baseline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4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6292199" y="1516633"/>
            <a:ext cx="5165402" cy="4197124"/>
            <a:chOff x="5782583" y="542301"/>
            <a:chExt cx="5165402" cy="419712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2583" y="542301"/>
              <a:ext cx="5165402" cy="4197124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6948991" y="3042593"/>
              <a:ext cx="364944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k-KZ" sz="3200" b="1" i="1" cap="none" spc="0" dirty="0" smtClean="0">
                  <a:ln w="0"/>
                  <a:solidFill>
                    <a:srgbClr val="008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Жұптастыру</a:t>
              </a:r>
              <a:endParaRPr lang="ru-RU" sz="3200" b="0" cap="none" spc="0" dirty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60" y="679077"/>
            <a:ext cx="4592595" cy="346595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94561" y="3386497"/>
            <a:ext cx="4592594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i="1" cap="none" spc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Топтарға бөлу </a:t>
            </a:r>
            <a:endParaRPr lang="ru-RU" sz="4800" b="1" cap="none" spc="0" dirty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94560" y="4456090"/>
            <a:ext cx="11667603" cy="2218147"/>
            <a:chOff x="494560" y="4456090"/>
            <a:chExt cx="11667603" cy="2218147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560" y="4456090"/>
              <a:ext cx="5913549" cy="221814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3722288" y="5843240"/>
              <a:ext cx="843987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k-KZ" sz="4800" b="1" i="1" cap="none" spc="0" dirty="0" smtClean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Эстафеталық алаңға шақыру</a:t>
              </a:r>
              <a:endParaRPr lang="ru-RU" sz="48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5859888" y="703473"/>
            <a:ext cx="5756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Барысы: </a:t>
            </a:r>
            <a:r>
              <a:rPr lang="kk-KZ" sz="3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Әдісін анықтау</a:t>
            </a:r>
            <a:endParaRPr lang="kk-KZ" sz="32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8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57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64016" y="4962377"/>
            <a:ext cx="5268392" cy="3791245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топ:</a:t>
            </a:r>
            <a:r>
              <a:rPr lang="kk-KZ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«Ертегілер»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топ: 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Аңыздар»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топ: 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«Жұмбақтар»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топ: 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«Жаңылтпаштар»</a:t>
            </a:r>
          </a:p>
          <a:p>
            <a:pPr algn="l"/>
            <a:endParaRPr lang="kk-KZ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kk-KZ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970" y="1502447"/>
            <a:ext cx="4592595" cy="378826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282970" y="5290708"/>
            <a:ext cx="4592594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i="1" cap="none" spc="0" dirty="0" smtClean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жұмыс </a:t>
            </a:r>
            <a:endParaRPr lang="ru-RU" sz="4800" b="1" cap="none" spc="0" dirty="0">
              <a:ln w="0"/>
              <a:solidFill>
                <a:srgbClr val="0033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7961" y="526163"/>
            <a:ext cx="865846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Барысы: 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Топтарға бөлу.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Психологиялық дайындық.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Жұмыс тақырыбы мен мақсатын хабарлау.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Әр топтың басшысын тағайындату.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Әр топтың бағалаушысын тағайындату.</a:t>
            </a:r>
          </a:p>
          <a:p>
            <a:pPr marL="514350" indent="-514350">
              <a:buAutoNum type="arabicPeriod" startAt="6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барысын бақылау. </a:t>
            </a:r>
          </a:p>
          <a:p>
            <a:pPr algn="ctr"/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(Қателескенше </a:t>
            </a:r>
            <a:r>
              <a:rPr lang="kk-KZ" sz="20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 бір сөйлемнен 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оқиды)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Қорытындылау</a:t>
            </a: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топтарды бағалау.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Кері байланыс.</a:t>
            </a:r>
          </a:p>
          <a:p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kk-KZ" sz="3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kk-KZ" sz="32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93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99245" y="526163"/>
            <a:ext cx="84871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Барысы: 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Жұптарға бөлу.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Психологиялық дайындық.</a:t>
            </a:r>
          </a:p>
          <a:p>
            <a:r>
              <a:rPr lang="kk-KZ" sz="28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Жұмыс тақырыбы мен мақсатын хабарлау.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Бірі бағалаушы, бірі орындаушы.</a:t>
            </a:r>
          </a:p>
          <a:p>
            <a:pPr marL="514350" indent="-514350">
              <a:buFontTx/>
              <a:buAutoNum type="arabicPeriod" startAt="5"/>
            </a:pP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барысын бақылау.</a:t>
            </a:r>
          </a:p>
          <a:p>
            <a:r>
              <a:rPr lang="kk-KZ" sz="28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(Қателескенше бір- </a:t>
            </a:r>
            <a:r>
              <a:rPr lang="kk-KZ" sz="20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 сөйлемнен </a:t>
            </a:r>
            <a:r>
              <a:rPr lang="kk-KZ" sz="20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оқиды</a:t>
            </a:r>
            <a:r>
              <a:rPr lang="kk-KZ" sz="20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sz="2800" b="1" i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Қорытындылау, жұбын және өз- өзін бағалау.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Кері байланыс.</a:t>
            </a:r>
          </a:p>
          <a:p>
            <a:pPr marL="514350" indent="-514350">
              <a:buAutoNum type="arabicPeriod" startAt="5"/>
            </a:pPr>
            <a:endParaRPr lang="kk-KZ" sz="2800" b="1" i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kk-KZ" sz="32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534140" y="1525318"/>
            <a:ext cx="4428673" cy="4398963"/>
            <a:chOff x="5782583" y="542301"/>
            <a:chExt cx="5165402" cy="4197124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2583" y="542301"/>
              <a:ext cx="5165402" cy="4197124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6948991" y="3042593"/>
              <a:ext cx="364944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k-KZ" sz="3200" b="1" i="1" cap="none" spc="0" dirty="0" smtClean="0">
                  <a:ln w="0"/>
                  <a:solidFill>
                    <a:srgbClr val="008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Жұптастыру</a:t>
              </a:r>
              <a:endParaRPr lang="ru-RU" sz="3200" b="0" cap="none" spc="0" dirty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27065" y="4374058"/>
            <a:ext cx="4207098" cy="2100791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Түстер арқылы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 арқылы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Сандар арқылы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Пішіндер арқылы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0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57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6366" y="332980"/>
            <a:ext cx="1008415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Барысы: 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Топтарға  бөлу.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Психологиялық дайындық.</a:t>
            </a:r>
          </a:p>
          <a:p>
            <a:r>
              <a:rPr lang="kk-KZ" sz="28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Жұмыс тақырыбы мен мақсатын хабарлау.</a:t>
            </a:r>
          </a:p>
          <a:p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Эстафета басшысын, әділқазылар тағайындату.</a:t>
            </a:r>
          </a:p>
          <a:p>
            <a:pPr marL="514350" indent="-514350">
              <a:buAutoNum type="arabicPeriod" startAt="5"/>
            </a:pP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барысын бақылау . </a:t>
            </a:r>
            <a:r>
              <a:rPr lang="kk-KZ" sz="24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(Әр топтан бір сөйлемнен оқиды)</a:t>
            </a:r>
            <a:endParaRPr lang="kk-KZ" sz="2800" b="1" i="1" dirty="0" smtClean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 startAt="5"/>
            </a:pP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Қорытындылау, өзін- өзі бағалау.</a:t>
            </a:r>
          </a:p>
          <a:p>
            <a:pPr marL="514350" indent="-514350">
              <a:buAutoNum type="arabicPeriod" startAt="5"/>
            </a:pPr>
            <a:r>
              <a:rPr lang="kk-KZ" sz="2800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байланыс.</a:t>
            </a:r>
          </a:p>
          <a:p>
            <a:r>
              <a:rPr lang="kk-KZ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kk-KZ" sz="28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379595" y="3468251"/>
            <a:ext cx="4207098" cy="2100791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8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 </a:t>
            </a:r>
            <a:r>
              <a:rPr lang="kk-KZ" sz="28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атлеттер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«Футболшылар»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«Теннисшілер»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«Жүзгіштер»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4070661"/>
            <a:ext cx="5913549" cy="26045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22288" y="5843240"/>
            <a:ext cx="843987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i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Эстафеталық алаңға шақыру</a:t>
            </a:r>
            <a:endParaRPr lang="ru-RU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34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57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02" y="3468251"/>
            <a:ext cx="9208395" cy="236817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0615" y="1946736"/>
            <a:ext cx="100970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kk-KZ" sz="66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рахмет!!!</a:t>
            </a:r>
            <a:endParaRPr lang="ru-RU" sz="6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62130" y="1453924"/>
            <a:ext cx="939332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4400" b="1" i="1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Ахмет Байтұрсынов</a:t>
            </a:r>
            <a:r>
              <a:rPr kumimoji="0" lang="kk-KZ" sz="4400" b="1" i="1" u="none" strike="noStrike" cap="none" normalizeH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атындағы бастауыш гимназиясының </a:t>
            </a:r>
            <a:r>
              <a:rPr lang="kk-KZ" sz="44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kk-KZ" sz="4400" b="1" i="1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астауыш сынып мұғалімі Сұлтанова Асылай Ғалымқызының</a:t>
            </a:r>
            <a:endParaRPr kumimoji="0" lang="ru-RU" sz="16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44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әдістемелік ұсынысы</a:t>
            </a:r>
            <a:endParaRPr kumimoji="0" lang="kk-KZ" sz="24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7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79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2653" y="4471563"/>
            <a:ext cx="111144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3600" i="1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Өлді</a:t>
            </a:r>
            <a:r>
              <a:rPr kumimoji="0" lang="kk-KZ" sz="3600" i="1" u="none" strike="noStrike" normalizeH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 деуге бола ма айтыңдаршы,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i="1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Өлмейтұғын</a:t>
            </a:r>
            <a:r>
              <a:rPr lang="kk-KZ" sz="3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 артына сөз </a:t>
            </a:r>
            <a:r>
              <a:rPr lang="kk-KZ" sz="3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kk-KZ" sz="3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алдырған.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3600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                                         </a:t>
            </a:r>
            <a:r>
              <a:rPr kumimoji="0" lang="kk-KZ" sz="2400" i="1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(Абай Құнанбайұлы)</a:t>
            </a:r>
          </a:p>
        </p:txBody>
      </p:sp>
      <p:pic>
        <p:nvPicPr>
          <p:cNvPr id="5" name="Рисунок 4" descr="~LWF0003"/>
          <p:cNvPicPr/>
          <p:nvPr/>
        </p:nvPicPr>
        <p:blipFill>
          <a:blip r:embed="rId3">
            <a:lum bright="-10000" contrast="10000"/>
          </a:blip>
          <a:srcRect r="72786" b="47942"/>
          <a:stretch>
            <a:fillRect/>
          </a:stretch>
        </p:blipFill>
        <p:spPr bwMode="auto">
          <a:xfrm>
            <a:off x="4829577" y="540912"/>
            <a:ext cx="2060620" cy="273032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009104" y="3271234"/>
            <a:ext cx="8332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 Байтұрсынұлы- Ұлт ұстазы</a:t>
            </a: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4051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20704" y="1903468"/>
            <a:ext cx="8577628" cy="307805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k-KZ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«Сын атына зат аты»</a:t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«Қайсысын қайда қоясың?»</a:t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«Қате оқыған жақ қайта оқиды»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1031186"/>
            <a:ext cx="5559236" cy="4616553"/>
            <a:chOff x="3063341" y="1685928"/>
            <a:chExt cx="4857332" cy="4232299"/>
          </a:xfrm>
        </p:grpSpPr>
        <p:pic>
          <p:nvPicPr>
            <p:cNvPr id="9" name="Picture 2" descr="D:\курста костаай озим\Суреттер\Инфо сурет\Рисунки .png\30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3341" y="1685928"/>
              <a:ext cx="4232299" cy="4232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Прямоугольник 9"/>
            <p:cNvSpPr/>
            <p:nvPr/>
          </p:nvSpPr>
          <p:spPr>
            <a:xfrm rot="20884834">
              <a:off x="3063341" y="3360572"/>
              <a:ext cx="4857332" cy="11286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k-KZ" sz="5400" b="1" i="1" dirty="0" smtClean="0">
                  <a:ln w="0"/>
                  <a:solidFill>
                    <a:srgbClr val="0033C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«Оқу құралы»  </a:t>
              </a:r>
            </a:p>
            <a:p>
              <a:pPr algn="ctr"/>
              <a:r>
                <a:rPr lang="kk-KZ" sz="2000" b="1" i="1" dirty="0" smtClean="0">
                  <a:ln w="0"/>
                  <a:solidFill>
                    <a:srgbClr val="0033C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1912- 1925 ж.ж.</a:t>
              </a:r>
              <a:endParaRPr lang="ru-RU" sz="2000" b="1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57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686" y="1174412"/>
            <a:ext cx="10734261" cy="3307435"/>
          </a:xfrm>
        </p:spPr>
        <p:txBody>
          <a:bodyPr>
            <a:normAutofit/>
          </a:bodyPr>
          <a:lstStyle/>
          <a:p>
            <a:r>
              <a:rPr lang="kk-KZ" sz="8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«Қате оқыған жақ</a:t>
            </a:r>
            <a:br>
              <a:rPr lang="kk-KZ" sz="8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8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қайта оқиды»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188509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1223493"/>
            <a:ext cx="9753600" cy="44351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а қ с а т ы :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 қатесіз және көркем оқуға  үйрету.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Көркем тілді қолдана алуын және әдебиетке деген қызығушылықтарын дамыту.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Ұжымдық , жұптық және өзіндік оқуға тәрбиелеу.</a:t>
            </a:r>
          </a:p>
          <a:p>
            <a:pPr>
              <a:lnSpc>
                <a:spcPct val="150000"/>
              </a:lnSpc>
            </a:pPr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8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1635" y="824248"/>
            <a:ext cx="10548730" cy="533185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kk-KZ" sz="1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і н д е т т е р і :</a:t>
            </a:r>
          </a:p>
          <a:p>
            <a:pPr>
              <a:lnSpc>
                <a:spcPct val="150000"/>
              </a:lnSpc>
            </a:pPr>
            <a:endParaRPr lang="kk-KZ" sz="45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Оқудың ұзақтығы емес, жиілігі маңызды екенін ескеру;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Оперативті жадының жұмысын жетілдіру;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8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Дауыстап оқыта отырып, сөйлеу мәнерінің дұрыстығын қадағалау;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Оқушылардың  белсенділігін арттыру.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Топтаса, бәсекелесе, жақтаса және қарқынды оқу  қабілеттерін ұштау;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8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8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Балалар әдебиетінің және ХАӘ озық үлгілерін оқыту.</a:t>
            </a:r>
          </a:p>
          <a:p>
            <a:pPr>
              <a:lnSpc>
                <a:spcPct val="150000"/>
              </a:lnSpc>
            </a:pPr>
            <a:endParaRPr lang="kk-KZ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85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1236373"/>
            <a:ext cx="10548730" cy="44223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ү р і : </a:t>
            </a:r>
            <a:endParaRPr lang="kk-KZ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Сайыс</a:t>
            </a:r>
          </a:p>
          <a:p>
            <a:pPr algn="l">
              <a:lnSpc>
                <a:spcPct val="150000"/>
              </a:lnSpc>
            </a:pPr>
            <a:endParaRPr lang="kk-KZ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ү з е г е   а с ы р у д а ғ ы   ә д і с- т ә с і л д е р і : 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Топтық жұмыс.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Жұптық жұмыс.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Эстафеталық оқу.</a:t>
            </a:r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27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1635" y="978794"/>
            <a:ext cx="10548730" cy="485533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kk-KZ" sz="3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ү т і л е т і н   н ә т и ж е : 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Өз- өзіне сын көзбен қарайтын;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Бәсекеге қабілетті;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Өзгенің жақсы жақтары мен көркем дауыс ырғағын сезе алатын;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Өзгенің іс- әрекетін бақылай отырып, тұжырым жасай алатын;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Көру, есту , есте сақтау арқылы көркем оқып, мағынасын түсінетін;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Достық қарым- қатынасы жоғары;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Мәтінді қатесіз оқуға төселген сауатты оқырман.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84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552</Words>
  <Application>Microsoft Office PowerPoint</Application>
  <PresentationFormat>Широкоэкранный</PresentationFormat>
  <Paragraphs>99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Segoe Script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* «Сын атына зат аты» * «Қайсысын қайда қоясың?» * «Қате оқыған жақ қайта оқиды»</vt:lpstr>
      <vt:lpstr>«Қате оқыған жақ  қайта оқиды»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Асылай Султанова</dc:creator>
  <cp:lastModifiedBy>Асылай Султанова</cp:lastModifiedBy>
  <cp:revision>37</cp:revision>
  <dcterms:created xsi:type="dcterms:W3CDTF">2016-11-01T21:28:31Z</dcterms:created>
  <dcterms:modified xsi:type="dcterms:W3CDTF">2016-11-04T06:21:28Z</dcterms:modified>
</cp:coreProperties>
</file>