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92" r:id="rId4"/>
    <p:sldId id="288" r:id="rId5"/>
    <p:sldId id="275" r:id="rId6"/>
    <p:sldId id="285" r:id="rId7"/>
    <p:sldId id="276" r:id="rId8"/>
    <p:sldId id="277" r:id="rId9"/>
    <p:sldId id="289" r:id="rId10"/>
    <p:sldId id="279" r:id="rId11"/>
    <p:sldId id="278" r:id="rId12"/>
    <p:sldId id="280" r:id="rId13"/>
    <p:sldId id="290" r:id="rId14"/>
    <p:sldId id="281" r:id="rId15"/>
    <p:sldId id="282" r:id="rId16"/>
    <p:sldId id="291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8" autoAdjust="0"/>
    <p:restoredTop sz="94604" autoAdjust="0"/>
  </p:normalViewPr>
  <p:slideViewPr>
    <p:cSldViewPr>
      <p:cViewPr varScale="1">
        <p:scale>
          <a:sx n="85" d="100"/>
          <a:sy n="85" d="100"/>
        </p:scale>
        <p:origin x="-130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74FC4-44E8-495D-BE80-FD6E05B31A89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D91F2-A83F-45AC-829C-9D9117DB7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7" y="2404535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7" y="4050835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521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5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478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5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3" y="79037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1" y="2886557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28535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9359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8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3" y="79037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1" y="2886557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277933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9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8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5449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1552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3" y="609601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1"/>
            <a:ext cx="5195027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32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385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00869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901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1"/>
            <a:ext cx="6347715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5" y="2160590"/>
            <a:ext cx="3088111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851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1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4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7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4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7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900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1"/>
            <a:ext cx="6347715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074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038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5"/>
            <a:ext cx="279018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6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297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1"/>
            <a:ext cx="634771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5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9"/>
            <a:ext cx="6347715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694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609601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5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9" y="6041364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1364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7" y="6041364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793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305222"/>
          </a:xfr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5" y="5157192"/>
            <a:ext cx="6400800" cy="1296144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"/>
            <a:ext cx="9144000" cy="681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b="1" i="1" dirty="0" err="1" smtClean="0">
                <a:solidFill>
                  <a:srgbClr val="0070C0"/>
                </a:solidFill>
                <a:latin typeface="Sylfaen" pitchFamily="18" charset="0"/>
              </a:rPr>
              <a:t>Тақырыбы:</a:t>
            </a:r>
            <a:r>
              <a:rPr lang="ru-RU" sz="6000" b="1" i="1" dirty="0" smtClean="0">
                <a:solidFill>
                  <a:srgbClr val="0070C0"/>
                </a:solidFill>
                <a:latin typeface="Sylfae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500" b="1" i="1" dirty="0" smtClean="0">
                <a:solidFill>
                  <a:srgbClr val="FF0000"/>
                </a:solidFill>
                <a:latin typeface="Sylfaen" pitchFamily="18" charset="0"/>
              </a:rPr>
              <a:t>«</a:t>
            </a:r>
            <a:r>
              <a:rPr lang="ru-RU" sz="11500" b="1" i="1" dirty="0" err="1" smtClean="0">
                <a:solidFill>
                  <a:srgbClr val="FF0000"/>
                </a:solidFill>
                <a:latin typeface="Sylfaen" pitchFamily="18" charset="0"/>
              </a:rPr>
              <a:t>Елім</a:t>
            </a:r>
            <a:r>
              <a:rPr lang="ru-RU" sz="11500" b="1" i="1" dirty="0" smtClean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ru-RU" sz="11500" b="1" i="1" dirty="0" err="1" smtClean="0">
                <a:solidFill>
                  <a:srgbClr val="FF0000"/>
                </a:solidFill>
                <a:latin typeface="Sylfaen" pitchFamily="18" charset="0"/>
              </a:rPr>
              <a:t>деп</a:t>
            </a:r>
            <a:r>
              <a:rPr lang="ru-RU" sz="11500" b="1" i="1" dirty="0" smtClean="0">
                <a:solidFill>
                  <a:srgbClr val="FF0000"/>
                </a:solidFill>
                <a:latin typeface="Sylfae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500" b="1" i="1" dirty="0" err="1" smtClean="0">
                <a:solidFill>
                  <a:srgbClr val="FF0000"/>
                </a:solidFill>
                <a:latin typeface="Sylfaen" pitchFamily="18" charset="0"/>
              </a:rPr>
              <a:t>соққан жүрегі»</a:t>
            </a:r>
            <a:r>
              <a:rPr lang="ru-RU" sz="11500" b="1" i="1" dirty="0" smtClean="0">
                <a:solidFill>
                  <a:srgbClr val="FF0000"/>
                </a:solidFill>
                <a:latin typeface="Sylfaen" pitchFamily="18" charset="0"/>
              </a:rPr>
              <a:t> </a:t>
            </a:r>
            <a:endParaRPr kumimoji="0" lang="ru-RU" sz="115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ylfae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400" b="1" i="1" dirty="0" smtClean="0"/>
              <a:t>Тарихи ескеркіштер</a:t>
            </a:r>
            <a:endParaRPr lang="ru-RU" sz="4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1\Desktop\тұлғ\1986же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1785926"/>
            <a:ext cx="1714512" cy="1143008"/>
          </a:xfrm>
          <a:prstGeom prst="rect">
            <a:avLst/>
          </a:prstGeom>
          <a:noFill/>
        </p:spPr>
      </p:pic>
      <p:pic>
        <p:nvPicPr>
          <p:cNvPr id="2056" name="Picture 8" descr="C:\Users\user1\Desktop\тұлғ\байтере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6494" y="4714884"/>
            <a:ext cx="1844399" cy="1428760"/>
          </a:xfrm>
          <a:prstGeom prst="rect">
            <a:avLst/>
          </a:prstGeom>
          <a:noFill/>
        </p:spPr>
      </p:pic>
      <p:pic>
        <p:nvPicPr>
          <p:cNvPr id="2057" name="Picture 9" descr="C:\Users\user1\Desktop\тұлғ\казак елі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699866"/>
            <a:ext cx="1785951" cy="1443778"/>
          </a:xfrm>
          <a:prstGeom prst="rect">
            <a:avLst/>
          </a:prstGeom>
          <a:noFill/>
        </p:spPr>
      </p:pic>
      <p:pic>
        <p:nvPicPr>
          <p:cNvPr id="2058" name="Picture 10" descr="C:\Users\user1\Desktop\тұлғ\кожа а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5" y="4714885"/>
            <a:ext cx="1785951" cy="1405046"/>
          </a:xfrm>
          <a:prstGeom prst="rect">
            <a:avLst/>
          </a:prstGeom>
          <a:noFill/>
        </p:spPr>
      </p:pic>
      <p:pic>
        <p:nvPicPr>
          <p:cNvPr id="2059" name="Picture 11" descr="C:\Users\user1\Desktop\тұлғ\козы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214687"/>
            <a:ext cx="1785951" cy="1143008"/>
          </a:xfrm>
          <a:prstGeom prst="rect">
            <a:avLst/>
          </a:prstGeom>
          <a:noFill/>
        </p:spPr>
      </p:pic>
      <p:pic>
        <p:nvPicPr>
          <p:cNvPr id="2060" name="Picture 12" descr="C:\Users\user1\Desktop\тұлғ\қостанай мешит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9" y="1571613"/>
            <a:ext cx="1785951" cy="1214446"/>
          </a:xfrm>
          <a:prstGeom prst="rect">
            <a:avLst/>
          </a:prstGeom>
          <a:noFill/>
        </p:spPr>
      </p:pic>
      <p:pic>
        <p:nvPicPr>
          <p:cNvPr id="2062" name="Picture 14" descr="C:\Users\user1\Desktop\тұлғ\экспо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7" y="1714489"/>
            <a:ext cx="1571636" cy="1143008"/>
          </a:xfrm>
          <a:prstGeom prst="rect">
            <a:avLst/>
          </a:prstGeom>
          <a:noFill/>
        </p:spPr>
      </p:pic>
      <p:pic>
        <p:nvPicPr>
          <p:cNvPr id="2063" name="Picture 15" descr="C:\Users\user1\Desktop\тұлғ\мекк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1" y="3143249"/>
            <a:ext cx="1785951" cy="1214446"/>
          </a:xfrm>
          <a:prstGeom prst="rect">
            <a:avLst/>
          </a:prstGeom>
          <a:noFill/>
        </p:spPr>
      </p:pic>
      <p:pic>
        <p:nvPicPr>
          <p:cNvPr id="2064" name="Picture 16" descr="C:\Users\user1\Desktop\тұлғ\3 би Абылай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561" y="3143249"/>
            <a:ext cx="1928827" cy="1214446"/>
          </a:xfrm>
          <a:prstGeom prst="rect">
            <a:avLst/>
          </a:prstGeom>
          <a:noFill/>
        </p:spPr>
      </p:pic>
      <p:pic>
        <p:nvPicPr>
          <p:cNvPr id="2065" name="Picture 17" descr="C:\Users\user1\Desktop\тұлғ\алтын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2786115" y="-1785974"/>
            <a:ext cx="20320000" cy="71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73105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609601"/>
            <a:ext cx="7490793" cy="132080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2" y="857233"/>
            <a:ext cx="6624737" cy="5112693"/>
          </a:xfrm>
        </p:spPr>
        <p:txBody>
          <a:bodyPr>
            <a:noAutofit/>
          </a:bodyPr>
          <a:lstStyle/>
          <a:p>
            <a:pPr marL="187325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tabLst>
                <a:tab pos="155575" algn="l"/>
                <a:tab pos="187325" algn="l"/>
              </a:tabLst>
              <a:defRPr/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user1\Desktop\тұлғ\slide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9" y="3286125"/>
            <a:ext cx="70009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кезең – Қашан? </a:t>
            </a:r>
            <a:r>
              <a:rPr lang="kk-KZ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Тарихи жылдар</a:t>
            </a:r>
            <a:endParaRPr lang="ru-RU" sz="6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87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69" name="Picture 1" descr="C:\Users\user1\Desktop\ӘДІСТЕМЕЛІК ПАПКА\слайды\президент\президент\ұяшық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7715304" cy="6429396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1142976" y="714356"/>
            <a:ext cx="114300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428992" y="714356"/>
            <a:ext cx="107157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643570" y="714356"/>
            <a:ext cx="107157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285852" y="2643182"/>
            <a:ext cx="100013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428992" y="2714620"/>
            <a:ext cx="107157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86446" y="2714620"/>
            <a:ext cx="107157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715008" y="4714884"/>
            <a:ext cx="1214446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/>
              <a:t>2000</a:t>
            </a:r>
            <a:endParaRPr lang="ru-RU" sz="2400" dirty="0"/>
          </a:p>
        </p:txBody>
      </p:sp>
      <p:sp>
        <p:nvSpPr>
          <p:cNvPr id="14" name="Овал 13"/>
          <p:cNvSpPr/>
          <p:nvPr/>
        </p:nvSpPr>
        <p:spPr>
          <a:xfrm>
            <a:off x="3500430" y="4714884"/>
            <a:ext cx="107157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/>
              <a:t>100</a:t>
            </a:r>
            <a:endParaRPr lang="ru-RU" sz="2400" dirty="0"/>
          </a:p>
        </p:txBody>
      </p:sp>
      <p:sp>
        <p:nvSpPr>
          <p:cNvPr id="15" name="Овал 14"/>
          <p:cNvSpPr/>
          <p:nvPr/>
        </p:nvSpPr>
        <p:spPr>
          <a:xfrm>
            <a:off x="1214414" y="4714884"/>
            <a:ext cx="107157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/>
              <a:t>20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357290" y="928670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/>
              <a:t>3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714744" y="92867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/>
              <a:t>5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857884" y="92867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/>
              <a:t>50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357290" y="2857496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dirty="0" smtClean="0"/>
              <a:t>200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857620" y="2857496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/>
              <a:t>1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786446" y="2857496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/>
              <a:t>10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54136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1\Desktop\тұлғ\FONDO PERGAMINO ANTIGUO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1142984"/>
            <a:ext cx="49292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ІҮ кезең –Қайда?</a:t>
            </a:r>
          </a:p>
          <a:p>
            <a:pPr lvl="0" algn="ctr"/>
            <a:r>
              <a:rPr lang="ru-RU" sz="6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Аймақтарды </a:t>
            </a: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тап.</a:t>
            </a:r>
          </a:p>
          <a:p>
            <a:endParaRPr lang="kk-KZ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1" name="Picture 1" descr="C:\Users\user1\Desktop\ӘДІСТЕМЕЛІК ПАПКА\слайды\президент\президент\кар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007" t="43373" r="3865" b="1205"/>
          <a:stretch>
            <a:fillRect/>
          </a:stretch>
        </p:blipFill>
        <p:spPr bwMode="auto">
          <a:xfrm>
            <a:off x="500034" y="500043"/>
            <a:ext cx="7786743" cy="5857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321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7" y="609600"/>
            <a:ext cx="5099956" cy="5176854"/>
          </a:xfrm>
        </p:spPr>
        <p:txBody>
          <a:bodyPr>
            <a:noAutofit/>
          </a:bodyPr>
          <a:lstStyle/>
          <a:p>
            <a:pPr algn="ctr"/>
            <a:r>
              <a:rPr lang="kk-KZ" sz="9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Екі жұлдыз, бір тілек!</a:t>
            </a:r>
            <a:endParaRPr lang="ru-RU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Объект 3" descr="https://fs01.infourok.ru/images/doc/70/85985/img2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594" t="14583"/>
          <a:stretch>
            <a:fillRect/>
          </a:stretch>
        </p:blipFill>
        <p:spPr bwMode="auto">
          <a:xfrm>
            <a:off x="428596" y="0"/>
            <a:ext cx="135729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2800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Ұлы мақсаттарды өзінің алдына</a:t>
            </a:r>
            <a:r>
              <a:rPr lang="ru-RU" dirty="0" smtClean="0"/>
              <a:t> </a:t>
            </a:r>
            <a:r>
              <a:rPr lang="ru-RU" dirty="0" err="1" smtClean="0"/>
              <a:t>ұлы халық қана қоя алады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Н</a:t>
            </a:r>
            <a:r>
              <a:rPr lang="kk-KZ" dirty="0" smtClean="0">
                <a:solidFill>
                  <a:schemeClr val="accent1"/>
                </a:solidFill>
              </a:rPr>
              <a:t>.Ә.Назарбаев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049" name="Picture 1" descr="C:\Users\user1\Desktop\ӘДІСТЕМЕЛІК ПАПКА\слайды\президент\президент\img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358215" cy="6215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043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\Desktop\фоны для презентаций\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1785926"/>
            <a:ext cx="9143999" cy="4286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6972320" cy="571504"/>
          </a:xfrm>
        </p:spPr>
        <p:txBody>
          <a:bodyPr>
            <a:noAutofit/>
          </a:bodyPr>
          <a:lstStyle/>
          <a:p>
            <a:r>
              <a:rPr lang="ru-RU" b="1" u="sng" dirty="0" err="1" smtClean="0">
                <a:solidFill>
                  <a:srgbClr val="00B050"/>
                </a:solidFill>
              </a:rPr>
              <a:t>Мақсаты: </a:t>
            </a:r>
            <a:r>
              <a:rPr lang="ru-RU" b="1" dirty="0" err="1" smtClean="0">
                <a:solidFill>
                  <a:srgbClr val="00B050"/>
                </a:solidFill>
              </a:rPr>
              <a:t/>
            </a:r>
            <a:br>
              <a:rPr lang="ru-RU" b="1" dirty="0" err="1" smtClean="0">
                <a:solidFill>
                  <a:srgbClr val="00B050"/>
                </a:solidFill>
              </a:rPr>
            </a:br>
            <a:r>
              <a:rPr lang="ru-RU" b="1" dirty="0" err="1" smtClean="0">
                <a:solidFill>
                  <a:srgbClr val="00B050"/>
                </a:solidFill>
              </a:rPr>
              <a:t> </a:t>
            </a:r>
            <a:br>
              <a:rPr lang="ru-RU" b="1" dirty="0" err="1" smtClean="0">
                <a:solidFill>
                  <a:srgbClr val="00B050"/>
                </a:solidFill>
              </a:rPr>
            </a:br>
            <a:r>
              <a:rPr lang="ru-RU" b="1" dirty="0" err="1" smtClean="0">
                <a:solidFill>
                  <a:srgbClr val="00B050"/>
                </a:solidFill>
              </a:rPr>
              <a:t>   </a:t>
            </a:r>
            <a:r>
              <a:rPr lang="ru-RU" sz="3000" dirty="0" err="1" smtClean="0">
                <a:solidFill>
                  <a:srgbClr val="00B050"/>
                </a:solidFill>
              </a:rPr>
              <a:t>Оқушылардың туған еліне,жеріне</a:t>
            </a:r>
            <a:r>
              <a:rPr lang="ru-RU" sz="3000" dirty="0" smtClean="0">
                <a:solidFill>
                  <a:srgbClr val="00B050"/>
                </a:solidFill>
              </a:rPr>
              <a:t> </a:t>
            </a:r>
            <a:r>
              <a:rPr lang="ru-RU" sz="3000" dirty="0" err="1" smtClean="0">
                <a:solidFill>
                  <a:srgbClr val="00B050"/>
                </a:solidFill>
              </a:rPr>
              <a:t>деген</a:t>
            </a:r>
            <a:r>
              <a:rPr lang="ru-RU" sz="3000" dirty="0" smtClean="0">
                <a:solidFill>
                  <a:srgbClr val="00B050"/>
                </a:solidFill>
              </a:rPr>
              <a:t> </a:t>
            </a:r>
            <a:r>
              <a:rPr lang="ru-RU" sz="3000" dirty="0" err="1" smtClean="0">
                <a:solidFill>
                  <a:srgbClr val="00B050"/>
                </a:solidFill>
              </a:rPr>
              <a:t>сүйіспеншілігін арттыру</a:t>
            </a:r>
            <a:r>
              <a:rPr lang="ru-RU" sz="3000" dirty="0" smtClean="0">
                <a:solidFill>
                  <a:srgbClr val="00B050"/>
                </a:solidFill>
              </a:rPr>
              <a:t>.</a:t>
            </a:r>
            <a:br>
              <a:rPr lang="ru-RU" sz="3000" dirty="0" smtClean="0">
                <a:solidFill>
                  <a:srgbClr val="00B050"/>
                </a:solidFill>
              </a:rPr>
            </a:br>
            <a:r>
              <a:rPr lang="ru-RU" sz="3000" dirty="0" smtClean="0">
                <a:solidFill>
                  <a:srgbClr val="00B050"/>
                </a:solidFill>
              </a:rPr>
              <a:t>    </a:t>
            </a:r>
            <a:r>
              <a:rPr lang="ru-RU" sz="3000" dirty="0" err="1" smtClean="0">
                <a:solidFill>
                  <a:srgbClr val="00B050"/>
                </a:solidFill>
              </a:rPr>
              <a:t>Қазақстан Республикасының жетістіктерімен</a:t>
            </a:r>
            <a:r>
              <a:rPr lang="ru-RU" sz="3000" dirty="0" smtClean="0">
                <a:solidFill>
                  <a:srgbClr val="00B050"/>
                </a:solidFill>
              </a:rPr>
              <a:t> </a:t>
            </a:r>
            <a:r>
              <a:rPr lang="ru-RU" sz="3000" dirty="0" err="1" smtClean="0">
                <a:solidFill>
                  <a:srgbClr val="00B050"/>
                </a:solidFill>
              </a:rPr>
              <a:t>танысу,патриоттық сезімін</a:t>
            </a:r>
            <a:r>
              <a:rPr lang="ru-RU" sz="3000" dirty="0" smtClean="0">
                <a:solidFill>
                  <a:srgbClr val="00B050"/>
                </a:solidFill>
              </a:rPr>
              <a:t> </a:t>
            </a:r>
            <a:r>
              <a:rPr lang="ru-RU" sz="3000" dirty="0" err="1" smtClean="0">
                <a:solidFill>
                  <a:srgbClr val="00B050"/>
                </a:solidFill>
              </a:rPr>
              <a:t>ояту,тарихын</a:t>
            </a:r>
            <a:r>
              <a:rPr lang="ru-RU" sz="3000" dirty="0" smtClean="0">
                <a:solidFill>
                  <a:srgbClr val="00B050"/>
                </a:solidFill>
              </a:rPr>
              <a:t> </a:t>
            </a:r>
            <a:r>
              <a:rPr lang="ru-RU" sz="3000" dirty="0" err="1" smtClean="0">
                <a:solidFill>
                  <a:srgbClr val="00B050"/>
                </a:solidFill>
              </a:rPr>
              <a:t>құрметтеуге </a:t>
            </a:r>
            <a:r>
              <a:rPr lang="ru-RU" sz="3000" dirty="0" smtClean="0">
                <a:solidFill>
                  <a:srgbClr val="00B050"/>
                </a:solidFill>
              </a:rPr>
              <a:t>баулу. </a:t>
            </a:r>
            <a:br>
              <a:rPr lang="ru-RU" sz="3000" dirty="0" smtClean="0">
                <a:solidFill>
                  <a:srgbClr val="00B050"/>
                </a:solidFill>
              </a:rPr>
            </a:br>
            <a:r>
              <a:rPr lang="ru-RU" sz="3000" dirty="0" smtClean="0">
                <a:solidFill>
                  <a:srgbClr val="00B050"/>
                </a:solidFill>
              </a:rPr>
              <a:t>    </a:t>
            </a:r>
            <a:r>
              <a:rPr lang="ru-RU" sz="3000" dirty="0" err="1" smtClean="0">
                <a:solidFill>
                  <a:srgbClr val="00B050"/>
                </a:solidFill>
              </a:rPr>
              <a:t>Бірлесе</a:t>
            </a:r>
            <a:r>
              <a:rPr lang="ru-RU" sz="3000" dirty="0" smtClean="0">
                <a:solidFill>
                  <a:srgbClr val="00B050"/>
                </a:solidFill>
              </a:rPr>
              <a:t> </a:t>
            </a:r>
            <a:r>
              <a:rPr lang="ru-RU" sz="3000" dirty="0" err="1" smtClean="0">
                <a:solidFill>
                  <a:srgbClr val="00B050"/>
                </a:solidFill>
              </a:rPr>
              <a:t>жұмыс істеуге</a:t>
            </a:r>
            <a:r>
              <a:rPr lang="ru-RU" sz="3000" dirty="0" smtClean="0">
                <a:solidFill>
                  <a:srgbClr val="00B050"/>
                </a:solidFill>
              </a:rPr>
              <a:t> </a:t>
            </a:r>
            <a:r>
              <a:rPr lang="ru-RU" sz="3000" dirty="0" err="1" smtClean="0">
                <a:solidFill>
                  <a:srgbClr val="00B050"/>
                </a:solidFill>
              </a:rPr>
              <a:t>үйрену,ойлау қабілетін шындау</a:t>
            </a:r>
            <a:r>
              <a:rPr lang="ru-RU" sz="3000" dirty="0" smtClean="0">
                <a:solidFill>
                  <a:srgbClr val="00B050"/>
                </a:solidFill>
              </a:rPr>
              <a:t>, </a:t>
            </a:r>
            <a:r>
              <a:rPr lang="ru-RU" sz="3000" dirty="0" err="1" smtClean="0">
                <a:solidFill>
                  <a:srgbClr val="00B050"/>
                </a:solidFill>
              </a:rPr>
              <a:t>шапшандық </a:t>
            </a:r>
            <a:r>
              <a:rPr lang="ru-RU" sz="3000" dirty="0" smtClean="0">
                <a:solidFill>
                  <a:srgbClr val="00B050"/>
                </a:solidFill>
              </a:rPr>
              <a:t>пен </a:t>
            </a:r>
            <a:r>
              <a:rPr lang="ru-RU" sz="3000" dirty="0" err="1" smtClean="0">
                <a:solidFill>
                  <a:srgbClr val="00B050"/>
                </a:solidFill>
              </a:rPr>
              <a:t>нақтылыққа бейімдеу</a:t>
            </a:r>
            <a:r>
              <a:rPr lang="ru-RU" sz="3000" dirty="0" smtClean="0">
                <a:solidFill>
                  <a:srgbClr val="00B050"/>
                </a:solidFill>
              </a:rPr>
              <a:t>.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785795"/>
            <a:ext cx="7677177" cy="5255569"/>
          </a:xfrm>
        </p:spPr>
        <p:txBody>
          <a:bodyPr/>
          <a:lstStyle/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5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Зияткерлік</a:t>
            </a:r>
            <a:r>
              <a:rPr lang="ru-RU" sz="55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55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</a:t>
            </a:r>
            <a:r>
              <a:rPr lang="ru-RU" sz="55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5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55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Кім</a:t>
            </a:r>
            <a:r>
              <a:rPr lang="kk-KZ" sz="55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55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?Не?</a:t>
            </a:r>
            <a:r>
              <a:rPr lang="kk-KZ" sz="55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55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Қашан?</a:t>
            </a:r>
            <a:r>
              <a:rPr lang="kk-KZ" sz="55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55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Қайда?</a:t>
            </a:r>
            <a:r>
              <a:rPr lang="kk-KZ" sz="55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endParaRPr lang="ru-RU" sz="5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i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000" i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000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Халық </a:t>
            </a:r>
            <a:r>
              <a:rPr lang="ru-RU" sz="30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пен </a:t>
            </a:r>
            <a:r>
              <a:rPr lang="ru-RU" sz="3000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халықты</a:t>
            </a:r>
            <a:r>
              <a:rPr lang="ru-RU" sz="30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000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адам</a:t>
            </a:r>
            <a:endParaRPr lang="ru-RU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0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 </a:t>
            </a:r>
            <a:r>
              <a:rPr lang="ru-RU" sz="3000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адамды</a:t>
            </a:r>
            <a:r>
              <a:rPr lang="ru-RU" sz="30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теңестіретін</a:t>
            </a:r>
            <a:endParaRPr lang="ru-RU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000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нәрсе </a:t>
            </a:r>
            <a:r>
              <a:rPr lang="ru-RU" sz="30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3000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</a:t>
            </a:r>
            <a:r>
              <a:rPr lang="ru-RU" sz="30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М.Әуезов</a:t>
            </a:r>
            <a:r>
              <a:rPr lang="ru-RU" sz="30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48438"/>
          <a:stretch>
            <a:fillRect/>
          </a:stretch>
        </p:blipFill>
        <p:spPr bwMode="auto">
          <a:xfrm>
            <a:off x="1" y="3500439"/>
            <a:ext cx="378618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«Солнечный зайчик»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96824" cy="6857999"/>
          </a:xfrm>
          <a:prstGeom prst="rect">
            <a:avLst/>
          </a:prstGeom>
        </p:spPr>
      </p:pic>
      <p:pic>
        <p:nvPicPr>
          <p:cNvPr id="4" name="Объект 3" descr="https://www.clipartsgram.com/image/852216136-stock-vector-children-in-circle-vector-13399696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743"/>
          <a:stretch>
            <a:fillRect/>
          </a:stretch>
        </p:blipFill>
        <p:spPr bwMode="auto">
          <a:xfrm>
            <a:off x="2771800" y="857232"/>
            <a:ext cx="4567027" cy="3786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57806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23\Desktop\фоны для презентаций\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9" cy="8572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8643999" cy="200026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547"/>
                <a:gridCol w="7332453"/>
              </a:tblGrid>
              <a:tr h="12150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Кезең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latin typeface="Calibri"/>
                          <a:ea typeface="Times New Roman"/>
                          <a:cs typeface="Times New Roman"/>
                        </a:rPr>
                        <a:t>Кезең</a:t>
                      </a:r>
                      <a:r>
                        <a:rPr lang="kk-KZ" sz="24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2400" dirty="0" smtClean="0">
                          <a:latin typeface="Calibri"/>
                          <a:ea typeface="Times New Roman"/>
                          <a:cs typeface="Times New Roman"/>
                        </a:rPr>
                        <a:t> атауы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42904">
                <a:tc>
                  <a:txBody>
                    <a:bodyPr/>
                    <a:lstStyle/>
                    <a:p>
                      <a:pPr marL="100013" marR="0" lvl="0" indent="-63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93663" algn="l"/>
                        </a:tabLst>
                        <a:defRPr/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00013" lvl="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3663" algn="l"/>
                        </a:tabLst>
                      </a:pPr>
                      <a:r>
                        <a:rPr lang="kk-KZ" sz="2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</a:t>
                      </a:r>
                    </a:p>
                    <a:p>
                      <a:pPr marL="100013" lvl="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3663" algn="l"/>
                        </a:tabLst>
                      </a:pPr>
                      <a:endParaRPr lang="kk-KZ" sz="24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00013" lvl="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3663" algn="l"/>
                        </a:tabLst>
                      </a:pPr>
                      <a:endParaRPr lang="kk-KZ" sz="24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00013" lvl="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3663" algn="l"/>
                        </a:tabLst>
                      </a:pPr>
                      <a:r>
                        <a:rPr lang="kk-KZ" sz="2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ІІ</a:t>
                      </a:r>
                      <a:endParaRPr lang="kk-KZ" sz="2400" baseline="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00013" lvl="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3663" algn="l"/>
                        </a:tabLst>
                      </a:pPr>
                      <a:endParaRPr lang="kk-KZ" sz="2400" baseline="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00013" lvl="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3663" algn="l"/>
                        </a:tabLst>
                      </a:pPr>
                      <a:r>
                        <a:rPr lang="kk-KZ" sz="24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ІІІ   </a:t>
                      </a:r>
                    </a:p>
                    <a:p>
                      <a:pPr marL="100013" lvl="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3663" algn="l"/>
                        </a:tabLst>
                      </a:pPr>
                      <a:endParaRPr lang="kk-KZ" sz="2400" baseline="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00013" lvl="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3663" algn="l"/>
                        </a:tabLst>
                      </a:pPr>
                      <a:endParaRPr lang="kk-KZ" sz="2400" baseline="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00013" lvl="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3663" algn="l"/>
                        </a:tabLst>
                      </a:pPr>
                      <a:r>
                        <a:rPr lang="kk-KZ" sz="24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ІҮ</a:t>
                      </a:r>
                      <a:r>
                        <a:rPr lang="kk-KZ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7325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55575" algn="l"/>
                          <a:tab pos="187325" algn="l"/>
                        </a:tabLst>
                      </a:pPr>
                      <a:endParaRPr lang="kk-KZ" sz="2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87325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55575" algn="l"/>
                          <a:tab pos="187325" algn="l"/>
                        </a:tabLst>
                      </a:pPr>
                      <a:r>
                        <a:rPr lang="ru-RU" sz="1800" b="1" u="sng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Бірінші</a:t>
                      </a:r>
                      <a:r>
                        <a:rPr lang="ru-RU" sz="1800" b="1" u="sng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800" b="1" u="sng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</a:t>
                      </a: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«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Кім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?»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деген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сұраққа жауап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беру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үшін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187325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55575" algn="l"/>
                          <a:tab pos="187325" algn="l"/>
                        </a:tabLst>
                      </a:pPr>
                      <a:r>
                        <a:rPr lang="ru-RU" sz="2800" b="1" kern="120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Тарихи</a:t>
                      </a:r>
                      <a:r>
                        <a:rPr lang="ru-RU" sz="28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kern="120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тұлғаларды</a:t>
                      </a:r>
                      <a:r>
                        <a:rPr lang="ru-RU" sz="2800" b="1" kern="12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тану</a:t>
                      </a:r>
                      <a:r>
                        <a:rPr lang="ru-RU" sz="18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187325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55575" algn="l"/>
                          <a:tab pos="187325" algn="l"/>
                        </a:tabLst>
                      </a:pPr>
                      <a:endParaRPr lang="ru-RU" sz="1800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87325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55575" algn="l"/>
                          <a:tab pos="187325" algn="l"/>
                        </a:tabLst>
                        <a:defRPr/>
                      </a:pPr>
                      <a:r>
                        <a:rPr lang="ru-RU" sz="18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800" b="1" u="sng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Екінші тур</a:t>
                      </a:r>
                      <a:r>
                        <a:rPr lang="kk-KZ" sz="18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kk-KZ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Бұл Не?”</a:t>
                      </a:r>
                      <a:r>
                        <a:rPr lang="kk-KZ" sz="18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800" b="1" kern="12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87325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55575" algn="l"/>
                          <a:tab pos="187325" algn="l"/>
                        </a:tabLst>
                        <a:defRPr/>
                      </a:pPr>
                      <a:r>
                        <a:rPr lang="ru-RU" sz="2800" b="1" kern="120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Ғимараттарды атау</a:t>
                      </a:r>
                      <a:r>
                        <a:rPr lang="ru-RU" sz="18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187325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55575" algn="l"/>
                          <a:tab pos="187325" algn="l"/>
                        </a:tabLst>
                        <a:defRPr/>
                      </a:pPr>
                      <a:endParaRPr lang="kk-KZ" sz="18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kk-KZ" sz="1800" b="1" u="sng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lang="kk-KZ" sz="1800" b="1" u="sng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Үшінші тур</a:t>
                      </a:r>
                      <a:r>
                        <a:rPr lang="kk-KZ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“Қашан?”</a:t>
                      </a:r>
                      <a:endParaRPr lang="ru-RU" sz="1800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kk-KZ" sz="2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kk-KZ" sz="24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Мерзімдерді</a:t>
                      </a:r>
                      <a:r>
                        <a:rPr lang="kk-KZ" sz="2400" b="1" kern="12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анықтау.</a:t>
                      </a:r>
                      <a:endParaRPr lang="ru-RU" sz="2400" kern="1200" dirty="0" smtClean="0">
                        <a:solidFill>
                          <a:srgbClr val="00B05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87325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55575" algn="l"/>
                          <a:tab pos="187325" algn="l"/>
                        </a:tabLst>
                        <a:defRPr/>
                      </a:pPr>
                      <a:endParaRPr lang="ru-RU" sz="1800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87325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55575" algn="l"/>
                          <a:tab pos="187325" algn="l"/>
                        </a:tabLst>
                        <a:defRPr/>
                      </a:pPr>
                      <a:r>
                        <a:rPr lang="kk-KZ" sz="1800" b="1" u="sng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Төртінші тур</a:t>
                      </a:r>
                      <a:r>
                        <a:rPr lang="kk-KZ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Қайда?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187325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55575" algn="l"/>
                          <a:tab pos="187325" algn="l"/>
                        </a:tabLst>
                        <a:defRPr/>
                      </a:pPr>
                      <a:r>
                        <a:rPr lang="ru-RU" sz="2400" b="1" kern="120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Аймақтарды </a:t>
                      </a:r>
                      <a:r>
                        <a:rPr lang="ru-RU" sz="24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тап.</a:t>
                      </a:r>
                    </a:p>
                    <a:p>
                      <a:pPr marL="187325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55575" algn="l"/>
                          <a:tab pos="187325" algn="l"/>
                        </a:tabLs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681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1\Desktop\тұлғ\QINVt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43041" y="1357299"/>
            <a:ext cx="5357851" cy="419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325" lvl="0" algn="ctr">
              <a:lnSpc>
                <a:spcPct val="115000"/>
              </a:lnSpc>
              <a:tabLst>
                <a:tab pos="155575" algn="l"/>
                <a:tab pos="187325" algn="l"/>
              </a:tabLst>
            </a:pPr>
            <a:r>
              <a:rPr lang="ru-RU" sz="66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6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6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тур</a:t>
            </a:r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87325" lvl="0" algn="ctr">
              <a:lnSpc>
                <a:spcPct val="115000"/>
              </a:lnSpc>
              <a:tabLst>
                <a:tab pos="155575" algn="l"/>
                <a:tab pos="187325" algn="l"/>
              </a:tabLst>
            </a:pPr>
            <a:r>
              <a:rPr lang="ru-RU" sz="5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sz="5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тұлғаларды </a:t>
            </a:r>
            <a:r>
              <a:rPr lang="ru-RU" sz="5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570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2" y="214291"/>
            <a:ext cx="6347713" cy="1320800"/>
          </a:xfrm>
        </p:spPr>
        <p:txBody>
          <a:bodyPr>
            <a:noAutofit/>
          </a:bodyPr>
          <a:lstStyle/>
          <a:p>
            <a:pPr algn="ctr"/>
            <a:r>
              <a:rPr lang="kk-KZ" sz="5400" b="1" dirty="0" smtClean="0"/>
              <a:t>Тарихи тұлғалар </a:t>
            </a:r>
            <a:endParaRPr lang="ru-RU" sz="5400" b="1" dirty="0"/>
          </a:p>
        </p:txBody>
      </p:sp>
      <p:pic>
        <p:nvPicPr>
          <p:cNvPr id="1026" name="Picture 2" descr="C:\Users\user1\Desktop\тұлғ\11805-6-s_i_nbaidy_suret_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214686"/>
            <a:ext cx="1100189" cy="1393276"/>
          </a:xfrm>
          <a:prstGeom prst="rect">
            <a:avLst/>
          </a:prstGeom>
          <a:noFill/>
        </p:spPr>
      </p:pic>
      <p:pic>
        <p:nvPicPr>
          <p:cNvPr id="1027" name="Picture 3" descr="C:\Users\user1\Desktop\тұлғ\1513398605_article_b_1500_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7" y="3357562"/>
            <a:ext cx="1571636" cy="1461880"/>
          </a:xfrm>
          <a:prstGeom prst="rect">
            <a:avLst/>
          </a:prstGeom>
          <a:noFill/>
        </p:spPr>
      </p:pic>
      <p:pic>
        <p:nvPicPr>
          <p:cNvPr id="1028" name="Picture 4" descr="C:\Users\user1\Desktop\тұлғ\abilay_han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5" y="5072074"/>
            <a:ext cx="1143008" cy="1571636"/>
          </a:xfrm>
          <a:prstGeom prst="rect">
            <a:avLst/>
          </a:prstGeom>
          <a:noFill/>
        </p:spPr>
      </p:pic>
      <p:pic>
        <p:nvPicPr>
          <p:cNvPr id="1030" name="Picture 6" descr="C:\Users\user1\Desktop\тұлғ\alihan-bokeikhanov-003-835x1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9" y="5072074"/>
            <a:ext cx="1428760" cy="1571636"/>
          </a:xfrm>
          <a:prstGeom prst="rect">
            <a:avLst/>
          </a:prstGeom>
          <a:noFill/>
        </p:spPr>
      </p:pic>
      <p:pic>
        <p:nvPicPr>
          <p:cNvPr id="1031" name="Picture 7" descr="C:\Users\user1\Desktop\тұлғ\aXMU1yKboUAqNlzW-lg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09" y="1643050"/>
            <a:ext cx="1280379" cy="1315038"/>
          </a:xfrm>
          <a:prstGeom prst="rect">
            <a:avLst/>
          </a:prstGeom>
          <a:noFill/>
        </p:spPr>
      </p:pic>
      <p:pic>
        <p:nvPicPr>
          <p:cNvPr id="1032" name="Picture 8" descr="C:\Users\user1\Desktop\тұлғ\hello_html_4548bb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1" y="4786322"/>
            <a:ext cx="1273537" cy="1785951"/>
          </a:xfrm>
          <a:prstGeom prst="rect">
            <a:avLst/>
          </a:prstGeom>
          <a:noFill/>
        </p:spPr>
      </p:pic>
      <p:pic>
        <p:nvPicPr>
          <p:cNvPr id="1033" name="Picture 9" descr="C:\Users\user1\Desktop\тұлғ\img0 (1).jpg"/>
          <p:cNvPicPr>
            <a:picLocks noChangeAspect="1" noChangeArrowheads="1"/>
          </p:cNvPicPr>
          <p:nvPr/>
        </p:nvPicPr>
        <p:blipFill>
          <a:blip r:embed="rId8" cstate="print"/>
          <a:srcRect l="33219" t="4941" r="33562" b="20938"/>
          <a:stretch>
            <a:fillRect/>
          </a:stretch>
        </p:blipFill>
        <p:spPr bwMode="auto">
          <a:xfrm>
            <a:off x="7358083" y="3286124"/>
            <a:ext cx="1000132" cy="1285884"/>
          </a:xfrm>
          <a:prstGeom prst="rect">
            <a:avLst/>
          </a:prstGeom>
          <a:noFill/>
        </p:spPr>
      </p:pic>
      <p:pic>
        <p:nvPicPr>
          <p:cNvPr id="1034" name="Picture 10" descr="C:\Users\user1\Desktop\тұлғ\img0.jpg"/>
          <p:cNvPicPr>
            <a:picLocks noChangeAspect="1" noChangeArrowheads="1"/>
          </p:cNvPicPr>
          <p:nvPr/>
        </p:nvPicPr>
        <p:blipFill>
          <a:blip r:embed="rId9" cstate="print"/>
          <a:srcRect r="38753"/>
          <a:stretch>
            <a:fillRect/>
          </a:stretch>
        </p:blipFill>
        <p:spPr bwMode="auto">
          <a:xfrm>
            <a:off x="4143373" y="3214687"/>
            <a:ext cx="1214447" cy="1474129"/>
          </a:xfrm>
          <a:prstGeom prst="rect">
            <a:avLst/>
          </a:prstGeom>
          <a:noFill/>
        </p:spPr>
      </p:pic>
      <p:pic>
        <p:nvPicPr>
          <p:cNvPr id="1035" name="Picture 11" descr="C:\Users\user1\Desktop\тұлғ\img2.jpg"/>
          <p:cNvPicPr>
            <a:picLocks noChangeAspect="1" noChangeArrowheads="1"/>
          </p:cNvPicPr>
          <p:nvPr/>
        </p:nvPicPr>
        <p:blipFill>
          <a:blip r:embed="rId10" cstate="print"/>
          <a:srcRect l="24871" t="7399" r="33676" b="26006"/>
          <a:stretch>
            <a:fillRect/>
          </a:stretch>
        </p:blipFill>
        <p:spPr bwMode="auto">
          <a:xfrm>
            <a:off x="4214809" y="1643050"/>
            <a:ext cx="1071571" cy="1285884"/>
          </a:xfrm>
          <a:prstGeom prst="rect">
            <a:avLst/>
          </a:prstGeom>
          <a:noFill/>
        </p:spPr>
      </p:pic>
      <p:pic>
        <p:nvPicPr>
          <p:cNvPr id="1036" name="Picture 12" descr="C:\Users\user1\Desktop\тұлғ\img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57885" y="1643051"/>
            <a:ext cx="1415713" cy="1214446"/>
          </a:xfrm>
          <a:prstGeom prst="rect">
            <a:avLst/>
          </a:prstGeom>
          <a:noFill/>
        </p:spPr>
      </p:pic>
      <p:pic>
        <p:nvPicPr>
          <p:cNvPr id="1037" name="Picture 13" descr="C:\Users\user1\Desktop\тұлғ\img29.jpg"/>
          <p:cNvPicPr>
            <a:picLocks noChangeAspect="1" noChangeArrowheads="1"/>
          </p:cNvPicPr>
          <p:nvPr/>
        </p:nvPicPr>
        <p:blipFill>
          <a:blip r:embed="rId12" cstate="print"/>
          <a:srcRect t="5493" r="38451"/>
          <a:stretch>
            <a:fillRect/>
          </a:stretch>
        </p:blipFill>
        <p:spPr bwMode="auto">
          <a:xfrm>
            <a:off x="5214943" y="5000636"/>
            <a:ext cx="1285884" cy="1500198"/>
          </a:xfrm>
          <a:prstGeom prst="rect">
            <a:avLst/>
          </a:prstGeom>
          <a:noFill/>
        </p:spPr>
      </p:pic>
      <p:pic>
        <p:nvPicPr>
          <p:cNvPr id="1038" name="Picture 14" descr="C:\Users\user1\Desktop\тұлғ\tole-bi-493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43176" y="1643051"/>
            <a:ext cx="1181081" cy="1427553"/>
          </a:xfrm>
          <a:prstGeom prst="rect">
            <a:avLst/>
          </a:prstGeom>
          <a:noFill/>
        </p:spPr>
      </p:pic>
      <p:pic>
        <p:nvPicPr>
          <p:cNvPr id="1039" name="Picture 15" descr="C:\Users\user1\Desktop\тұлғ\қазыбек-би-792x102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43307" y="5072074"/>
            <a:ext cx="1168476" cy="1567028"/>
          </a:xfrm>
          <a:prstGeom prst="rect">
            <a:avLst/>
          </a:prstGeom>
          <a:noFill/>
        </p:spPr>
      </p:pic>
      <p:pic>
        <p:nvPicPr>
          <p:cNvPr id="1040" name="Picture 16" descr="C:\Users\user1\Desktop\тұлғ\4ec41aaa0667842088b2f411c6e0a99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5721" y="3143249"/>
            <a:ext cx="1363487" cy="142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43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ІІ кезең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Тарихи ескерткіштер </a:t>
            </a:r>
            <a:endParaRPr lang="ru-RU" dirty="0"/>
          </a:p>
        </p:txBody>
      </p:sp>
      <p:pic>
        <p:nvPicPr>
          <p:cNvPr id="1026" name="Picture 2" descr="C:\Users\user1\Desktop\тұлғ\fon-dlya-prezentacii-po-literature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1071546"/>
            <a:ext cx="678661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7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кезең </a:t>
            </a:r>
            <a:endParaRPr lang="kk-KZ" sz="7200" b="1" i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7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Тарихи ескерткіштер </a:t>
            </a:r>
          </a:p>
          <a:p>
            <a:pPr algn="ctr"/>
            <a:r>
              <a:rPr lang="kk-KZ" sz="7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не?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1328</TotalTime>
  <Words>147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  </vt:lpstr>
      <vt:lpstr>Мақсаты:       Оқушылардың туған еліне,жеріне деген сүйіспеншілігін арттыру.     Қазақстан Республикасының жетістіктерімен танысу,патриоттық сезімін ояту,тарихын құрметтеуге баулу.      Бірлесе жұмыс істеуге үйрену,ойлау қабілетін шындау, шапшандық пен нақтылыққа бейімдеу. </vt:lpstr>
      <vt:lpstr>Слайд 3</vt:lpstr>
      <vt:lpstr>Слайд 4</vt:lpstr>
      <vt:lpstr>Игра «Солнечный зайчик»</vt:lpstr>
      <vt:lpstr>Слайд 6</vt:lpstr>
      <vt:lpstr>Слайд 7</vt:lpstr>
      <vt:lpstr>Тарихи тұлғалар </vt:lpstr>
      <vt:lpstr>ІІ кезең</vt:lpstr>
      <vt:lpstr>Тарихи ескеркіштер</vt:lpstr>
      <vt:lpstr>Слайд 11</vt:lpstr>
      <vt:lpstr>Слайд 12</vt:lpstr>
      <vt:lpstr>Слайд 13</vt:lpstr>
      <vt:lpstr>Слайд 14</vt:lpstr>
      <vt:lpstr>Екі жұлдыз, бір тілек!</vt:lpstr>
      <vt:lpstr>Ұлы мақсаттарды өзінің алдына ұлы халық қана қоя алады!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Давронбек</dc:creator>
  <cp:lastModifiedBy>Ару</cp:lastModifiedBy>
  <cp:revision>102</cp:revision>
  <dcterms:created xsi:type="dcterms:W3CDTF">2017-05-15T19:08:15Z</dcterms:created>
  <dcterms:modified xsi:type="dcterms:W3CDTF">2018-11-30T07:25:04Z</dcterms:modified>
</cp:coreProperties>
</file>