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-954" y="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theme" Target="theme/theme1.xml" /><Relationship Id="rId2" Type="http://schemas.openxmlformats.org/officeDocument/2006/relationships/slide" Target="slides/slide1.xml" /><Relationship Id="rId16" Type="http://schemas.openxmlformats.org/officeDocument/2006/relationships/viewProps" Target="view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presProps" Target="presProp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074880-AE99-4245-B5EB-2D21D968B7A2}" type="doc">
      <dgm:prSet loTypeId="urn:microsoft.com/office/officeart/2005/8/layout/orgChart1" loCatId="hierarchy" qsTypeId="urn:microsoft.com/office/officeart/2005/8/quickstyle/3d2" qsCatId="3D" csTypeId="urn:microsoft.com/office/officeart/2005/8/colors/accent6_4" csCatId="accent6" phldr="1"/>
      <dgm:spPr/>
      <dgm:t>
        <a:bodyPr/>
        <a:lstStyle/>
        <a:p>
          <a:endParaRPr lang="ru-RU"/>
        </a:p>
      </dgm:t>
    </dgm:pt>
    <dgm:pt modelId="{1ED1D150-08AC-49C8-B4DC-C493956C8DA6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altLang="ru-RU" sz="32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Махамбет </a:t>
          </a:r>
          <a:r>
            <a:rPr lang="ru-RU" altLang="ru-RU" sz="3200" b="1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Өтемісұлы</a:t>
          </a:r>
          <a:endParaRPr lang="ru-RU" sz="3200" dirty="0">
            <a:solidFill>
              <a:schemeClr val="tx1"/>
            </a:solidFill>
          </a:endParaRPr>
        </a:p>
      </dgm:t>
    </dgm:pt>
    <dgm:pt modelId="{50F912CA-A9DD-4EB8-9867-AC1EE8FED5ED}" type="parTrans" cxnId="{A68379ED-5F0B-488A-9300-6FDF41D3BCEF}">
      <dgm:prSet/>
      <dgm:spPr/>
      <dgm:t>
        <a:bodyPr/>
        <a:lstStyle/>
        <a:p>
          <a:endParaRPr lang="ru-RU"/>
        </a:p>
      </dgm:t>
    </dgm:pt>
    <dgm:pt modelId="{331E03B6-41AD-4693-ACEC-38069E2DB45F}" type="sibTrans" cxnId="{A68379ED-5F0B-488A-9300-6FDF41D3BCEF}">
      <dgm:prSet/>
      <dgm:spPr/>
      <dgm:t>
        <a:bodyPr/>
        <a:lstStyle/>
        <a:p>
          <a:endParaRPr lang="ru-RU"/>
        </a:p>
      </dgm:t>
    </dgm:pt>
    <dgm:pt modelId="{6C536C9E-C6A8-4F72-876B-5C2E8852C824}">
      <dgm:prSet phldrT="[Текст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>
            <a:spcAft>
              <a:spcPts val="0"/>
            </a:spcAft>
          </a:pPr>
          <a:r>
            <a:rPr lang="kk-KZ" sz="2000" u="none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1804 жылы </a:t>
          </a:r>
        </a:p>
        <a:p>
          <a:pPr>
            <a:spcAft>
              <a:spcPts val="0"/>
            </a:spcAft>
          </a:pPr>
          <a:r>
            <a:rPr lang="kk-KZ" sz="2000" u="none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қазіргі </a:t>
          </a:r>
        </a:p>
        <a:p>
          <a:pPr>
            <a:spcAft>
              <a:spcPts val="0"/>
            </a:spcAft>
          </a:pPr>
          <a:r>
            <a:rPr lang="kk-KZ" sz="2000" u="none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Батыс Қазақстан облысында </a:t>
          </a:r>
        </a:p>
        <a:p>
          <a:pPr>
            <a:spcAft>
              <a:spcPts val="0"/>
            </a:spcAft>
          </a:pPr>
          <a:r>
            <a:rPr lang="kk-KZ" sz="2000" u="none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дүниеге келген. </a:t>
          </a:r>
          <a:r>
            <a:rPr lang="ru-RU" sz="2000" dirty="0" err="1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Қазақтың</a:t>
          </a:r>
          <a:r>
            <a:rPr lang="ru-RU" sz="20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</a:p>
        <a:p>
          <a:pPr>
            <a:spcAft>
              <a:spcPts val="0"/>
            </a:spcAft>
          </a:pPr>
          <a:r>
            <a:rPr lang="ru-RU" sz="2000" dirty="0" err="1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әйгілі</a:t>
          </a:r>
          <a:r>
            <a:rPr lang="ru-RU" sz="20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ақыны</a:t>
          </a:r>
          <a:r>
            <a:rPr lang="ru-RU" sz="20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, </a:t>
          </a:r>
          <a:r>
            <a:rPr lang="ru-RU" sz="2000" dirty="0" err="1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күйші</a:t>
          </a:r>
          <a:r>
            <a:rPr lang="ru-RU" sz="20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-</a:t>
          </a:r>
        </a:p>
        <a:p>
          <a:pPr>
            <a:spcAft>
              <a:spcPts val="0"/>
            </a:spcAft>
          </a:pPr>
          <a:r>
            <a:rPr lang="ru-RU" sz="20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композиторы</a:t>
          </a:r>
          <a:endParaRPr lang="ru-RU" sz="2000" dirty="0"/>
        </a:p>
      </dgm:t>
    </dgm:pt>
    <dgm:pt modelId="{2334734B-0586-4950-B0CF-32D8FEE09AFB}" type="parTrans" cxnId="{50EBAFD5-33E1-44BB-8087-9C4B78275E7A}">
      <dgm:prSet/>
      <dgm:spPr/>
      <dgm:t>
        <a:bodyPr/>
        <a:lstStyle/>
        <a:p>
          <a:endParaRPr lang="ru-RU"/>
        </a:p>
      </dgm:t>
    </dgm:pt>
    <dgm:pt modelId="{96C253DF-E8E1-4027-AC10-D3583757BC1C}" type="sibTrans" cxnId="{50EBAFD5-33E1-44BB-8087-9C4B78275E7A}">
      <dgm:prSet/>
      <dgm:spPr/>
      <dgm:t>
        <a:bodyPr/>
        <a:lstStyle/>
        <a:p>
          <a:endParaRPr lang="ru-RU"/>
        </a:p>
      </dgm:t>
    </dgm:pt>
    <dgm:pt modelId="{2C72D450-1C75-4726-B3F9-CB51107FA796}">
      <dgm:prSet phldrT="[Текст]" custT="1"/>
      <dgm:spPr>
        <a:solidFill>
          <a:schemeClr val="accent6">
            <a:lumMod val="60000"/>
            <a:lumOff val="40000"/>
          </a:schemeClr>
        </a:solidFill>
      </dgm:spPr>
      <dgm:t>
        <a:bodyPr anchor="t"/>
        <a:lstStyle/>
        <a:p>
          <a:pPr>
            <a:spcAft>
              <a:spcPts val="0"/>
            </a:spcAft>
          </a:pPr>
          <a:r>
            <a:rPr lang="kk-KZ" sz="20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Исатай Тайманұлы бастаған  </a:t>
          </a:r>
        </a:p>
        <a:p>
          <a:pPr>
            <a:spcAft>
              <a:spcPts val="0"/>
            </a:spcAft>
          </a:pPr>
          <a:r>
            <a:rPr lang="kk-KZ" sz="20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шаруалар көтерілісінің       жалынды жыршысы. </a:t>
          </a:r>
        </a:p>
        <a:p>
          <a:pPr>
            <a:spcAft>
              <a:spcPts val="0"/>
            </a:spcAft>
          </a:pPr>
          <a:r>
            <a:rPr lang="ru-RU" sz="2000" b="0" i="0" dirty="0" err="1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Ақын</a:t>
          </a:r>
          <a:r>
            <a:rPr lang="ru-RU" sz="2000" b="0" i="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ru-RU" sz="2000" b="0" i="0" dirty="0" err="1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өлеңдерінің</a:t>
          </a:r>
          <a:r>
            <a:rPr lang="ru-RU" sz="2000" b="0" i="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ru-RU" sz="2000" b="0" i="0" dirty="0" err="1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басты</a:t>
          </a:r>
          <a:r>
            <a:rPr lang="ru-RU" sz="2000" b="0" i="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ru-RU" sz="2000" b="0" i="0" dirty="0" err="1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қаһарманы</a:t>
          </a:r>
          <a:r>
            <a:rPr lang="ru-RU" sz="2000" b="0" i="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en-US" sz="2000" b="0" i="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–</a:t>
          </a:r>
          <a:r>
            <a:rPr lang="ru-RU" sz="2000" b="0" i="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ru-RU" sz="2000" b="0" i="0" dirty="0" err="1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Исатай</a:t>
          </a:r>
          <a:r>
            <a:rPr lang="ru-RU" sz="2000" b="0" i="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ru-RU" sz="2000" b="0" i="0" dirty="0" err="1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Тайманұлы</a:t>
          </a:r>
          <a:r>
            <a:rPr lang="ru-RU" sz="2000" b="0" i="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.</a:t>
          </a:r>
          <a:endParaRPr lang="ru-RU" sz="2000" dirty="0"/>
        </a:p>
      </dgm:t>
    </dgm:pt>
    <dgm:pt modelId="{B3D14307-00F6-4111-BDD6-152710C3E37A}" type="parTrans" cxnId="{EC635C74-B51D-4547-AAB1-3C89471CCAC2}">
      <dgm:prSet/>
      <dgm:spPr/>
      <dgm:t>
        <a:bodyPr/>
        <a:lstStyle/>
        <a:p>
          <a:endParaRPr lang="ru-RU"/>
        </a:p>
      </dgm:t>
    </dgm:pt>
    <dgm:pt modelId="{A5BC1CB3-9890-4BB8-8E35-71934352B7C3}" type="sibTrans" cxnId="{EC635C74-B51D-4547-AAB1-3C89471CCAC2}">
      <dgm:prSet/>
      <dgm:spPr/>
      <dgm:t>
        <a:bodyPr/>
        <a:lstStyle/>
        <a:p>
          <a:endParaRPr lang="ru-RU"/>
        </a:p>
      </dgm:t>
    </dgm:pt>
    <dgm:pt modelId="{9D596D2E-BFA2-4AD3-8251-558F714F185F}">
      <dgm:prSet phldrT="[Текст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Махамбет </a:t>
          </a:r>
          <a:r>
            <a:rPr lang="ru-RU" sz="20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батырлар</a:t>
          </a:r>
          <a:r>
            <a:rPr lang="ru-RU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жырын</a:t>
          </a:r>
          <a:r>
            <a:rPr lang="ru-RU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,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20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жыраулардың</a:t>
          </a:r>
          <a:r>
            <a:rPr lang="ru-RU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толғауларын</a:t>
          </a:r>
          <a:endParaRPr lang="ru-RU" sz="20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20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ерте</a:t>
          </a:r>
          <a:r>
            <a:rPr lang="ru-RU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жастан</a:t>
          </a:r>
          <a:r>
            <a:rPr lang="ru-RU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20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көңіліне</a:t>
          </a:r>
          <a:r>
            <a:rPr lang="ru-RU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тоқыған</a:t>
          </a:r>
          <a:r>
            <a:rPr lang="ru-RU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, </a:t>
          </a:r>
          <a:r>
            <a:rPr lang="ru-RU" sz="20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білімдар</a:t>
          </a:r>
          <a:r>
            <a:rPr lang="ru-RU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,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20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көзі</a:t>
          </a:r>
          <a:r>
            <a:rPr lang="ru-RU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ашық</a:t>
          </a:r>
          <a:r>
            <a:rPr lang="ru-RU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адам</a:t>
          </a:r>
          <a:r>
            <a:rPr lang="ru-RU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болған</a:t>
          </a:r>
          <a:r>
            <a:rPr lang="ru-RU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.</a:t>
          </a:r>
        </a:p>
      </dgm:t>
    </dgm:pt>
    <dgm:pt modelId="{3AAC910F-EC97-4BE6-86C3-6850312E0C12}" type="parTrans" cxnId="{C1C79194-6518-4D01-892E-D0A355158948}">
      <dgm:prSet/>
      <dgm:spPr/>
      <dgm:t>
        <a:bodyPr/>
        <a:lstStyle/>
        <a:p>
          <a:endParaRPr lang="ru-RU"/>
        </a:p>
      </dgm:t>
    </dgm:pt>
    <dgm:pt modelId="{72CCAD1D-6C4C-48F6-BD2D-D627BEE73889}" type="sibTrans" cxnId="{C1C79194-6518-4D01-892E-D0A355158948}">
      <dgm:prSet/>
      <dgm:spPr/>
      <dgm:t>
        <a:bodyPr/>
        <a:lstStyle/>
        <a:p>
          <a:endParaRPr lang="ru-RU"/>
        </a:p>
      </dgm:t>
    </dgm:pt>
    <dgm:pt modelId="{27ECFFE7-5CB4-4237-8200-4F83C6729FC8}">
      <dgm:prSet custT="1"/>
      <dgm:spPr>
        <a:solidFill>
          <a:schemeClr val="accent6">
            <a:lumMod val="60000"/>
            <a:lumOff val="40000"/>
          </a:schemeClr>
        </a:solidFill>
      </dgm:spPr>
      <dgm:t>
        <a:bodyPr anchor="t"/>
        <a:lstStyle/>
        <a:p>
          <a:pPr marL="36000">
            <a:spcBef>
              <a:spcPts val="600"/>
            </a:spcBef>
            <a:spcAft>
              <a:spcPts val="600"/>
            </a:spcAft>
          </a:pPr>
          <a:r>
            <a:rPr lang="ru-RU" sz="20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Орыс</a:t>
          </a:r>
          <a:r>
            <a:rPr lang="ru-RU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, татар, </a:t>
          </a:r>
        </a:p>
        <a:p>
          <a:pPr marL="36000">
            <a:spcBef>
              <a:spcPts val="600"/>
            </a:spcBef>
            <a:spcAft>
              <a:spcPts val="600"/>
            </a:spcAft>
          </a:pPr>
          <a:r>
            <a:rPr lang="ru-RU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араб </a:t>
          </a:r>
          <a:r>
            <a:rPr lang="ru-RU" sz="20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тілдерін</a:t>
          </a:r>
          <a:r>
            <a:rPr lang="ru-RU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меңгерген</a:t>
          </a:r>
          <a:r>
            <a:rPr lang="ru-RU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.</a:t>
          </a:r>
        </a:p>
        <a:p>
          <a:pPr marL="36000">
            <a:spcBef>
              <a:spcPts val="600"/>
            </a:spcBef>
            <a:spcAft>
              <a:spcPts val="600"/>
            </a:spcAft>
          </a:pPr>
          <a:r>
            <a:rPr lang="ru-RU" sz="20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Мұны</a:t>
          </a:r>
          <a:r>
            <a:rPr lang="ru-RU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жазған</a:t>
          </a:r>
          <a:endParaRPr lang="ru-RU" sz="20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marL="36000">
            <a:spcBef>
              <a:spcPts val="600"/>
            </a:spcBef>
            <a:spcAft>
              <a:spcPts val="600"/>
            </a:spcAft>
          </a:pPr>
          <a:r>
            <a:rPr lang="ru-RU" sz="20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хаттарынан</a:t>
          </a:r>
          <a:r>
            <a:rPr lang="ru-RU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</a:p>
        <a:p>
          <a:pPr marL="36000">
            <a:spcBef>
              <a:spcPts val="600"/>
            </a:spcBef>
            <a:spcAft>
              <a:spcPts val="600"/>
            </a:spcAft>
          </a:pPr>
          <a:r>
            <a:rPr lang="ru-RU" sz="20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айқын</a:t>
          </a:r>
          <a:r>
            <a:rPr lang="ru-RU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аңғаруға</a:t>
          </a:r>
          <a:r>
            <a:rPr lang="ru-RU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болады</a:t>
          </a:r>
          <a:r>
            <a:rPr lang="ru-RU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.</a:t>
          </a:r>
        </a:p>
        <a:p>
          <a:pPr marL="36000">
            <a:spcBef>
              <a:spcPts val="600"/>
            </a:spcBef>
            <a:spcAft>
              <a:spcPts val="600"/>
            </a:spcAft>
          </a:pPr>
          <a:endParaRPr lang="ru-RU" sz="2900" dirty="0"/>
        </a:p>
      </dgm:t>
    </dgm:pt>
    <dgm:pt modelId="{EE75D06F-00F6-40E3-B8C9-435F136EC5AD}" type="parTrans" cxnId="{4F81D7A5-E634-450F-AF2A-1C896E8BB363}">
      <dgm:prSet/>
      <dgm:spPr/>
      <dgm:t>
        <a:bodyPr/>
        <a:lstStyle/>
        <a:p>
          <a:endParaRPr lang="ru-RU"/>
        </a:p>
      </dgm:t>
    </dgm:pt>
    <dgm:pt modelId="{CCDC548F-CF8A-4AD0-9D10-F0478CF59452}" type="sibTrans" cxnId="{4F81D7A5-E634-450F-AF2A-1C896E8BB363}">
      <dgm:prSet/>
      <dgm:spPr/>
      <dgm:t>
        <a:bodyPr/>
        <a:lstStyle/>
        <a:p>
          <a:endParaRPr lang="ru-RU"/>
        </a:p>
      </dgm:t>
    </dgm:pt>
    <dgm:pt modelId="{7E721893-C3A2-411F-AC78-01B2E357871F}" type="pres">
      <dgm:prSet presAssocID="{A4074880-AE99-4245-B5EB-2D21D968B7A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28B2E7D-4738-483F-81B0-EAA117E6B9BA}" type="pres">
      <dgm:prSet presAssocID="{1ED1D150-08AC-49C8-B4DC-C493956C8DA6}" presName="hierRoot1" presStyleCnt="0">
        <dgm:presLayoutVars>
          <dgm:hierBranch val="init"/>
        </dgm:presLayoutVars>
      </dgm:prSet>
      <dgm:spPr/>
    </dgm:pt>
    <dgm:pt modelId="{0CC6313A-1745-4999-A260-42E741B6D423}" type="pres">
      <dgm:prSet presAssocID="{1ED1D150-08AC-49C8-B4DC-C493956C8DA6}" presName="rootComposite1" presStyleCnt="0"/>
      <dgm:spPr/>
    </dgm:pt>
    <dgm:pt modelId="{04541D5F-3185-4731-ACEB-1A3F099D4C60}" type="pres">
      <dgm:prSet presAssocID="{1ED1D150-08AC-49C8-B4DC-C493956C8DA6}" presName="rootText1" presStyleLbl="node0" presStyleIdx="0" presStyleCnt="1" custScaleX="441800" custLinFactNeighborX="-109" custLinFactNeighborY="-65206">
        <dgm:presLayoutVars>
          <dgm:chPref val="3"/>
        </dgm:presLayoutVars>
      </dgm:prSet>
      <dgm:spPr/>
    </dgm:pt>
    <dgm:pt modelId="{B4949B10-3114-4875-AFB4-AD94A9078B2B}" type="pres">
      <dgm:prSet presAssocID="{1ED1D150-08AC-49C8-B4DC-C493956C8DA6}" presName="rootConnector1" presStyleLbl="node1" presStyleIdx="0" presStyleCnt="0"/>
      <dgm:spPr/>
    </dgm:pt>
    <dgm:pt modelId="{7F916CBA-7DD9-492F-A61A-146E5ED4C870}" type="pres">
      <dgm:prSet presAssocID="{1ED1D150-08AC-49C8-B4DC-C493956C8DA6}" presName="hierChild2" presStyleCnt="0"/>
      <dgm:spPr/>
    </dgm:pt>
    <dgm:pt modelId="{FEB9C367-6901-49E4-ABFB-02EB214784E7}" type="pres">
      <dgm:prSet presAssocID="{2334734B-0586-4950-B0CF-32D8FEE09AFB}" presName="Name37" presStyleLbl="parChTrans1D2" presStyleIdx="0" presStyleCnt="4"/>
      <dgm:spPr/>
    </dgm:pt>
    <dgm:pt modelId="{E26E8BB6-5DC6-4491-A028-14ADDB13076B}" type="pres">
      <dgm:prSet presAssocID="{6C536C9E-C6A8-4F72-876B-5C2E8852C824}" presName="hierRoot2" presStyleCnt="0">
        <dgm:presLayoutVars>
          <dgm:hierBranch val="init"/>
        </dgm:presLayoutVars>
      </dgm:prSet>
      <dgm:spPr/>
    </dgm:pt>
    <dgm:pt modelId="{3CBEEA05-F23F-4639-B94E-F66710FB97CB}" type="pres">
      <dgm:prSet presAssocID="{6C536C9E-C6A8-4F72-876B-5C2E8852C824}" presName="rootComposite" presStyleCnt="0"/>
      <dgm:spPr/>
    </dgm:pt>
    <dgm:pt modelId="{CCA7B064-D489-484F-A2F0-95BC45A2D04B}" type="pres">
      <dgm:prSet presAssocID="{6C536C9E-C6A8-4F72-876B-5C2E8852C824}" presName="rootText" presStyleLbl="node2" presStyleIdx="0" presStyleCnt="4" custScaleX="144049" custScaleY="349047" custLinFactNeighborX="5517" custLinFactNeighborY="1142">
        <dgm:presLayoutVars>
          <dgm:chPref val="3"/>
        </dgm:presLayoutVars>
      </dgm:prSet>
      <dgm:spPr/>
    </dgm:pt>
    <dgm:pt modelId="{5FC3A22A-FC7D-4F6B-BD04-ABB9CA4DA3DA}" type="pres">
      <dgm:prSet presAssocID="{6C536C9E-C6A8-4F72-876B-5C2E8852C824}" presName="rootConnector" presStyleLbl="node2" presStyleIdx="0" presStyleCnt="4"/>
      <dgm:spPr/>
    </dgm:pt>
    <dgm:pt modelId="{B4DFD8AF-6C9D-4F21-91C2-BF1CE94BD972}" type="pres">
      <dgm:prSet presAssocID="{6C536C9E-C6A8-4F72-876B-5C2E8852C824}" presName="hierChild4" presStyleCnt="0"/>
      <dgm:spPr/>
    </dgm:pt>
    <dgm:pt modelId="{D1163AB4-C111-48A0-AB3C-F69BFE89FF0A}" type="pres">
      <dgm:prSet presAssocID="{6C536C9E-C6A8-4F72-876B-5C2E8852C824}" presName="hierChild5" presStyleCnt="0"/>
      <dgm:spPr/>
    </dgm:pt>
    <dgm:pt modelId="{D40AE330-56FE-4360-B661-CC04D28F0572}" type="pres">
      <dgm:prSet presAssocID="{B3D14307-00F6-4111-BDD6-152710C3E37A}" presName="Name37" presStyleLbl="parChTrans1D2" presStyleIdx="1" presStyleCnt="4"/>
      <dgm:spPr/>
    </dgm:pt>
    <dgm:pt modelId="{98B50B70-B3AC-4227-996D-BE2F07FEA2FD}" type="pres">
      <dgm:prSet presAssocID="{2C72D450-1C75-4726-B3F9-CB51107FA796}" presName="hierRoot2" presStyleCnt="0">
        <dgm:presLayoutVars>
          <dgm:hierBranch val="init"/>
        </dgm:presLayoutVars>
      </dgm:prSet>
      <dgm:spPr/>
    </dgm:pt>
    <dgm:pt modelId="{CB1FBAC5-6F2A-44C8-A941-FE31186403AD}" type="pres">
      <dgm:prSet presAssocID="{2C72D450-1C75-4726-B3F9-CB51107FA796}" presName="rootComposite" presStyleCnt="0"/>
      <dgm:spPr/>
    </dgm:pt>
    <dgm:pt modelId="{749FA869-C81B-492D-B23D-F7F9648D7F13}" type="pres">
      <dgm:prSet presAssocID="{2C72D450-1C75-4726-B3F9-CB51107FA796}" presName="rootText" presStyleLbl="node2" presStyleIdx="1" presStyleCnt="4" custScaleX="149730" custScaleY="344588" custLinFactX="125256" custLinFactNeighborX="200000" custLinFactNeighborY="3442">
        <dgm:presLayoutVars>
          <dgm:chPref val="3"/>
        </dgm:presLayoutVars>
      </dgm:prSet>
      <dgm:spPr/>
    </dgm:pt>
    <dgm:pt modelId="{0CE99846-822F-41E0-AAC4-5A2147CF536F}" type="pres">
      <dgm:prSet presAssocID="{2C72D450-1C75-4726-B3F9-CB51107FA796}" presName="rootConnector" presStyleLbl="node2" presStyleIdx="1" presStyleCnt="4"/>
      <dgm:spPr/>
    </dgm:pt>
    <dgm:pt modelId="{E148FC42-C59E-44C4-B873-AA9D66B361ED}" type="pres">
      <dgm:prSet presAssocID="{2C72D450-1C75-4726-B3F9-CB51107FA796}" presName="hierChild4" presStyleCnt="0"/>
      <dgm:spPr/>
    </dgm:pt>
    <dgm:pt modelId="{4FB69529-15F8-46A6-A9E1-FF9B20024A6D}" type="pres">
      <dgm:prSet presAssocID="{2C72D450-1C75-4726-B3F9-CB51107FA796}" presName="hierChild5" presStyleCnt="0"/>
      <dgm:spPr/>
    </dgm:pt>
    <dgm:pt modelId="{D02A250C-DA72-4EBD-8330-A47172E50AE2}" type="pres">
      <dgm:prSet presAssocID="{3AAC910F-EC97-4BE6-86C3-6850312E0C12}" presName="Name37" presStyleLbl="parChTrans1D2" presStyleIdx="2" presStyleCnt="4"/>
      <dgm:spPr/>
    </dgm:pt>
    <dgm:pt modelId="{09493EC7-64B7-49A1-B81F-83C165FDCFB2}" type="pres">
      <dgm:prSet presAssocID="{9D596D2E-BFA2-4AD3-8251-558F714F185F}" presName="hierRoot2" presStyleCnt="0">
        <dgm:presLayoutVars>
          <dgm:hierBranch val="init"/>
        </dgm:presLayoutVars>
      </dgm:prSet>
      <dgm:spPr/>
    </dgm:pt>
    <dgm:pt modelId="{FD603AEF-B0A4-43D0-8D29-FB27B033275F}" type="pres">
      <dgm:prSet presAssocID="{9D596D2E-BFA2-4AD3-8251-558F714F185F}" presName="rootComposite" presStyleCnt="0"/>
      <dgm:spPr/>
    </dgm:pt>
    <dgm:pt modelId="{812D9695-5C27-4A47-9B28-127C21DFEB18}" type="pres">
      <dgm:prSet presAssocID="{9D596D2E-BFA2-4AD3-8251-558F714F185F}" presName="rootText" presStyleLbl="node2" presStyleIdx="2" presStyleCnt="4" custScaleX="150662" custScaleY="346940" custLinFactX="-73857" custLinFactNeighborX="-100000" custLinFactNeighborY="3231">
        <dgm:presLayoutVars>
          <dgm:chPref val="3"/>
        </dgm:presLayoutVars>
      </dgm:prSet>
      <dgm:spPr/>
    </dgm:pt>
    <dgm:pt modelId="{8C402EEC-737F-4C3D-ADE7-215883C93E22}" type="pres">
      <dgm:prSet presAssocID="{9D596D2E-BFA2-4AD3-8251-558F714F185F}" presName="rootConnector" presStyleLbl="node2" presStyleIdx="2" presStyleCnt="4"/>
      <dgm:spPr/>
    </dgm:pt>
    <dgm:pt modelId="{28A8D77E-411A-4746-AB8D-F25B28FE257C}" type="pres">
      <dgm:prSet presAssocID="{9D596D2E-BFA2-4AD3-8251-558F714F185F}" presName="hierChild4" presStyleCnt="0"/>
      <dgm:spPr/>
    </dgm:pt>
    <dgm:pt modelId="{C6475371-C4E6-4E82-80CD-B3E89D8FB91C}" type="pres">
      <dgm:prSet presAssocID="{9D596D2E-BFA2-4AD3-8251-558F714F185F}" presName="hierChild5" presStyleCnt="0"/>
      <dgm:spPr/>
    </dgm:pt>
    <dgm:pt modelId="{3C2089C6-5AB0-45F5-9DDD-32E4419B4773}" type="pres">
      <dgm:prSet presAssocID="{EE75D06F-00F6-40E3-B8C9-435F136EC5AD}" presName="Name37" presStyleLbl="parChTrans1D2" presStyleIdx="3" presStyleCnt="4"/>
      <dgm:spPr/>
    </dgm:pt>
    <dgm:pt modelId="{FEFF2F1E-BDCC-4BF7-8F72-10E749696AEB}" type="pres">
      <dgm:prSet presAssocID="{27ECFFE7-5CB4-4237-8200-4F83C6729FC8}" presName="hierRoot2" presStyleCnt="0">
        <dgm:presLayoutVars>
          <dgm:hierBranch val="init"/>
        </dgm:presLayoutVars>
      </dgm:prSet>
      <dgm:spPr/>
    </dgm:pt>
    <dgm:pt modelId="{03C58CBB-06D7-415E-9F07-EB385DFC9418}" type="pres">
      <dgm:prSet presAssocID="{27ECFFE7-5CB4-4237-8200-4F83C6729FC8}" presName="rootComposite" presStyleCnt="0"/>
      <dgm:spPr/>
    </dgm:pt>
    <dgm:pt modelId="{F5753B22-637D-41A4-8C5D-FC5A455734AF}" type="pres">
      <dgm:prSet presAssocID="{27ECFFE7-5CB4-4237-8200-4F83C6729FC8}" presName="rootText" presStyleLbl="node2" presStyleIdx="3" presStyleCnt="4" custScaleX="152281" custScaleY="345271" custLinFactX="-82871" custLinFactNeighborX="-100000" custLinFactNeighborY="2766">
        <dgm:presLayoutVars>
          <dgm:chPref val="3"/>
        </dgm:presLayoutVars>
      </dgm:prSet>
      <dgm:spPr/>
    </dgm:pt>
    <dgm:pt modelId="{B07982E8-88A5-4823-8DD0-484A0D668B58}" type="pres">
      <dgm:prSet presAssocID="{27ECFFE7-5CB4-4237-8200-4F83C6729FC8}" presName="rootConnector" presStyleLbl="node2" presStyleIdx="3" presStyleCnt="4"/>
      <dgm:spPr/>
    </dgm:pt>
    <dgm:pt modelId="{14829D6C-8FFC-4024-BD56-D2889EB8A97A}" type="pres">
      <dgm:prSet presAssocID="{27ECFFE7-5CB4-4237-8200-4F83C6729FC8}" presName="hierChild4" presStyleCnt="0"/>
      <dgm:spPr/>
    </dgm:pt>
    <dgm:pt modelId="{24C79886-D63D-4669-8423-28FACDDC9F87}" type="pres">
      <dgm:prSet presAssocID="{27ECFFE7-5CB4-4237-8200-4F83C6729FC8}" presName="hierChild5" presStyleCnt="0"/>
      <dgm:spPr/>
    </dgm:pt>
    <dgm:pt modelId="{0BE265B5-4FB7-4851-A837-9CCA6EDFC551}" type="pres">
      <dgm:prSet presAssocID="{1ED1D150-08AC-49C8-B4DC-C493956C8DA6}" presName="hierChild3" presStyleCnt="0"/>
      <dgm:spPr/>
    </dgm:pt>
  </dgm:ptLst>
  <dgm:cxnLst>
    <dgm:cxn modelId="{C2D05115-57E2-4A1D-ADE8-0F8459C954FA}" type="presOf" srcId="{A4074880-AE99-4245-B5EB-2D21D968B7A2}" destId="{7E721893-C3A2-411F-AC78-01B2E357871F}" srcOrd="0" destOrd="0" presId="urn:microsoft.com/office/officeart/2005/8/layout/orgChart1"/>
    <dgm:cxn modelId="{F7FD5315-CA4A-409F-8AE7-46AF0ABFE3B6}" type="presOf" srcId="{27ECFFE7-5CB4-4237-8200-4F83C6729FC8}" destId="{F5753B22-637D-41A4-8C5D-FC5A455734AF}" srcOrd="0" destOrd="0" presId="urn:microsoft.com/office/officeart/2005/8/layout/orgChart1"/>
    <dgm:cxn modelId="{942D9525-0B9B-4469-8465-66C4CBBB3259}" type="presOf" srcId="{9D596D2E-BFA2-4AD3-8251-558F714F185F}" destId="{812D9695-5C27-4A47-9B28-127C21DFEB18}" srcOrd="0" destOrd="0" presId="urn:microsoft.com/office/officeart/2005/8/layout/orgChart1"/>
    <dgm:cxn modelId="{319F0130-ABD5-436B-BC41-D7BAC8979035}" type="presOf" srcId="{1ED1D150-08AC-49C8-B4DC-C493956C8DA6}" destId="{B4949B10-3114-4875-AFB4-AD94A9078B2B}" srcOrd="1" destOrd="0" presId="urn:microsoft.com/office/officeart/2005/8/layout/orgChart1"/>
    <dgm:cxn modelId="{EE77F43B-28BC-4A55-963C-DF7A198B1899}" type="presOf" srcId="{2C72D450-1C75-4726-B3F9-CB51107FA796}" destId="{0CE99846-822F-41E0-AAC4-5A2147CF536F}" srcOrd="1" destOrd="0" presId="urn:microsoft.com/office/officeart/2005/8/layout/orgChart1"/>
    <dgm:cxn modelId="{D5DC4161-54D4-4ADD-8A99-946029084026}" type="presOf" srcId="{9D596D2E-BFA2-4AD3-8251-558F714F185F}" destId="{8C402EEC-737F-4C3D-ADE7-215883C93E22}" srcOrd="1" destOrd="0" presId="urn:microsoft.com/office/officeart/2005/8/layout/orgChart1"/>
    <dgm:cxn modelId="{B1EEF54B-A91E-4F7B-BAF1-57609B9B98D5}" type="presOf" srcId="{2334734B-0586-4950-B0CF-32D8FEE09AFB}" destId="{FEB9C367-6901-49E4-ABFB-02EB214784E7}" srcOrd="0" destOrd="0" presId="urn:microsoft.com/office/officeart/2005/8/layout/orgChart1"/>
    <dgm:cxn modelId="{6981BA6D-801F-46FF-9F2A-70320615730A}" type="presOf" srcId="{3AAC910F-EC97-4BE6-86C3-6850312E0C12}" destId="{D02A250C-DA72-4EBD-8330-A47172E50AE2}" srcOrd="0" destOrd="0" presId="urn:microsoft.com/office/officeart/2005/8/layout/orgChart1"/>
    <dgm:cxn modelId="{EC635C74-B51D-4547-AAB1-3C89471CCAC2}" srcId="{1ED1D150-08AC-49C8-B4DC-C493956C8DA6}" destId="{2C72D450-1C75-4726-B3F9-CB51107FA796}" srcOrd="1" destOrd="0" parTransId="{B3D14307-00F6-4111-BDD6-152710C3E37A}" sibTransId="{A5BC1CB3-9890-4BB8-8E35-71934352B7C3}"/>
    <dgm:cxn modelId="{27A3F47C-3BCC-49D2-98B7-8D8C924F1F32}" type="presOf" srcId="{27ECFFE7-5CB4-4237-8200-4F83C6729FC8}" destId="{B07982E8-88A5-4823-8DD0-484A0D668B58}" srcOrd="1" destOrd="0" presId="urn:microsoft.com/office/officeart/2005/8/layout/orgChart1"/>
    <dgm:cxn modelId="{7E63E384-81B2-48C9-AA9B-531EA8F10257}" type="presOf" srcId="{2C72D450-1C75-4726-B3F9-CB51107FA796}" destId="{749FA869-C81B-492D-B23D-F7F9648D7F13}" srcOrd="0" destOrd="0" presId="urn:microsoft.com/office/officeart/2005/8/layout/orgChart1"/>
    <dgm:cxn modelId="{C1C79194-6518-4D01-892E-D0A355158948}" srcId="{1ED1D150-08AC-49C8-B4DC-C493956C8DA6}" destId="{9D596D2E-BFA2-4AD3-8251-558F714F185F}" srcOrd="2" destOrd="0" parTransId="{3AAC910F-EC97-4BE6-86C3-6850312E0C12}" sibTransId="{72CCAD1D-6C4C-48F6-BD2D-D627BEE73889}"/>
    <dgm:cxn modelId="{B4A63A97-6F66-44EF-A34F-00CA2A8DCB54}" type="presOf" srcId="{EE75D06F-00F6-40E3-B8C9-435F136EC5AD}" destId="{3C2089C6-5AB0-45F5-9DDD-32E4419B4773}" srcOrd="0" destOrd="0" presId="urn:microsoft.com/office/officeart/2005/8/layout/orgChart1"/>
    <dgm:cxn modelId="{80E2269F-8525-4827-83D1-B4E747CCE3A1}" type="presOf" srcId="{6C536C9E-C6A8-4F72-876B-5C2E8852C824}" destId="{5FC3A22A-FC7D-4F6B-BD04-ABB9CA4DA3DA}" srcOrd="1" destOrd="0" presId="urn:microsoft.com/office/officeart/2005/8/layout/orgChart1"/>
    <dgm:cxn modelId="{4F81D7A5-E634-450F-AF2A-1C896E8BB363}" srcId="{1ED1D150-08AC-49C8-B4DC-C493956C8DA6}" destId="{27ECFFE7-5CB4-4237-8200-4F83C6729FC8}" srcOrd="3" destOrd="0" parTransId="{EE75D06F-00F6-40E3-B8C9-435F136EC5AD}" sibTransId="{CCDC548F-CF8A-4AD0-9D10-F0478CF59452}"/>
    <dgm:cxn modelId="{3B36D5C6-AB14-4B76-8A3F-5AFA5CF901E6}" type="presOf" srcId="{1ED1D150-08AC-49C8-B4DC-C493956C8DA6}" destId="{04541D5F-3185-4731-ACEB-1A3F099D4C60}" srcOrd="0" destOrd="0" presId="urn:microsoft.com/office/officeart/2005/8/layout/orgChart1"/>
    <dgm:cxn modelId="{347982CB-E136-4555-ACD6-182186D6984E}" type="presOf" srcId="{6C536C9E-C6A8-4F72-876B-5C2E8852C824}" destId="{CCA7B064-D489-484F-A2F0-95BC45A2D04B}" srcOrd="0" destOrd="0" presId="urn:microsoft.com/office/officeart/2005/8/layout/orgChart1"/>
    <dgm:cxn modelId="{50EBAFD5-33E1-44BB-8087-9C4B78275E7A}" srcId="{1ED1D150-08AC-49C8-B4DC-C493956C8DA6}" destId="{6C536C9E-C6A8-4F72-876B-5C2E8852C824}" srcOrd="0" destOrd="0" parTransId="{2334734B-0586-4950-B0CF-32D8FEE09AFB}" sibTransId="{96C253DF-E8E1-4027-AC10-D3583757BC1C}"/>
    <dgm:cxn modelId="{21D66FE5-3EC8-4F68-BD0B-E99E51F7E159}" type="presOf" srcId="{B3D14307-00F6-4111-BDD6-152710C3E37A}" destId="{D40AE330-56FE-4360-B661-CC04D28F0572}" srcOrd="0" destOrd="0" presId="urn:microsoft.com/office/officeart/2005/8/layout/orgChart1"/>
    <dgm:cxn modelId="{A68379ED-5F0B-488A-9300-6FDF41D3BCEF}" srcId="{A4074880-AE99-4245-B5EB-2D21D968B7A2}" destId="{1ED1D150-08AC-49C8-B4DC-C493956C8DA6}" srcOrd="0" destOrd="0" parTransId="{50F912CA-A9DD-4EB8-9867-AC1EE8FED5ED}" sibTransId="{331E03B6-41AD-4693-ACEC-38069E2DB45F}"/>
    <dgm:cxn modelId="{F7312A4C-D50F-41D3-9992-7AB3C7C02893}" type="presParOf" srcId="{7E721893-C3A2-411F-AC78-01B2E357871F}" destId="{A28B2E7D-4738-483F-81B0-EAA117E6B9BA}" srcOrd="0" destOrd="0" presId="urn:microsoft.com/office/officeart/2005/8/layout/orgChart1"/>
    <dgm:cxn modelId="{7FAF6F13-05BE-4F43-8822-CED3DC2E3DC8}" type="presParOf" srcId="{A28B2E7D-4738-483F-81B0-EAA117E6B9BA}" destId="{0CC6313A-1745-4999-A260-42E741B6D423}" srcOrd="0" destOrd="0" presId="urn:microsoft.com/office/officeart/2005/8/layout/orgChart1"/>
    <dgm:cxn modelId="{EA0381D7-F48E-4419-9B1E-06038122D2DA}" type="presParOf" srcId="{0CC6313A-1745-4999-A260-42E741B6D423}" destId="{04541D5F-3185-4731-ACEB-1A3F099D4C60}" srcOrd="0" destOrd="0" presId="urn:microsoft.com/office/officeart/2005/8/layout/orgChart1"/>
    <dgm:cxn modelId="{3BB4BD13-08F1-4335-96F2-172CF30DE712}" type="presParOf" srcId="{0CC6313A-1745-4999-A260-42E741B6D423}" destId="{B4949B10-3114-4875-AFB4-AD94A9078B2B}" srcOrd="1" destOrd="0" presId="urn:microsoft.com/office/officeart/2005/8/layout/orgChart1"/>
    <dgm:cxn modelId="{DE69F1FF-E0C9-4B1D-A119-66B8E75A57C9}" type="presParOf" srcId="{A28B2E7D-4738-483F-81B0-EAA117E6B9BA}" destId="{7F916CBA-7DD9-492F-A61A-146E5ED4C870}" srcOrd="1" destOrd="0" presId="urn:microsoft.com/office/officeart/2005/8/layout/orgChart1"/>
    <dgm:cxn modelId="{BE002E67-CF1E-449E-9D85-3419A7A3D4AF}" type="presParOf" srcId="{7F916CBA-7DD9-492F-A61A-146E5ED4C870}" destId="{FEB9C367-6901-49E4-ABFB-02EB214784E7}" srcOrd="0" destOrd="0" presId="urn:microsoft.com/office/officeart/2005/8/layout/orgChart1"/>
    <dgm:cxn modelId="{0E93D704-1655-43B6-973B-E85D3EA5A3E9}" type="presParOf" srcId="{7F916CBA-7DD9-492F-A61A-146E5ED4C870}" destId="{E26E8BB6-5DC6-4491-A028-14ADDB13076B}" srcOrd="1" destOrd="0" presId="urn:microsoft.com/office/officeart/2005/8/layout/orgChart1"/>
    <dgm:cxn modelId="{CDA9B4C0-7CD6-4679-9D69-B2ACCFF20EE8}" type="presParOf" srcId="{E26E8BB6-5DC6-4491-A028-14ADDB13076B}" destId="{3CBEEA05-F23F-4639-B94E-F66710FB97CB}" srcOrd="0" destOrd="0" presId="urn:microsoft.com/office/officeart/2005/8/layout/orgChart1"/>
    <dgm:cxn modelId="{FC29C9DE-A5C7-4C13-895D-CBECA9005175}" type="presParOf" srcId="{3CBEEA05-F23F-4639-B94E-F66710FB97CB}" destId="{CCA7B064-D489-484F-A2F0-95BC45A2D04B}" srcOrd="0" destOrd="0" presId="urn:microsoft.com/office/officeart/2005/8/layout/orgChart1"/>
    <dgm:cxn modelId="{16408195-3B6D-4798-A531-772A91B83572}" type="presParOf" srcId="{3CBEEA05-F23F-4639-B94E-F66710FB97CB}" destId="{5FC3A22A-FC7D-4F6B-BD04-ABB9CA4DA3DA}" srcOrd="1" destOrd="0" presId="urn:microsoft.com/office/officeart/2005/8/layout/orgChart1"/>
    <dgm:cxn modelId="{220AEAEE-83EA-4FDF-B25C-8D59D1204B17}" type="presParOf" srcId="{E26E8BB6-5DC6-4491-A028-14ADDB13076B}" destId="{B4DFD8AF-6C9D-4F21-91C2-BF1CE94BD972}" srcOrd="1" destOrd="0" presId="urn:microsoft.com/office/officeart/2005/8/layout/orgChart1"/>
    <dgm:cxn modelId="{078BF6BB-B708-4546-AF37-C259D2AD6D1C}" type="presParOf" srcId="{E26E8BB6-5DC6-4491-A028-14ADDB13076B}" destId="{D1163AB4-C111-48A0-AB3C-F69BFE89FF0A}" srcOrd="2" destOrd="0" presId="urn:microsoft.com/office/officeart/2005/8/layout/orgChart1"/>
    <dgm:cxn modelId="{8AFC185F-72EA-4306-8D06-BD230596BCE5}" type="presParOf" srcId="{7F916CBA-7DD9-492F-A61A-146E5ED4C870}" destId="{D40AE330-56FE-4360-B661-CC04D28F0572}" srcOrd="2" destOrd="0" presId="urn:microsoft.com/office/officeart/2005/8/layout/orgChart1"/>
    <dgm:cxn modelId="{DAD82F14-EC45-432E-9001-9C495880A38F}" type="presParOf" srcId="{7F916CBA-7DD9-492F-A61A-146E5ED4C870}" destId="{98B50B70-B3AC-4227-996D-BE2F07FEA2FD}" srcOrd="3" destOrd="0" presId="urn:microsoft.com/office/officeart/2005/8/layout/orgChart1"/>
    <dgm:cxn modelId="{B382699C-B6C0-422F-819A-3D2AB3F1AFFF}" type="presParOf" srcId="{98B50B70-B3AC-4227-996D-BE2F07FEA2FD}" destId="{CB1FBAC5-6F2A-44C8-A941-FE31186403AD}" srcOrd="0" destOrd="0" presId="urn:microsoft.com/office/officeart/2005/8/layout/orgChart1"/>
    <dgm:cxn modelId="{38D17AD0-477C-4B8B-B04C-72B19B263CED}" type="presParOf" srcId="{CB1FBAC5-6F2A-44C8-A941-FE31186403AD}" destId="{749FA869-C81B-492D-B23D-F7F9648D7F13}" srcOrd="0" destOrd="0" presId="urn:microsoft.com/office/officeart/2005/8/layout/orgChart1"/>
    <dgm:cxn modelId="{19A4F73C-6289-4453-9165-0A274CE26E1A}" type="presParOf" srcId="{CB1FBAC5-6F2A-44C8-A941-FE31186403AD}" destId="{0CE99846-822F-41E0-AAC4-5A2147CF536F}" srcOrd="1" destOrd="0" presId="urn:microsoft.com/office/officeart/2005/8/layout/orgChart1"/>
    <dgm:cxn modelId="{2CB57547-7742-4D42-8599-7358040219D3}" type="presParOf" srcId="{98B50B70-B3AC-4227-996D-BE2F07FEA2FD}" destId="{E148FC42-C59E-44C4-B873-AA9D66B361ED}" srcOrd="1" destOrd="0" presId="urn:microsoft.com/office/officeart/2005/8/layout/orgChart1"/>
    <dgm:cxn modelId="{77D003F3-23FF-415A-BDF9-F75965DA369B}" type="presParOf" srcId="{98B50B70-B3AC-4227-996D-BE2F07FEA2FD}" destId="{4FB69529-15F8-46A6-A9E1-FF9B20024A6D}" srcOrd="2" destOrd="0" presId="urn:microsoft.com/office/officeart/2005/8/layout/orgChart1"/>
    <dgm:cxn modelId="{07D85F57-6321-4E6D-9CED-501264C03DCE}" type="presParOf" srcId="{7F916CBA-7DD9-492F-A61A-146E5ED4C870}" destId="{D02A250C-DA72-4EBD-8330-A47172E50AE2}" srcOrd="4" destOrd="0" presId="urn:microsoft.com/office/officeart/2005/8/layout/orgChart1"/>
    <dgm:cxn modelId="{7D76D805-AE1D-4AF9-AA9A-FE78C7D41513}" type="presParOf" srcId="{7F916CBA-7DD9-492F-A61A-146E5ED4C870}" destId="{09493EC7-64B7-49A1-B81F-83C165FDCFB2}" srcOrd="5" destOrd="0" presId="urn:microsoft.com/office/officeart/2005/8/layout/orgChart1"/>
    <dgm:cxn modelId="{4A509CF8-33D3-43C1-B80F-3F9350276F57}" type="presParOf" srcId="{09493EC7-64B7-49A1-B81F-83C165FDCFB2}" destId="{FD603AEF-B0A4-43D0-8D29-FB27B033275F}" srcOrd="0" destOrd="0" presId="urn:microsoft.com/office/officeart/2005/8/layout/orgChart1"/>
    <dgm:cxn modelId="{95B3340B-6010-413B-90CD-969F36C7F66A}" type="presParOf" srcId="{FD603AEF-B0A4-43D0-8D29-FB27B033275F}" destId="{812D9695-5C27-4A47-9B28-127C21DFEB18}" srcOrd="0" destOrd="0" presId="urn:microsoft.com/office/officeart/2005/8/layout/orgChart1"/>
    <dgm:cxn modelId="{B271D9B6-BC25-43D2-9EF1-1BACA649DBAA}" type="presParOf" srcId="{FD603AEF-B0A4-43D0-8D29-FB27B033275F}" destId="{8C402EEC-737F-4C3D-ADE7-215883C93E22}" srcOrd="1" destOrd="0" presId="urn:microsoft.com/office/officeart/2005/8/layout/orgChart1"/>
    <dgm:cxn modelId="{7F1621F6-6742-496C-9DF6-DF3CDE78133A}" type="presParOf" srcId="{09493EC7-64B7-49A1-B81F-83C165FDCFB2}" destId="{28A8D77E-411A-4746-AB8D-F25B28FE257C}" srcOrd="1" destOrd="0" presId="urn:microsoft.com/office/officeart/2005/8/layout/orgChart1"/>
    <dgm:cxn modelId="{27743575-25D8-41DD-B277-284539907EB8}" type="presParOf" srcId="{09493EC7-64B7-49A1-B81F-83C165FDCFB2}" destId="{C6475371-C4E6-4E82-80CD-B3E89D8FB91C}" srcOrd="2" destOrd="0" presId="urn:microsoft.com/office/officeart/2005/8/layout/orgChart1"/>
    <dgm:cxn modelId="{2ACFB9C4-807F-43C8-BC61-9B47315348A3}" type="presParOf" srcId="{7F916CBA-7DD9-492F-A61A-146E5ED4C870}" destId="{3C2089C6-5AB0-45F5-9DDD-32E4419B4773}" srcOrd="6" destOrd="0" presId="urn:microsoft.com/office/officeart/2005/8/layout/orgChart1"/>
    <dgm:cxn modelId="{5DFA17EA-6E43-4801-A2DA-A01E17C09F87}" type="presParOf" srcId="{7F916CBA-7DD9-492F-A61A-146E5ED4C870}" destId="{FEFF2F1E-BDCC-4BF7-8F72-10E749696AEB}" srcOrd="7" destOrd="0" presId="urn:microsoft.com/office/officeart/2005/8/layout/orgChart1"/>
    <dgm:cxn modelId="{8ADF4F82-4135-44AC-8140-1B4BD1F90964}" type="presParOf" srcId="{FEFF2F1E-BDCC-4BF7-8F72-10E749696AEB}" destId="{03C58CBB-06D7-415E-9F07-EB385DFC9418}" srcOrd="0" destOrd="0" presId="urn:microsoft.com/office/officeart/2005/8/layout/orgChart1"/>
    <dgm:cxn modelId="{3D6DD5BE-AB43-442E-A689-9CC2D7079BAC}" type="presParOf" srcId="{03C58CBB-06D7-415E-9F07-EB385DFC9418}" destId="{F5753B22-637D-41A4-8C5D-FC5A455734AF}" srcOrd="0" destOrd="0" presId="urn:microsoft.com/office/officeart/2005/8/layout/orgChart1"/>
    <dgm:cxn modelId="{341411BB-7658-4547-9BE9-B12F14D1F23C}" type="presParOf" srcId="{03C58CBB-06D7-415E-9F07-EB385DFC9418}" destId="{B07982E8-88A5-4823-8DD0-484A0D668B58}" srcOrd="1" destOrd="0" presId="urn:microsoft.com/office/officeart/2005/8/layout/orgChart1"/>
    <dgm:cxn modelId="{EA5FAD2D-72CB-4F7B-A6BC-E9745B750A64}" type="presParOf" srcId="{FEFF2F1E-BDCC-4BF7-8F72-10E749696AEB}" destId="{14829D6C-8FFC-4024-BD56-D2889EB8A97A}" srcOrd="1" destOrd="0" presId="urn:microsoft.com/office/officeart/2005/8/layout/orgChart1"/>
    <dgm:cxn modelId="{00B62C27-0782-4D0C-B7AF-8C552F58967C}" type="presParOf" srcId="{FEFF2F1E-BDCC-4BF7-8F72-10E749696AEB}" destId="{24C79886-D63D-4669-8423-28FACDDC9F87}" srcOrd="2" destOrd="0" presId="urn:microsoft.com/office/officeart/2005/8/layout/orgChart1"/>
    <dgm:cxn modelId="{2D781BC6-0A41-4F6E-B2B9-F7558E637C5E}" type="presParOf" srcId="{A28B2E7D-4738-483F-81B0-EAA117E6B9BA}" destId="{0BE265B5-4FB7-4851-A837-9CCA6EDFC55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2089C6-5AB0-45F5-9DDD-32E4419B4773}">
      <dsp:nvSpPr>
        <dsp:cNvPr id="0" name=""/>
        <dsp:cNvSpPr/>
      </dsp:nvSpPr>
      <dsp:spPr>
        <a:xfrm>
          <a:off x="5344933" y="977826"/>
          <a:ext cx="1149713" cy="8909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0789"/>
              </a:lnTo>
              <a:lnTo>
                <a:pt x="1149713" y="720789"/>
              </a:lnTo>
              <a:lnTo>
                <a:pt x="1149713" y="890917"/>
              </a:lnTo>
            </a:path>
          </a:pathLst>
        </a:custGeom>
        <a:noFill/>
        <a:ln w="127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2A250C-DA72-4EBD-8330-A47172E50AE2}">
      <dsp:nvSpPr>
        <dsp:cNvPr id="0" name=""/>
        <dsp:cNvSpPr/>
      </dsp:nvSpPr>
      <dsp:spPr>
        <a:xfrm>
          <a:off x="3846208" y="977826"/>
          <a:ext cx="1498725" cy="894684"/>
        </a:xfrm>
        <a:custGeom>
          <a:avLst/>
          <a:gdLst/>
          <a:ahLst/>
          <a:cxnLst/>
          <a:rect l="0" t="0" r="0" b="0"/>
          <a:pathLst>
            <a:path>
              <a:moveTo>
                <a:pt x="1498725" y="0"/>
              </a:moveTo>
              <a:lnTo>
                <a:pt x="1498725" y="724556"/>
              </a:lnTo>
              <a:lnTo>
                <a:pt x="0" y="724556"/>
              </a:lnTo>
              <a:lnTo>
                <a:pt x="0" y="894684"/>
              </a:lnTo>
            </a:path>
          </a:pathLst>
        </a:custGeom>
        <a:noFill/>
        <a:ln w="127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0AE330-56FE-4360-B661-CC04D28F0572}">
      <dsp:nvSpPr>
        <dsp:cNvPr id="0" name=""/>
        <dsp:cNvSpPr/>
      </dsp:nvSpPr>
      <dsp:spPr>
        <a:xfrm>
          <a:off x="5344933" y="977826"/>
          <a:ext cx="3814387" cy="8963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6266"/>
              </a:lnTo>
              <a:lnTo>
                <a:pt x="3814387" y="726266"/>
              </a:lnTo>
              <a:lnTo>
                <a:pt x="3814387" y="896393"/>
              </a:lnTo>
            </a:path>
          </a:pathLst>
        </a:custGeom>
        <a:noFill/>
        <a:ln w="127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B9C367-6901-49E4-ABFB-02EB214784E7}">
      <dsp:nvSpPr>
        <dsp:cNvPr id="0" name=""/>
        <dsp:cNvSpPr/>
      </dsp:nvSpPr>
      <dsp:spPr>
        <a:xfrm>
          <a:off x="1258464" y="977826"/>
          <a:ext cx="4086469" cy="877760"/>
        </a:xfrm>
        <a:custGeom>
          <a:avLst/>
          <a:gdLst/>
          <a:ahLst/>
          <a:cxnLst/>
          <a:rect l="0" t="0" r="0" b="0"/>
          <a:pathLst>
            <a:path>
              <a:moveTo>
                <a:pt x="4086469" y="0"/>
              </a:moveTo>
              <a:lnTo>
                <a:pt x="4086469" y="707633"/>
              </a:lnTo>
              <a:lnTo>
                <a:pt x="0" y="707633"/>
              </a:lnTo>
              <a:lnTo>
                <a:pt x="0" y="877760"/>
              </a:lnTo>
            </a:path>
          </a:pathLst>
        </a:custGeom>
        <a:noFill/>
        <a:ln w="127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541D5F-3185-4731-ACEB-1A3F099D4C60}">
      <dsp:nvSpPr>
        <dsp:cNvPr id="0" name=""/>
        <dsp:cNvSpPr/>
      </dsp:nvSpPr>
      <dsp:spPr>
        <a:xfrm>
          <a:off x="1765776" y="167695"/>
          <a:ext cx="7158315" cy="810130"/>
        </a:xfrm>
        <a:prstGeom prst="rect">
          <a:avLst/>
        </a:prstGeom>
        <a:solidFill>
          <a:srgbClr val="92D05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altLang="ru-RU" sz="3200" b="1" kern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Махамбет </a:t>
          </a:r>
          <a:r>
            <a:rPr lang="ru-RU" altLang="ru-RU" sz="3200" b="1" kern="12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Өтемісұлы</a:t>
          </a:r>
          <a:endParaRPr lang="ru-RU" sz="3200" kern="1200" dirty="0">
            <a:solidFill>
              <a:schemeClr val="tx1"/>
            </a:solidFill>
          </a:endParaRPr>
        </a:p>
      </dsp:txBody>
      <dsp:txXfrm>
        <a:off x="1765776" y="167695"/>
        <a:ext cx="7158315" cy="810130"/>
      </dsp:txXfrm>
    </dsp:sp>
    <dsp:sp modelId="{CCA7B064-D489-484F-A2F0-95BC45A2D04B}">
      <dsp:nvSpPr>
        <dsp:cNvPr id="0" name=""/>
        <dsp:cNvSpPr/>
      </dsp:nvSpPr>
      <dsp:spPr>
        <a:xfrm>
          <a:off x="91478" y="1855586"/>
          <a:ext cx="2333970" cy="2827737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kk-KZ" sz="2000" u="none" kern="12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1804 жылы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kk-KZ" sz="2000" u="none" kern="12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қазіргі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kk-KZ" sz="2000" u="none" kern="12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Батыс Қазақстан облысында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kk-KZ" sz="2000" u="none" kern="12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дүниеге келген. </a:t>
          </a:r>
          <a:r>
            <a:rPr lang="ru-RU" sz="2000" kern="1200" dirty="0" err="1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Қазақтың</a:t>
          </a:r>
          <a:r>
            <a:rPr lang="ru-RU" sz="2000" kern="12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000" kern="1200" dirty="0" err="1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әйгілі</a:t>
          </a:r>
          <a:r>
            <a:rPr lang="ru-RU" sz="2000" kern="12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ақыны</a:t>
          </a:r>
          <a:r>
            <a:rPr lang="ru-RU" sz="2000" kern="12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, </a:t>
          </a:r>
          <a:r>
            <a:rPr lang="ru-RU" sz="2000" kern="1200" dirty="0" err="1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күйші</a:t>
          </a:r>
          <a:r>
            <a:rPr lang="ru-RU" sz="2000" kern="12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-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000" kern="12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композиторы</a:t>
          </a:r>
          <a:endParaRPr lang="ru-RU" sz="2000" kern="1200" dirty="0"/>
        </a:p>
      </dsp:txBody>
      <dsp:txXfrm>
        <a:off x="91478" y="1855586"/>
        <a:ext cx="2333970" cy="2827737"/>
      </dsp:txXfrm>
    </dsp:sp>
    <dsp:sp modelId="{749FA869-C81B-492D-B23D-F7F9648D7F13}">
      <dsp:nvSpPr>
        <dsp:cNvPr id="0" name=""/>
        <dsp:cNvSpPr/>
      </dsp:nvSpPr>
      <dsp:spPr>
        <a:xfrm>
          <a:off x="7946312" y="1874219"/>
          <a:ext cx="2426017" cy="2791613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kk-KZ" sz="2000" kern="12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Исатай Тайманұлы бастаған 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kk-KZ" sz="2000" kern="12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шаруалар көтерілісінің       жалынды жыршысы.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000" b="0" i="0" kern="1200" dirty="0" err="1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Ақын</a:t>
          </a:r>
          <a:r>
            <a:rPr lang="ru-RU" sz="2000" b="0" i="0" kern="12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ru-RU" sz="2000" b="0" i="0" kern="1200" dirty="0" err="1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өлеңдерінің</a:t>
          </a:r>
          <a:r>
            <a:rPr lang="ru-RU" sz="2000" b="0" i="0" kern="12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ru-RU" sz="2000" b="0" i="0" kern="1200" dirty="0" err="1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басты</a:t>
          </a:r>
          <a:r>
            <a:rPr lang="ru-RU" sz="2000" b="0" i="0" kern="12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ru-RU" sz="2000" b="0" i="0" kern="1200" dirty="0" err="1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қаһарманы</a:t>
          </a:r>
          <a:r>
            <a:rPr lang="ru-RU" sz="2000" b="0" i="0" kern="12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en-US" sz="2000" b="0" i="0" kern="12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–</a:t>
          </a:r>
          <a:r>
            <a:rPr lang="ru-RU" sz="2000" b="0" i="0" kern="12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ru-RU" sz="2000" b="0" i="0" kern="1200" dirty="0" err="1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Исатай</a:t>
          </a:r>
          <a:r>
            <a:rPr lang="ru-RU" sz="2000" b="0" i="0" kern="12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ru-RU" sz="2000" b="0" i="0" kern="1200" dirty="0" err="1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Тайманұлы</a:t>
          </a:r>
          <a:r>
            <a:rPr lang="ru-RU" sz="2000" b="0" i="0" kern="12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.</a:t>
          </a:r>
          <a:endParaRPr lang="ru-RU" sz="2000" kern="1200" dirty="0"/>
        </a:p>
      </dsp:txBody>
      <dsp:txXfrm>
        <a:off x="7946312" y="1874219"/>
        <a:ext cx="2426017" cy="2791613"/>
      </dsp:txXfrm>
    </dsp:sp>
    <dsp:sp modelId="{812D9695-5C27-4A47-9B28-127C21DFEB18}">
      <dsp:nvSpPr>
        <dsp:cNvPr id="0" name=""/>
        <dsp:cNvSpPr/>
      </dsp:nvSpPr>
      <dsp:spPr>
        <a:xfrm>
          <a:off x="2625648" y="1872510"/>
          <a:ext cx="2441118" cy="2810667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000" kern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Махамбет </a:t>
          </a:r>
          <a:r>
            <a:rPr lang="ru-RU" sz="2000" kern="12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батырлар</a:t>
          </a:r>
          <a:r>
            <a:rPr lang="ru-RU" sz="2000" kern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жырын</a:t>
          </a:r>
          <a:r>
            <a:rPr lang="ru-RU" sz="2000" kern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, </a:t>
          </a:r>
        </a:p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000" kern="12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жыраулардың</a:t>
          </a:r>
          <a:r>
            <a:rPr lang="ru-RU" sz="2000" kern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толғауларын</a:t>
          </a:r>
          <a:endParaRPr lang="ru-RU" sz="2000" kern="12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000" kern="12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ерте</a:t>
          </a:r>
          <a:r>
            <a:rPr lang="ru-RU" sz="2000" kern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жастан</a:t>
          </a:r>
          <a:r>
            <a:rPr lang="ru-RU" sz="2000" kern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</a:p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000" kern="12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көңіліне</a:t>
          </a:r>
          <a:r>
            <a:rPr lang="ru-RU" sz="2000" kern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тоқыған</a:t>
          </a:r>
          <a:r>
            <a:rPr lang="ru-RU" sz="2000" kern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, </a:t>
          </a:r>
          <a:r>
            <a:rPr lang="ru-RU" sz="2000" kern="12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білімдар</a:t>
          </a:r>
          <a:r>
            <a:rPr lang="ru-RU" sz="2000" kern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, </a:t>
          </a:r>
        </a:p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000" kern="12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көзі</a:t>
          </a:r>
          <a:r>
            <a:rPr lang="ru-RU" sz="2000" kern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ашық</a:t>
          </a:r>
          <a:r>
            <a:rPr lang="ru-RU" sz="2000" kern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адам</a:t>
          </a:r>
          <a:r>
            <a:rPr lang="ru-RU" sz="2000" kern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болған</a:t>
          </a:r>
          <a:r>
            <a:rPr lang="ru-RU" sz="2000" kern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.</a:t>
          </a:r>
        </a:p>
      </dsp:txBody>
      <dsp:txXfrm>
        <a:off x="2625648" y="1872510"/>
        <a:ext cx="2441118" cy="2810667"/>
      </dsp:txXfrm>
    </dsp:sp>
    <dsp:sp modelId="{F5753B22-637D-41A4-8C5D-FC5A455734AF}">
      <dsp:nvSpPr>
        <dsp:cNvPr id="0" name=""/>
        <dsp:cNvSpPr/>
      </dsp:nvSpPr>
      <dsp:spPr>
        <a:xfrm>
          <a:off x="5260971" y="1868743"/>
          <a:ext cx="2467350" cy="2797146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36000" lvl="0" indent="0" algn="ctr" defTabSz="8890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ru-RU" sz="2000" kern="12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Орыс</a:t>
          </a:r>
          <a:r>
            <a:rPr lang="ru-RU" sz="2000" kern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, татар, </a:t>
          </a:r>
        </a:p>
        <a:p>
          <a:pPr marL="36000" lvl="0" indent="0" algn="ctr" defTabSz="8890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ru-RU" sz="2000" kern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араб </a:t>
          </a:r>
          <a:r>
            <a:rPr lang="ru-RU" sz="2000" kern="12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тілдерін</a:t>
          </a:r>
          <a:r>
            <a:rPr lang="ru-RU" sz="2000" kern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меңгерген</a:t>
          </a:r>
          <a:r>
            <a:rPr lang="ru-RU" sz="2000" kern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.</a:t>
          </a:r>
        </a:p>
        <a:p>
          <a:pPr marL="36000" lvl="0" indent="0" algn="ctr" defTabSz="8890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ru-RU" sz="2000" kern="12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Мұны</a:t>
          </a:r>
          <a:r>
            <a:rPr lang="ru-RU" sz="2000" kern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жазған</a:t>
          </a:r>
          <a:endParaRPr lang="ru-RU" sz="2000" kern="12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marL="36000" lvl="0" indent="0" algn="ctr" defTabSz="8890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ru-RU" sz="2000" kern="12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хаттарынан</a:t>
          </a:r>
          <a:r>
            <a:rPr lang="ru-RU" sz="2000" kern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</a:p>
        <a:p>
          <a:pPr marL="36000" lvl="0" indent="0" algn="ctr" defTabSz="8890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ru-RU" sz="2000" kern="12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айқын</a:t>
          </a:r>
          <a:r>
            <a:rPr lang="ru-RU" sz="2000" kern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аңғаруға</a:t>
          </a:r>
          <a:r>
            <a:rPr lang="ru-RU" sz="2000" kern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болады</a:t>
          </a:r>
          <a:r>
            <a:rPr lang="ru-RU" sz="2000" kern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.</a:t>
          </a:r>
        </a:p>
        <a:p>
          <a:pPr marL="36000" lvl="0" indent="0" algn="ctr" defTabSz="8890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endParaRPr lang="ru-RU" sz="2900" kern="1200" dirty="0"/>
        </a:p>
      </dsp:txBody>
      <dsp:txXfrm>
        <a:off x="5260971" y="1868743"/>
        <a:ext cx="2467350" cy="27971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A3F398C-2C2A-4A69-AA31-74A6D80E4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D92AC6-1CFE-4F8A-9E2B-41F4CC4CC02F}" type="datetimeFigureOut">
              <a:rPr lang="ru-RU"/>
              <a:pPr>
                <a:defRPr/>
              </a:pPr>
              <a:t>27.11.2020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4E63C5B-2D88-4C7D-A669-474B9AD62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4ADE135-0E48-4ADD-82FE-61A12DE51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01DE23-47EA-456A-832F-6CE8B5C34743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826680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AFD0E47-F0D9-4120-B1CD-113919C28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ADD0CE-AE7B-44CA-BC71-59124E8B57B6}" type="datetimeFigureOut">
              <a:rPr lang="ru-RU"/>
              <a:pPr>
                <a:defRPr/>
              </a:pPr>
              <a:t>27.11.2020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B53637E-E1B6-4034-8531-EC31D5AEA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07E830-1491-4A89-9248-8A0A427B8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2F6ECC-BDD8-47D3-8DB2-3C450BA7E54F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734405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3F35C33-5F0F-4C16-AA11-1C7BCFAF8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EBFE01-11C3-4621-AC48-5E01B2299748}" type="datetimeFigureOut">
              <a:rPr lang="ru-RU"/>
              <a:pPr>
                <a:defRPr/>
              </a:pPr>
              <a:t>27.11.2020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C8CA7DA-C7D1-4138-89B9-82E5A9C04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32D5A50-1F11-4199-A041-91C017B73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966A0B-DEE5-471B-8258-85E1169DF163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077345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585439-0709-431B-9A42-11BE0E4F6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F58C40-3163-47FA-9B14-3FE0A609E7EF}" type="datetimeFigureOut">
              <a:rPr lang="ru-RU"/>
              <a:pPr>
                <a:defRPr/>
              </a:pPr>
              <a:t>27.11.2020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8A030E0-4881-4BA2-BAF6-F7387939C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46B3585-6DE8-42D7-BC0B-60807E492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6133E9-A90C-4A7F-8A53-B6CE03C8DBC7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921210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41E0461-B15E-4EF4-9FEA-1C63F593B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6DB7DF-C237-44C5-9B9A-106BFB4EF79E}" type="datetimeFigureOut">
              <a:rPr lang="ru-RU"/>
              <a:pPr>
                <a:defRPr/>
              </a:pPr>
              <a:t>27.11.2020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56170F-3A85-4267-9D45-817D343DC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D760098-ADCC-43E6-AF86-A405068CB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67C701-FF5C-452D-9B84-4E65EDF06474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29999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C6043FC7-BB51-4C7D-A8ED-3059B6BC5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DD6818-EB61-40FE-A8BC-FEAF47EE0683}" type="datetimeFigureOut">
              <a:rPr lang="ru-RU"/>
              <a:pPr>
                <a:defRPr/>
              </a:pPr>
              <a:t>27.11.2020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22B11952-1CA3-44E8-A02B-28DBF2094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1C46FE6A-2CAC-49D7-A0D1-3583DBF43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C1536F-C72D-4300-88FA-494A4B5B0902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386564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>
            <a:extLst>
              <a:ext uri="{FF2B5EF4-FFF2-40B4-BE49-F238E27FC236}">
                <a16:creationId xmlns:a16="http://schemas.microsoft.com/office/drawing/2014/main" id="{0BEC3C4A-2D14-4A15-98FE-73C562CA8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A87349-CD0D-4826-8016-F1FF2161C23B}" type="datetimeFigureOut">
              <a:rPr lang="ru-RU"/>
              <a:pPr>
                <a:defRPr/>
              </a:pPr>
              <a:t>27.11.2020</a:t>
            </a:fld>
            <a:endParaRPr lang="ru-RU"/>
          </a:p>
        </p:txBody>
      </p:sp>
      <p:sp>
        <p:nvSpPr>
          <p:cNvPr id="8" name="Нижний колонтитул 4">
            <a:extLst>
              <a:ext uri="{FF2B5EF4-FFF2-40B4-BE49-F238E27FC236}">
                <a16:creationId xmlns:a16="http://schemas.microsoft.com/office/drawing/2014/main" id="{6A53AB89-3B64-4C3C-BCCD-591310684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id="{BA336331-99C1-45BC-91E1-33E59EBEE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E528D0-5EF7-4916-83AE-D83A8942CADC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541072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>
            <a:extLst>
              <a:ext uri="{FF2B5EF4-FFF2-40B4-BE49-F238E27FC236}">
                <a16:creationId xmlns:a16="http://schemas.microsoft.com/office/drawing/2014/main" id="{8FCBC4CD-7E5C-4425-BF20-2F0C84D4C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ADB5B-7456-40FD-819A-EC29D7AD70A8}" type="datetimeFigureOut">
              <a:rPr lang="ru-RU"/>
              <a:pPr>
                <a:defRPr/>
              </a:pPr>
              <a:t>27.11.2020</a:t>
            </a:fld>
            <a:endParaRPr lang="ru-RU"/>
          </a:p>
        </p:txBody>
      </p:sp>
      <p:sp>
        <p:nvSpPr>
          <p:cNvPr id="4" name="Нижний колонтитул 4">
            <a:extLst>
              <a:ext uri="{FF2B5EF4-FFF2-40B4-BE49-F238E27FC236}">
                <a16:creationId xmlns:a16="http://schemas.microsoft.com/office/drawing/2014/main" id="{FB4EF12F-C589-4634-8B99-46097F6C9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BD4D5231-8877-4827-B189-41D2BEAC4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1F79E0-F8CF-4E35-85CA-260ADEB97346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930449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>
            <a:extLst>
              <a:ext uri="{FF2B5EF4-FFF2-40B4-BE49-F238E27FC236}">
                <a16:creationId xmlns:a16="http://schemas.microsoft.com/office/drawing/2014/main" id="{D70D7B6B-F39C-4AA7-BFB0-D154710DD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9BC889-46D9-4773-ADB6-68DC86CFA456}" type="datetimeFigureOut">
              <a:rPr lang="ru-RU"/>
              <a:pPr>
                <a:defRPr/>
              </a:pPr>
              <a:t>27.11.2020</a:t>
            </a:fld>
            <a:endParaRPr lang="ru-RU"/>
          </a:p>
        </p:txBody>
      </p:sp>
      <p:sp>
        <p:nvSpPr>
          <p:cNvPr id="3" name="Нижний колонтитул 4">
            <a:extLst>
              <a:ext uri="{FF2B5EF4-FFF2-40B4-BE49-F238E27FC236}">
                <a16:creationId xmlns:a16="http://schemas.microsoft.com/office/drawing/2014/main" id="{861E7906-426A-4E7C-A23E-0B684E289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>
            <a:extLst>
              <a:ext uri="{FF2B5EF4-FFF2-40B4-BE49-F238E27FC236}">
                <a16:creationId xmlns:a16="http://schemas.microsoft.com/office/drawing/2014/main" id="{112CDC6E-AFCB-47AF-943B-9E387ACEE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2D34DC-405F-4F24-95B7-35091F799715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988763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F8B63E7E-F1A3-47E1-B13A-94F8C4208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86E62A-78A0-41A4-87C0-D9447B60DDAF}" type="datetimeFigureOut">
              <a:rPr lang="ru-RU"/>
              <a:pPr>
                <a:defRPr/>
              </a:pPr>
              <a:t>27.11.2020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15AA812A-FA54-4408-A24D-AD3AB8321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F976FB17-5EBB-404E-B7F5-993AD6D3B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5626AB-5957-4B5D-AC86-693AA5A81261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33390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27763837-6033-4908-BE86-FE90E3303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CDE130-62C4-448B-9C2A-FCAF8A1FF807}" type="datetimeFigureOut">
              <a:rPr lang="ru-RU"/>
              <a:pPr>
                <a:defRPr/>
              </a:pPr>
              <a:t>27.11.2020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552FB013-E247-45B7-A893-1FD215B98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23752EA5-EF1A-4CDF-BA8F-2C8E3291A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4E6A45-FE07-4537-9747-A9913812DEF6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300589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>
            <a:extLst>
              <a:ext uri="{FF2B5EF4-FFF2-40B4-BE49-F238E27FC236}">
                <a16:creationId xmlns:a16="http://schemas.microsoft.com/office/drawing/2014/main" id="{4B821AEE-5006-415F-AC45-260B96931D9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Текст 2">
            <a:extLst>
              <a:ext uri="{FF2B5EF4-FFF2-40B4-BE49-F238E27FC236}">
                <a16:creationId xmlns:a16="http://schemas.microsoft.com/office/drawing/2014/main" id="{1B475595-D545-41F0-9098-390CF29E5F3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EE4E0B1-6517-4D20-8A50-016E9D5135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D51D304-451D-4E5E-8E21-8EA2011742F9}" type="datetimeFigureOut">
              <a:rPr lang="ru-RU"/>
              <a:pPr>
                <a:defRPr/>
              </a:pPr>
              <a:t>27.11.2020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72C7F3E-9734-4ECC-B862-E96E997243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3DF1347-1226-41B8-A3C2-41B1FEBB0E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DD672A24-31CF-49AC-B995-582312294110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kitap.kz/book/2307/read#epubcfi(/6/2[id1]!/4/2/2/1:0)" TargetMode="External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Relationship Id="rId4" Type="http://schemas.openxmlformats.org/officeDocument/2006/relationships/hyperlink" Target="https://www.youtube.com/watch?v=vaQFArDqVTk" TargetMode="Externa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zIa60Mj6NpQ" TargetMode="External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3.png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 /><Relationship Id="rId7" Type="http://schemas.microsoft.com/office/2007/relationships/diagramDrawing" Target="../diagrams/drawing1.xml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Relationship Id="rId6" Type="http://schemas.openxmlformats.org/officeDocument/2006/relationships/diagramColors" Target="../diagrams/colors1.xml" /><Relationship Id="rId5" Type="http://schemas.openxmlformats.org/officeDocument/2006/relationships/diagramQuickStyle" Target="../diagrams/quickStyle1.xml" /><Relationship Id="rId4" Type="http://schemas.openxmlformats.org/officeDocument/2006/relationships/diagramLayout" Target="../diagrams/layout1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48">
            <a:extLst>
              <a:ext uri="{FF2B5EF4-FFF2-40B4-BE49-F238E27FC236}">
                <a16:creationId xmlns:a16="http://schemas.microsoft.com/office/drawing/2014/main" id="{58A200B0-199F-4E38-881A-479A1EBC83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63" y="7978775"/>
            <a:ext cx="200025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object 2">
            <a:extLst>
              <a:ext uri="{FF2B5EF4-FFF2-40B4-BE49-F238E27FC236}">
                <a16:creationId xmlns:a16="http://schemas.microsoft.com/office/drawing/2014/main" id="{5AA3C3FB-DED3-4DEC-808E-125181E32762}"/>
              </a:ext>
            </a:extLst>
          </p:cNvPr>
          <p:cNvSpPr>
            <a:spLocks/>
          </p:cNvSpPr>
          <p:nvPr/>
        </p:nvSpPr>
        <p:spPr bwMode="auto">
          <a:xfrm>
            <a:off x="1588" y="-12700"/>
            <a:ext cx="12190412" cy="977900"/>
          </a:xfrm>
          <a:custGeom>
            <a:avLst/>
            <a:gdLst>
              <a:gd name="T0" fmla="*/ 0 w 15238094"/>
              <a:gd name="T1" fmla="*/ 984 h 1221740"/>
              <a:gd name="T2" fmla="*/ 12070 w 15238094"/>
              <a:gd name="T3" fmla="*/ 984 h 1221740"/>
              <a:gd name="T4" fmla="*/ 12070 w 15238094"/>
              <a:gd name="T5" fmla="*/ 0 h 1221740"/>
              <a:gd name="T6" fmla="*/ 0 w 15238094"/>
              <a:gd name="T7" fmla="*/ 0 h 1221740"/>
              <a:gd name="T8" fmla="*/ 0 w 15238094"/>
              <a:gd name="T9" fmla="*/ 984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52" name="Прямоугольник 73">
            <a:extLst>
              <a:ext uri="{FF2B5EF4-FFF2-40B4-BE49-F238E27FC236}">
                <a16:creationId xmlns:a16="http://schemas.microsoft.com/office/drawing/2014/main" id="{9DD12B0D-C4EA-4C28-A4EC-1E85D2DEC9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343025"/>
            <a:ext cx="1573213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ru-RU" altLang="ru-RU" sz="2400">
                <a:solidFill>
                  <a:srgbClr val="FFFFFF"/>
                </a:solidFill>
                <a:latin typeface="Neo Sans Cyr"/>
              </a:rPr>
              <a:t>37 </a:t>
            </a:r>
          </a:p>
          <a:p>
            <a:pPr algn="ctr" eaLnBrk="1" hangingPunct="1"/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Частных детских</a:t>
            </a:r>
          </a:p>
          <a:p>
            <a:pPr algn="ctr" eaLnBrk="1" hangingPunct="1"/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сада</a:t>
            </a:r>
          </a:p>
        </p:txBody>
      </p:sp>
      <p:sp>
        <p:nvSpPr>
          <p:cNvPr id="2053" name="Прямоугольник 74">
            <a:extLst>
              <a:ext uri="{FF2B5EF4-FFF2-40B4-BE49-F238E27FC236}">
                <a16:creationId xmlns:a16="http://schemas.microsoft.com/office/drawing/2014/main" id="{469A6E02-35E0-4C04-BAC3-1B26B97912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2013" y="1309688"/>
            <a:ext cx="15716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ru-RU" altLang="ru-RU" sz="2400">
                <a:solidFill>
                  <a:srgbClr val="FFFFFF"/>
                </a:solidFill>
                <a:latin typeface="Neo Sans Cyr"/>
              </a:rPr>
              <a:t>43</a:t>
            </a:r>
          </a:p>
          <a:p>
            <a:pPr algn="ctr" eaLnBrk="1" hangingPunct="1"/>
            <a:r>
              <a:rPr lang="ru-RU" altLang="ru-RU" sz="1200">
                <a:solidFill>
                  <a:srgbClr val="FFFFFF"/>
                </a:solidFill>
                <a:latin typeface="Neo Sans Cyr"/>
              </a:rPr>
              <a:t>Мини-центра</a:t>
            </a:r>
          </a:p>
        </p:txBody>
      </p:sp>
      <p:cxnSp>
        <p:nvCxnSpPr>
          <p:cNvPr id="16" name="Google Shape;77;p1">
            <a:extLst>
              <a:ext uri="{FF2B5EF4-FFF2-40B4-BE49-F238E27FC236}">
                <a16:creationId xmlns:a16="http://schemas.microsoft.com/office/drawing/2014/main" id="{40C4A315-C286-4829-BBE8-B9B6D475893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2725" y="6621463"/>
            <a:ext cx="11728450" cy="25400"/>
          </a:xfrm>
          <a:prstGeom prst="straightConnector1">
            <a:avLst/>
          </a:prstGeom>
          <a:ln w="57150">
            <a:solidFill>
              <a:srgbClr val="33CCCC"/>
            </a:solidFill>
            <a:headEnd type="none" w="sm" len="sm"/>
            <a:tailEnd type="non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>
                <a16:creationId xmlns:a16="http://schemas.microsoft.com/office/drawing/2014/main" id="{CCD1FE67-AF7C-4445-990C-DADECA98477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57238" y="3716338"/>
            <a:ext cx="10693400" cy="36512"/>
          </a:xfrm>
          <a:prstGeom prst="straightConnector1">
            <a:avLst/>
          </a:prstGeom>
          <a:ln w="57150">
            <a:headEnd type="none" w="sm" len="sm"/>
            <a:tailEnd type="none" w="sm" len="sm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2056" name="TextBox 25">
            <a:extLst>
              <a:ext uri="{FF2B5EF4-FFF2-40B4-BE49-F238E27FC236}">
                <a16:creationId xmlns:a16="http://schemas.microsoft.com/office/drawing/2014/main" id="{0FEF44ED-9434-4208-ADBD-5E04C87A88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8725" y="3833813"/>
            <a:ext cx="1071245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ru-RU" altLang="ru-RU" sz="3200" b="1">
                <a:solidFill>
                  <a:srgbClr val="2E77E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тақырыбы: </a:t>
            </a:r>
          </a:p>
          <a:p>
            <a:pPr eaLnBrk="1" hangingPunct="1"/>
            <a:endParaRPr lang="ru-RU" altLang="ru-RU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altLang="ru-RU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Махамбет Өтемісұлының өмірі мен шығармашылығы</a:t>
            </a:r>
          </a:p>
        </p:txBody>
      </p:sp>
      <p:sp>
        <p:nvSpPr>
          <p:cNvPr id="2057" name="TextBox 9">
            <a:extLst>
              <a:ext uri="{FF2B5EF4-FFF2-40B4-BE49-F238E27FC236}">
                <a16:creationId xmlns:a16="http://schemas.microsoft.com/office/drawing/2014/main" id="{CE80FD98-A914-48F7-811F-23760618D7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0325" y="209550"/>
            <a:ext cx="21034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kk-KZ" altLang="ru-RU" sz="16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 ӘДЕБИЕТІ </a:t>
            </a:r>
            <a:endParaRPr lang="ru-RU" altLang="ru-RU" sz="1600" b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ru-RU" altLang="ru-RU" sz="16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9 - СЫНЫП</a:t>
            </a:r>
          </a:p>
        </p:txBody>
      </p:sp>
      <p:sp>
        <p:nvSpPr>
          <p:cNvPr id="2058" name="TextBox 1">
            <a:extLst>
              <a:ext uri="{FF2B5EF4-FFF2-40B4-BE49-F238E27FC236}">
                <a16:creationId xmlns:a16="http://schemas.microsoft.com/office/drawing/2014/main" id="{99FB359A-354A-4687-AB55-4A60934F74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8725" y="320675"/>
            <a:ext cx="35671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kk-KZ" altLang="en-US"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Бөлім тақырыбы:</a:t>
            </a:r>
            <a:endParaRPr lang="ru-RU" altLang="en-US" sz="3200" b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9" name="Прямоугольник 3">
            <a:extLst>
              <a:ext uri="{FF2B5EF4-FFF2-40B4-BE49-F238E27FC236}">
                <a16:creationId xmlns:a16="http://schemas.microsoft.com/office/drawing/2014/main" id="{95555BFB-05A0-4613-A907-DAE74E6E10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8725" y="1470025"/>
            <a:ext cx="65627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kk-KZ" altLang="ru-RU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Тарихи шындық пен көркемдік шешім</a:t>
            </a:r>
            <a:endParaRPr lang="ru-RU" altLang="ru-RU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Рисунок 48">
            <a:extLst>
              <a:ext uri="{FF2B5EF4-FFF2-40B4-BE49-F238E27FC236}">
                <a16:creationId xmlns:a16="http://schemas.microsoft.com/office/drawing/2014/main" id="{C479985B-2EDD-4734-A5D9-4908BEF961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63" y="7978775"/>
            <a:ext cx="200025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object 2">
            <a:extLst>
              <a:ext uri="{FF2B5EF4-FFF2-40B4-BE49-F238E27FC236}">
                <a16:creationId xmlns:a16="http://schemas.microsoft.com/office/drawing/2014/main" id="{DBB78FE4-C247-4D98-A89C-E21645074CC7}"/>
              </a:ext>
            </a:extLst>
          </p:cNvPr>
          <p:cNvSpPr>
            <a:spLocks/>
          </p:cNvSpPr>
          <p:nvPr/>
        </p:nvSpPr>
        <p:spPr bwMode="auto">
          <a:xfrm>
            <a:off x="1588" y="-12700"/>
            <a:ext cx="12190412" cy="977900"/>
          </a:xfrm>
          <a:custGeom>
            <a:avLst/>
            <a:gdLst>
              <a:gd name="T0" fmla="*/ 0 w 15238094"/>
              <a:gd name="T1" fmla="*/ 984 h 1221740"/>
              <a:gd name="T2" fmla="*/ 12070 w 15238094"/>
              <a:gd name="T3" fmla="*/ 984 h 1221740"/>
              <a:gd name="T4" fmla="*/ 12070 w 15238094"/>
              <a:gd name="T5" fmla="*/ 0 h 1221740"/>
              <a:gd name="T6" fmla="*/ 0 w 15238094"/>
              <a:gd name="T7" fmla="*/ 0 h 1221740"/>
              <a:gd name="T8" fmla="*/ 0 w 15238094"/>
              <a:gd name="T9" fmla="*/ 984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1268" name="Прямоугольник 73">
            <a:extLst>
              <a:ext uri="{FF2B5EF4-FFF2-40B4-BE49-F238E27FC236}">
                <a16:creationId xmlns:a16="http://schemas.microsoft.com/office/drawing/2014/main" id="{1C3A35D9-24A2-46E3-9DE0-9413D04CD4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343025"/>
            <a:ext cx="1573213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ru-RU" altLang="ru-RU" sz="2400">
                <a:solidFill>
                  <a:srgbClr val="FFFFFF"/>
                </a:solidFill>
                <a:latin typeface="Neo Sans Cyr"/>
              </a:rPr>
              <a:t>37 </a:t>
            </a:r>
          </a:p>
          <a:p>
            <a:pPr algn="ctr" eaLnBrk="1" hangingPunct="1"/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Частных детских</a:t>
            </a:r>
          </a:p>
          <a:p>
            <a:pPr algn="ctr" eaLnBrk="1" hangingPunct="1"/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сада</a:t>
            </a:r>
          </a:p>
        </p:txBody>
      </p:sp>
      <p:cxnSp>
        <p:nvCxnSpPr>
          <p:cNvPr id="16" name="Google Shape;77;p1">
            <a:extLst>
              <a:ext uri="{FF2B5EF4-FFF2-40B4-BE49-F238E27FC236}">
                <a16:creationId xmlns:a16="http://schemas.microsoft.com/office/drawing/2014/main" id="{11EB3EFB-8D77-4214-8C63-DE1053A5431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2725" y="6621463"/>
            <a:ext cx="11728450" cy="25400"/>
          </a:xfrm>
          <a:prstGeom prst="straightConnector1">
            <a:avLst/>
          </a:prstGeom>
          <a:ln w="57150">
            <a:solidFill>
              <a:srgbClr val="33CCCC"/>
            </a:solidFill>
            <a:headEnd type="none" w="sm" len="sm"/>
            <a:tailEnd type="non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>
                <a16:creationId xmlns:a16="http://schemas.microsoft.com/office/drawing/2014/main" id="{4670B2F3-C2F6-488D-AC51-A05942B0242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57238" y="6364288"/>
            <a:ext cx="10693400" cy="36512"/>
          </a:xfrm>
          <a:prstGeom prst="straightConnector1">
            <a:avLst/>
          </a:prstGeom>
          <a:ln w="38100">
            <a:headEnd type="none" w="sm" len="sm"/>
            <a:tailEnd type="none" w="sm" len="sm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1271" name="TextBox 8">
            <a:extLst>
              <a:ext uri="{FF2B5EF4-FFF2-40B4-BE49-F238E27FC236}">
                <a16:creationId xmlns:a16="http://schemas.microsoft.com/office/drawing/2014/main" id="{C93F2167-454E-47C7-B459-C8D65C9A08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3475" y="273050"/>
            <a:ext cx="23447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3 - т</a:t>
            </a:r>
            <a:r>
              <a:rPr lang="kk-KZ" altLang="ru-RU" sz="2400" b="1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апсырма</a:t>
            </a:r>
            <a:endParaRPr lang="ru-RU" altLang="ru-RU" sz="2400" b="1">
              <a:solidFill>
                <a:srgbClr val="FFFFFF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F9851A0-0304-4EBD-AC50-B27518847F6B}"/>
              </a:ext>
            </a:extLst>
          </p:cNvPr>
          <p:cNvSpPr/>
          <p:nvPr/>
        </p:nvSpPr>
        <p:spPr>
          <a:xfrm>
            <a:off x="4643438" y="1989138"/>
            <a:ext cx="6750050" cy="41544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6">
                <a:lumMod val="50000"/>
              </a:schemeClr>
            </a:solidFill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defRPr/>
            </a:pPr>
            <a:r>
              <a:rPr lang="ru-RU" altLang="ru-RU" sz="1600">
                <a:solidFill>
                  <a:srgbClr val="24202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Ақын поэзиясы арқылы қазақ әдебиетінде көріне бастаған жаңа түр мен бостандық, тәуелсіздік идеясының дара бейнелері ешкімге еліктемей, елпілдемей азаттық жолындағы күрес шындығын суреттеуден туындаған. Өз келбетіңді, салт-санаңды, дәстүрің мен даралығыңды құрметтеу, қастерлеу, сақтай білу, ұлы табиғат жалғастығының басты заңы деген қағиданы сақтау деген сөз.Махамбет өз елінің болашағынан үміт күтті, елдің еркіндігін аңсады. «... Махамбеттің поэзиясы – шідер мен шынжырға көнбей кеткен жігерлі жеке күрескерліктің,сонымен қатар жалпыбұқаралық</a:t>
            </a:r>
            <a:r>
              <a:rPr lang="ru-RU" altLang="ru-RU" sz="1600">
                <a:latin typeface="Tahoma" panose="020B0604030504040204" pitchFamily="34" charset="0"/>
                <a:cs typeface="Tahoma" panose="020B0604030504040204" pitchFamily="34" charset="0"/>
              </a:rPr>
              <a:t> сипаттағы азаттық арпалысының рухты поэзиясы» – деп жазады Амантай Шәріп. 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D6348E0-F7CC-4C18-903A-40A2F9ACDFB1}"/>
              </a:ext>
            </a:extLst>
          </p:cNvPr>
          <p:cNvSpPr/>
          <p:nvPr/>
        </p:nvSpPr>
        <p:spPr>
          <a:xfrm>
            <a:off x="752475" y="1000125"/>
            <a:ext cx="10588625" cy="831850"/>
          </a:xfrm>
          <a:prstGeom prst="rect">
            <a:avLst/>
          </a:prstGeom>
          <a:solidFill>
            <a:srgbClr val="92D050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defRPr/>
            </a:pPr>
            <a:r>
              <a:rPr lang="ru-RU" altLang="ru-RU" sz="1600" b="1" dirty="0" err="1">
                <a:latin typeface="Tahoma" panose="020B0604030504040204" pitchFamily="34" charset="0"/>
                <a:cs typeface="Tahoma" panose="020B0604030504040204" pitchFamily="34" charset="0"/>
              </a:rPr>
              <a:t>Қазақ</a:t>
            </a:r>
            <a:r>
              <a:rPr lang="ru-RU" altLang="ru-RU" sz="16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600" b="1" dirty="0" err="1">
                <a:latin typeface="Tahoma" panose="020B0604030504040204" pitchFamily="34" charset="0"/>
                <a:cs typeface="Tahoma" panose="020B0604030504040204" pitchFamily="34" charset="0"/>
              </a:rPr>
              <a:t>әдебиетін</a:t>
            </a:r>
            <a:r>
              <a:rPr lang="ru-RU" altLang="ru-RU" sz="16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600" b="1" dirty="0" err="1">
                <a:latin typeface="Tahoma" panose="020B0604030504040204" pitchFamily="34" charset="0"/>
                <a:cs typeface="Tahoma" panose="020B0604030504040204" pitchFamily="34" charset="0"/>
              </a:rPr>
              <a:t>зерттеуші</a:t>
            </a:r>
            <a:r>
              <a:rPr lang="ru-RU" altLang="ru-RU" sz="1600" b="1" dirty="0">
                <a:latin typeface="Tahoma" panose="020B0604030504040204" pitchFamily="34" charset="0"/>
                <a:cs typeface="Tahoma" panose="020B0604030504040204" pitchFamily="34" charset="0"/>
              </a:rPr>
              <a:t>, филология </a:t>
            </a:r>
            <a:r>
              <a:rPr lang="ru-RU" altLang="ru-RU" sz="1600" b="1" dirty="0" err="1">
                <a:latin typeface="Tahoma" panose="020B0604030504040204" pitchFamily="34" charset="0"/>
                <a:cs typeface="Tahoma" panose="020B0604030504040204" pitchFamily="34" charset="0"/>
              </a:rPr>
              <a:t>ғылымдарының</a:t>
            </a:r>
            <a:r>
              <a:rPr lang="ru-RU" altLang="ru-RU" sz="16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600" b="1" dirty="0" err="1">
                <a:latin typeface="Tahoma" panose="020B0604030504040204" pitchFamily="34" charset="0"/>
                <a:cs typeface="Tahoma" panose="020B0604030504040204" pitchFamily="34" charset="0"/>
              </a:rPr>
              <a:t>докторы</a:t>
            </a:r>
            <a:r>
              <a:rPr lang="ru-RU" altLang="ru-RU" sz="1600" b="1" dirty="0">
                <a:latin typeface="Tahoma" panose="020B0604030504040204" pitchFamily="34" charset="0"/>
                <a:cs typeface="Tahoma" panose="020B0604030504040204" pitchFamily="34" charset="0"/>
              </a:rPr>
              <a:t>  </a:t>
            </a:r>
            <a:r>
              <a:rPr lang="ru-RU" altLang="ru-RU" sz="1600" b="1" dirty="0" err="1">
                <a:latin typeface="Tahoma" panose="020B0604030504040204" pitchFamily="34" charset="0"/>
                <a:cs typeface="Tahoma" panose="020B0604030504040204" pitchFamily="34" charset="0"/>
              </a:rPr>
              <a:t>Бисенғали</a:t>
            </a:r>
            <a:r>
              <a:rPr lang="ru-RU" altLang="ru-RU" sz="16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600" b="1" dirty="0" err="1">
                <a:latin typeface="Tahoma" panose="020B0604030504040204" pitchFamily="34" charset="0"/>
                <a:cs typeface="Tahoma" panose="020B0604030504040204" pitchFamily="34" charset="0"/>
              </a:rPr>
              <a:t>Зейнол-Ғабденнің</a:t>
            </a:r>
            <a:r>
              <a:rPr lang="ru-RU" altLang="ru-RU" sz="1600" b="1" dirty="0">
                <a:latin typeface="Tahoma" panose="020B0604030504040204" pitchFamily="34" charset="0"/>
                <a:cs typeface="Tahoma" panose="020B0604030504040204" pitchFamily="34" charset="0"/>
              </a:rPr>
              <a:t> «Махамбет </a:t>
            </a:r>
            <a:r>
              <a:rPr lang="ru-RU" altLang="ru-RU" sz="1600" b="1" dirty="0" err="1">
                <a:latin typeface="Tahoma" panose="020B0604030504040204" pitchFamily="34" charset="0"/>
                <a:cs typeface="Tahoma" panose="020B0604030504040204" pitchFamily="34" charset="0"/>
              </a:rPr>
              <a:t>поэзиясының</a:t>
            </a:r>
            <a:r>
              <a:rPr lang="ru-RU" altLang="ru-RU" sz="16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600" b="1" dirty="0" err="1">
                <a:latin typeface="Tahoma" panose="020B0604030504040204" pitchFamily="34" charset="0"/>
                <a:cs typeface="Tahoma" panose="020B0604030504040204" pitchFamily="34" charset="0"/>
              </a:rPr>
              <a:t>поэтикасы</a:t>
            </a:r>
            <a:r>
              <a:rPr lang="ru-RU" altLang="ru-RU" sz="1600" b="1" dirty="0">
                <a:latin typeface="Tahoma" panose="020B0604030504040204" pitchFamily="34" charset="0"/>
                <a:cs typeface="Tahoma" panose="020B0604030504040204" pitchFamily="34" charset="0"/>
              </a:rPr>
              <a:t>» </a:t>
            </a:r>
            <a:r>
              <a:rPr lang="ru-RU" altLang="ru-RU" sz="1600" b="1" dirty="0" err="1">
                <a:latin typeface="Tahoma" panose="020B0604030504040204" pitchFamily="34" charset="0"/>
                <a:cs typeface="Tahoma" panose="020B0604030504040204" pitchFamily="34" charset="0"/>
              </a:rPr>
              <a:t>мақаласынан</a:t>
            </a:r>
            <a:r>
              <a:rPr lang="ru-RU" altLang="ru-RU" sz="16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600" b="1" dirty="0" err="1">
                <a:latin typeface="Tahoma" panose="020B0604030504040204" pitchFamily="34" charset="0"/>
                <a:cs typeface="Tahoma" panose="020B0604030504040204" pitchFamily="34" charset="0"/>
              </a:rPr>
              <a:t>берілген</a:t>
            </a:r>
            <a:r>
              <a:rPr lang="ru-RU" altLang="ru-RU" sz="16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600" b="1" dirty="0" err="1">
                <a:latin typeface="Tahoma" panose="020B0604030504040204" pitchFamily="34" charset="0"/>
                <a:cs typeface="Tahoma" panose="020B0604030504040204" pitchFamily="34" charset="0"/>
              </a:rPr>
              <a:t>үзіндіні</a:t>
            </a:r>
            <a:r>
              <a:rPr lang="ru-RU" altLang="ru-RU" sz="16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600" b="1" dirty="0" err="1">
                <a:latin typeface="Tahoma" panose="020B0604030504040204" pitchFamily="34" charset="0"/>
                <a:cs typeface="Tahoma" panose="020B0604030504040204" pitchFamily="34" charset="0"/>
              </a:rPr>
              <a:t>түсініп</a:t>
            </a:r>
            <a:r>
              <a:rPr lang="ru-RU" altLang="ru-RU" sz="16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600" b="1" dirty="0" err="1">
                <a:latin typeface="Tahoma" panose="020B0604030504040204" pitchFamily="34" charset="0"/>
                <a:cs typeface="Tahoma" panose="020B0604030504040204" pitchFamily="34" charset="0"/>
              </a:rPr>
              <a:t>оқып</a:t>
            </a:r>
            <a:r>
              <a:rPr lang="ru-RU" altLang="ru-RU" sz="1600" b="1" dirty="0">
                <a:latin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altLang="ru-RU" sz="1600" b="1" dirty="0" err="1">
                <a:latin typeface="Tahoma" panose="020B0604030504040204" pitchFamily="34" charset="0"/>
                <a:cs typeface="Tahoma" panose="020B0604030504040204" pitchFamily="34" charset="0"/>
              </a:rPr>
              <a:t>ақын</a:t>
            </a:r>
            <a:r>
              <a:rPr lang="ru-RU" altLang="ru-RU" sz="16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600" b="1" dirty="0" err="1">
                <a:latin typeface="Tahoma" panose="020B0604030504040204" pitchFamily="34" charset="0"/>
                <a:cs typeface="Tahoma" panose="020B0604030504040204" pitchFamily="34" charset="0"/>
              </a:rPr>
              <a:t>шығармашылығын</a:t>
            </a:r>
            <a:r>
              <a:rPr lang="ru-RU" altLang="ru-RU" sz="16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600" b="1" dirty="0" err="1">
                <a:latin typeface="Tahoma" panose="020B0604030504040204" pitchFamily="34" charset="0"/>
                <a:cs typeface="Tahoma" panose="020B0604030504040204" pitchFamily="34" charset="0"/>
              </a:rPr>
              <a:t>бағалаған</a:t>
            </a:r>
            <a:r>
              <a:rPr lang="ru-RU" altLang="ru-RU" sz="16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600" b="1" dirty="0" err="1">
                <a:latin typeface="Tahoma" panose="020B0604030504040204" pitchFamily="34" charset="0"/>
                <a:cs typeface="Tahoma" panose="020B0604030504040204" pitchFamily="34" charset="0"/>
              </a:rPr>
              <a:t>сөздерді</a:t>
            </a:r>
            <a:r>
              <a:rPr lang="ru-RU" altLang="ru-RU" sz="16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600" b="1" dirty="0" err="1">
                <a:latin typeface="Tahoma" panose="020B0604030504040204" pitchFamily="34" charset="0"/>
                <a:cs typeface="Tahoma" panose="020B0604030504040204" pitchFamily="34" charset="0"/>
              </a:rPr>
              <a:t>теріп</a:t>
            </a:r>
            <a:r>
              <a:rPr lang="ru-RU" altLang="ru-RU" sz="16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600" b="1" dirty="0" err="1">
                <a:latin typeface="Tahoma" panose="020B0604030504040204" pitchFamily="34" charset="0"/>
                <a:cs typeface="Tahoma" panose="020B0604030504040204" pitchFamily="34" charset="0"/>
              </a:rPr>
              <a:t>жазыңыз</a:t>
            </a:r>
            <a:r>
              <a:rPr lang="ru-RU" altLang="ru-RU" sz="1600" b="1" dirty="0">
                <a:latin typeface="Tahoma" panose="020B0604030504040204" pitchFamily="34" charset="0"/>
                <a:cs typeface="Tahoma" panose="020B0604030504040204" pitchFamily="34" charset="0"/>
              </a:rPr>
              <a:t>. </a:t>
            </a:r>
          </a:p>
        </p:txBody>
      </p:sp>
      <p:graphicFrame>
        <p:nvGraphicFramePr>
          <p:cNvPr id="12" name="Таблица 11">
            <a:extLst>
              <a:ext uri="{FF2B5EF4-FFF2-40B4-BE49-F238E27FC236}">
                <a16:creationId xmlns:a16="http://schemas.microsoft.com/office/drawing/2014/main" id="{FF08B620-7473-407A-AB69-07ACA1FB8C0A}"/>
              </a:ext>
            </a:extLst>
          </p:cNvPr>
          <p:cNvGraphicFramePr>
            <a:graphicFrameLocks noGrp="1"/>
          </p:cNvGraphicFramePr>
          <p:nvPr/>
        </p:nvGraphicFramePr>
        <p:xfrm>
          <a:off x="752475" y="1989138"/>
          <a:ext cx="3779838" cy="4154487"/>
        </p:xfrm>
        <a:graphic>
          <a:graphicData uri="http://schemas.openxmlformats.org/drawingml/2006/table">
            <a:tbl>
              <a:tblPr/>
              <a:tblGrid>
                <a:gridCol w="1109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68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16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55675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Бағалау критерийі</a:t>
                      </a:r>
                      <a:endParaRPr kumimoji="0" lang="ru-RU" altLang="ru-RU" sz="1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kk-KZ" alt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Дескриптор</a:t>
                      </a:r>
                      <a:endParaRPr kumimoji="0" lang="ru-RU" altLang="ru-RU" sz="1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 marL="904875" indent="-546100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904875" marR="0" lvl="0" indent="-54610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</a:pPr>
                      <a:endParaRPr kumimoji="0" lang="ru-RU" alt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49388">
                <a:tc rowSpan="2"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alt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Мақаланы оқи отырып, ақын шығармашылығы негізінде автор бейнесін тану.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Мақаланы түсініп оқиды. </a:t>
                      </a:r>
                      <a:endParaRPr kumimoji="0" lang="ru-RU" alt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494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Ақын шығармашылығын бағалаған сөздерді тауып теріп жазады.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DFE70855-E20A-4EBC-A430-C9E79CED2C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4391" y="2267037"/>
            <a:ext cx="334097" cy="25700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Рисунок 48">
            <a:extLst>
              <a:ext uri="{FF2B5EF4-FFF2-40B4-BE49-F238E27FC236}">
                <a16:creationId xmlns:a16="http://schemas.microsoft.com/office/drawing/2014/main" id="{29DF4BAE-2499-43BF-B478-D0C0DD57DB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63" y="7978775"/>
            <a:ext cx="200025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object 2">
            <a:extLst>
              <a:ext uri="{FF2B5EF4-FFF2-40B4-BE49-F238E27FC236}">
                <a16:creationId xmlns:a16="http://schemas.microsoft.com/office/drawing/2014/main" id="{EE964646-0D78-4204-A8CA-8A22E93D609F}"/>
              </a:ext>
            </a:extLst>
          </p:cNvPr>
          <p:cNvSpPr>
            <a:spLocks/>
          </p:cNvSpPr>
          <p:nvPr/>
        </p:nvSpPr>
        <p:spPr bwMode="auto">
          <a:xfrm>
            <a:off x="1588" y="-12700"/>
            <a:ext cx="12190412" cy="977900"/>
          </a:xfrm>
          <a:custGeom>
            <a:avLst/>
            <a:gdLst>
              <a:gd name="T0" fmla="*/ 0 w 15238094"/>
              <a:gd name="T1" fmla="*/ 984 h 1221740"/>
              <a:gd name="T2" fmla="*/ 12070 w 15238094"/>
              <a:gd name="T3" fmla="*/ 984 h 1221740"/>
              <a:gd name="T4" fmla="*/ 12070 w 15238094"/>
              <a:gd name="T5" fmla="*/ 0 h 1221740"/>
              <a:gd name="T6" fmla="*/ 0 w 15238094"/>
              <a:gd name="T7" fmla="*/ 0 h 1221740"/>
              <a:gd name="T8" fmla="*/ 0 w 15238094"/>
              <a:gd name="T9" fmla="*/ 984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292" name="Прямоугольник 73">
            <a:extLst>
              <a:ext uri="{FF2B5EF4-FFF2-40B4-BE49-F238E27FC236}">
                <a16:creationId xmlns:a16="http://schemas.microsoft.com/office/drawing/2014/main" id="{97A3A3EE-E8B0-43E4-ABD5-1728969BFF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343025"/>
            <a:ext cx="1573213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ru-RU" altLang="ru-RU" sz="2400">
                <a:solidFill>
                  <a:srgbClr val="FFFFFF"/>
                </a:solidFill>
                <a:latin typeface="Neo Sans Cyr"/>
              </a:rPr>
              <a:t>37 </a:t>
            </a:r>
          </a:p>
          <a:p>
            <a:pPr algn="ctr" eaLnBrk="1" hangingPunct="1"/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Частных детских</a:t>
            </a:r>
          </a:p>
          <a:p>
            <a:pPr algn="ctr" eaLnBrk="1" hangingPunct="1"/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сада</a:t>
            </a:r>
          </a:p>
        </p:txBody>
      </p:sp>
      <p:cxnSp>
        <p:nvCxnSpPr>
          <p:cNvPr id="16" name="Google Shape;77;p1">
            <a:extLst>
              <a:ext uri="{FF2B5EF4-FFF2-40B4-BE49-F238E27FC236}">
                <a16:creationId xmlns:a16="http://schemas.microsoft.com/office/drawing/2014/main" id="{CE21D753-F66C-48B5-921A-06F6D3D5F7E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2725" y="6621463"/>
            <a:ext cx="11728450" cy="25400"/>
          </a:xfrm>
          <a:prstGeom prst="straightConnector1">
            <a:avLst/>
          </a:prstGeom>
          <a:ln w="57150">
            <a:solidFill>
              <a:srgbClr val="33CCCC"/>
            </a:solidFill>
            <a:headEnd type="none" w="sm" len="sm"/>
            <a:tailEnd type="non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>
                <a16:creationId xmlns:a16="http://schemas.microsoft.com/office/drawing/2014/main" id="{65016EA7-6755-452D-83F1-94BDDAD9340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57238" y="6364288"/>
            <a:ext cx="10693400" cy="36512"/>
          </a:xfrm>
          <a:prstGeom prst="straightConnector1">
            <a:avLst/>
          </a:prstGeom>
          <a:ln w="38100">
            <a:headEnd type="none" w="sm" len="sm"/>
            <a:tailEnd type="none" w="sm" len="sm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2295" name="TextBox 8">
            <a:extLst>
              <a:ext uri="{FF2B5EF4-FFF2-40B4-BE49-F238E27FC236}">
                <a16:creationId xmlns:a16="http://schemas.microsoft.com/office/drawing/2014/main" id="{76BD6F16-0906-4604-9424-A3C9B58BB7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3475" y="273050"/>
            <a:ext cx="23447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kk-KZ" altLang="ru-RU" sz="2400" b="1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Өзіңді тексер</a:t>
            </a:r>
            <a:endParaRPr lang="ru-RU" altLang="ru-RU" sz="2400" b="1">
              <a:solidFill>
                <a:srgbClr val="FFFFFF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5F17282-589B-41E1-9FD1-FD0E493641F9}"/>
              </a:ext>
            </a:extLst>
          </p:cNvPr>
          <p:cNvSpPr/>
          <p:nvPr/>
        </p:nvSpPr>
        <p:spPr>
          <a:xfrm>
            <a:off x="5030788" y="1754188"/>
            <a:ext cx="6750050" cy="38322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6">
                <a:lumMod val="50000"/>
              </a:schemeClr>
            </a:solidFill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defRPr/>
            </a:pPr>
            <a:r>
              <a:rPr lang="ru-RU" altLang="ru-RU">
                <a:solidFill>
                  <a:srgbClr val="24202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«Жаңа түр мен бостандық». 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ru-RU" altLang="ru-RU">
                <a:solidFill>
                  <a:srgbClr val="24202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 «Тәуелсіздік идеясының дара бейнелері». 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ru-RU" altLang="ru-RU">
                <a:solidFill>
                  <a:srgbClr val="24202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 «Азаттық жолындағы күрес шындығын суреттеу». </a:t>
            </a:r>
          </a:p>
          <a:p>
            <a:pPr algn="just" eaLnBrk="1" hangingPunct="1">
              <a:lnSpc>
                <a:spcPct val="150000"/>
              </a:lnSpc>
              <a:defRPr/>
            </a:pPr>
            <a:endParaRPr lang="ru-RU" altLang="ru-RU">
              <a:solidFill>
                <a:srgbClr val="24202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lnSpc>
                <a:spcPct val="150000"/>
              </a:lnSpc>
              <a:defRPr/>
            </a:pPr>
            <a:r>
              <a:rPr lang="ru-RU" altLang="ru-RU">
                <a:solidFill>
                  <a:srgbClr val="24202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«... Махамбеттің поэзиясы – шідер мен шынжырға көнбей кеткен жігерлі жеке күрескерліктің, сонымен қатар жалпыбұқаралық</a:t>
            </a:r>
            <a:r>
              <a:rPr lang="ru-RU" altLang="ru-RU">
                <a:latin typeface="Tahoma" panose="020B0604030504040204" pitchFamily="34" charset="0"/>
                <a:cs typeface="Tahoma" panose="020B0604030504040204" pitchFamily="34" charset="0"/>
              </a:rPr>
              <a:t> сипаттағы азаттық арпалысының рухты поэзиясы» – деп жазады Амантай Шәріп. </a:t>
            </a:r>
          </a:p>
          <a:p>
            <a:pPr algn="just" eaLnBrk="1" hangingPunct="1">
              <a:lnSpc>
                <a:spcPct val="150000"/>
              </a:lnSpc>
              <a:defRPr/>
            </a:pPr>
            <a:endParaRPr lang="ru-RU" altLang="ru-RU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2" name="Таблица 11">
            <a:extLst>
              <a:ext uri="{FF2B5EF4-FFF2-40B4-BE49-F238E27FC236}">
                <a16:creationId xmlns:a16="http://schemas.microsoft.com/office/drawing/2014/main" id="{324266C0-F227-4C13-BD3F-48511AC54D5A}"/>
              </a:ext>
            </a:extLst>
          </p:cNvPr>
          <p:cNvGraphicFramePr>
            <a:graphicFrameLocks noGrp="1"/>
          </p:cNvGraphicFramePr>
          <p:nvPr/>
        </p:nvGraphicFramePr>
        <p:xfrm>
          <a:off x="652463" y="1754188"/>
          <a:ext cx="4154487" cy="3856037"/>
        </p:xfrm>
        <a:graphic>
          <a:graphicData uri="http://schemas.openxmlformats.org/drawingml/2006/table">
            <a:tbl>
              <a:tblPr/>
              <a:tblGrid>
                <a:gridCol w="11096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685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63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41275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Бағалау критерийі</a:t>
                      </a:r>
                      <a:endParaRPr kumimoji="0" lang="ru-RU" altLang="ru-RU" sz="1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kk-KZ" alt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Дескриптор</a:t>
                      </a:r>
                      <a:endParaRPr kumimoji="0" lang="ru-RU" altLang="ru-RU" sz="1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 marL="904875" indent="-546100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904875" marR="0" lvl="0" indent="-54610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</a:pPr>
                      <a:endParaRPr kumimoji="0" lang="ru-RU" alt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6065">
                <a:tc rowSpan="2"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alt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Мақаланы оқи отырып, ақын шығармашылығы негізінде автор бейнесін тану.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Мақаланы түсініп оқиды. </a:t>
                      </a:r>
                      <a:endParaRPr kumimoji="0" lang="ru-RU" alt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986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Ақын шығармашылығын бағалаған сөздерді тауып теріп жазады.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F7353CD8-14C1-4B74-A35B-0A75917ABD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7354" y="2046374"/>
            <a:ext cx="334097" cy="25700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Рисунок 48">
            <a:extLst>
              <a:ext uri="{FF2B5EF4-FFF2-40B4-BE49-F238E27FC236}">
                <a16:creationId xmlns:a16="http://schemas.microsoft.com/office/drawing/2014/main" id="{F9C5A78D-8962-48D3-B7C3-F290349AC1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63" y="7978775"/>
            <a:ext cx="200025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object 2">
            <a:extLst>
              <a:ext uri="{FF2B5EF4-FFF2-40B4-BE49-F238E27FC236}">
                <a16:creationId xmlns:a16="http://schemas.microsoft.com/office/drawing/2014/main" id="{FF332354-3938-4FF0-940C-80F7D3E206DF}"/>
              </a:ext>
            </a:extLst>
          </p:cNvPr>
          <p:cNvSpPr>
            <a:spLocks/>
          </p:cNvSpPr>
          <p:nvPr/>
        </p:nvSpPr>
        <p:spPr bwMode="auto">
          <a:xfrm>
            <a:off x="1588" y="-12700"/>
            <a:ext cx="12190412" cy="977900"/>
          </a:xfrm>
          <a:custGeom>
            <a:avLst/>
            <a:gdLst>
              <a:gd name="T0" fmla="*/ 0 w 15238094"/>
              <a:gd name="T1" fmla="*/ 984 h 1221740"/>
              <a:gd name="T2" fmla="*/ 12070 w 15238094"/>
              <a:gd name="T3" fmla="*/ 984 h 1221740"/>
              <a:gd name="T4" fmla="*/ 12070 w 15238094"/>
              <a:gd name="T5" fmla="*/ 0 h 1221740"/>
              <a:gd name="T6" fmla="*/ 0 w 15238094"/>
              <a:gd name="T7" fmla="*/ 0 h 1221740"/>
              <a:gd name="T8" fmla="*/ 0 w 15238094"/>
              <a:gd name="T9" fmla="*/ 984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3316" name="Прямоугольник 73">
            <a:extLst>
              <a:ext uri="{FF2B5EF4-FFF2-40B4-BE49-F238E27FC236}">
                <a16:creationId xmlns:a16="http://schemas.microsoft.com/office/drawing/2014/main" id="{A66A74DA-35DD-41A3-BA89-0FF491685C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343025"/>
            <a:ext cx="1573213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ru-RU" altLang="ru-RU" sz="2400">
                <a:solidFill>
                  <a:srgbClr val="FFFFFF"/>
                </a:solidFill>
                <a:latin typeface="Neo Sans Cyr"/>
              </a:rPr>
              <a:t>37 </a:t>
            </a:r>
          </a:p>
          <a:p>
            <a:pPr algn="ctr" eaLnBrk="1" hangingPunct="1"/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Частных детских</a:t>
            </a:r>
          </a:p>
          <a:p>
            <a:pPr algn="ctr" eaLnBrk="1" hangingPunct="1"/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сада</a:t>
            </a:r>
          </a:p>
        </p:txBody>
      </p:sp>
      <p:sp>
        <p:nvSpPr>
          <p:cNvPr id="13317" name="Прямоугольник 74">
            <a:extLst>
              <a:ext uri="{FF2B5EF4-FFF2-40B4-BE49-F238E27FC236}">
                <a16:creationId xmlns:a16="http://schemas.microsoft.com/office/drawing/2014/main" id="{507D8EE2-4B74-451C-A70B-BC48AF1C5E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2013" y="1309688"/>
            <a:ext cx="15716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ru-RU" altLang="ru-RU" sz="2400">
                <a:solidFill>
                  <a:srgbClr val="FFFFFF"/>
                </a:solidFill>
                <a:latin typeface="Neo Sans Cyr"/>
              </a:rPr>
              <a:t>43</a:t>
            </a:r>
          </a:p>
          <a:p>
            <a:pPr algn="ctr" eaLnBrk="1" hangingPunct="1"/>
            <a:r>
              <a:rPr lang="ru-RU" altLang="ru-RU" sz="1200">
                <a:solidFill>
                  <a:srgbClr val="FFFFFF"/>
                </a:solidFill>
                <a:latin typeface="Neo Sans Cyr"/>
              </a:rPr>
              <a:t>Мини-центра</a:t>
            </a:r>
          </a:p>
        </p:txBody>
      </p:sp>
      <p:cxnSp>
        <p:nvCxnSpPr>
          <p:cNvPr id="16" name="Google Shape;77;p1">
            <a:extLst>
              <a:ext uri="{FF2B5EF4-FFF2-40B4-BE49-F238E27FC236}">
                <a16:creationId xmlns:a16="http://schemas.microsoft.com/office/drawing/2014/main" id="{C0304C02-A596-4267-B831-A41268BD7FF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2725" y="6621463"/>
            <a:ext cx="11728450" cy="25400"/>
          </a:xfrm>
          <a:prstGeom prst="straightConnector1">
            <a:avLst/>
          </a:prstGeom>
          <a:ln w="57150">
            <a:solidFill>
              <a:srgbClr val="33CCCC"/>
            </a:solidFill>
            <a:headEnd type="none" w="sm" len="sm"/>
            <a:tailEnd type="non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>
                <a16:creationId xmlns:a16="http://schemas.microsoft.com/office/drawing/2014/main" id="{0BD3D99C-5E17-427B-A020-2E1CAE5A375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57238" y="6364288"/>
            <a:ext cx="10693400" cy="36512"/>
          </a:xfrm>
          <a:prstGeom prst="straightConnector1">
            <a:avLst/>
          </a:prstGeom>
          <a:ln w="38100">
            <a:headEnd type="none" w="sm" len="sm"/>
            <a:tailEnd type="none" w="sm" len="sm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3320" name="TextBox 8">
            <a:extLst>
              <a:ext uri="{FF2B5EF4-FFF2-40B4-BE49-F238E27FC236}">
                <a16:creationId xmlns:a16="http://schemas.microsoft.com/office/drawing/2014/main" id="{B403482A-212C-4AF5-83D4-2E70A564B7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3475" y="273050"/>
            <a:ext cx="3127375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1000"/>
              </a:spcBef>
              <a:buSzPts val="3200"/>
              <a:buFont typeface="Arial" panose="020B0604020202020204" pitchFamily="34" charset="0"/>
              <a:buNone/>
            </a:pPr>
            <a:r>
              <a:rPr lang="kk-KZ" altLang="ru-RU" sz="32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  <a:sym typeface="Tahoma" panose="020B0604030504040204" pitchFamily="34" charset="0"/>
              </a:rPr>
              <a:t>Қорытынды</a:t>
            </a:r>
            <a:endParaRPr lang="en-US" altLang="ru-RU" sz="2400" b="1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  <a:sym typeface="Tahoma" panose="020B0604030504040204" pitchFamily="34" charset="0"/>
            </a:endParaRPr>
          </a:p>
        </p:txBody>
      </p:sp>
      <p:sp>
        <p:nvSpPr>
          <p:cNvPr id="13321" name="Прямоугольник 1">
            <a:extLst>
              <a:ext uri="{FF2B5EF4-FFF2-40B4-BE49-F238E27FC236}">
                <a16:creationId xmlns:a16="http://schemas.microsoft.com/office/drawing/2014/main" id="{9CA6AA12-F053-4368-9596-86FE55AC46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3475" y="1343025"/>
            <a:ext cx="35687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SzPts val="3200"/>
            </a:pPr>
            <a:r>
              <a:rPr lang="kk-KZ" altLang="ru-RU" sz="3200" b="1">
                <a:solidFill>
                  <a:srgbClr val="593593"/>
                </a:solidFill>
                <a:latin typeface="Tahoma" panose="020B0604030504040204" pitchFamily="34" charset="0"/>
                <a:cs typeface="Tahoma" panose="020B0604030504040204" pitchFamily="34" charset="0"/>
                <a:sym typeface="Tahoma" panose="020B0604030504040204" pitchFamily="34" charset="0"/>
              </a:rPr>
              <a:t>Бүгінгі сабақта:</a:t>
            </a:r>
            <a:endParaRPr lang="en-US" altLang="ru-RU" sz="3200" b="1">
              <a:solidFill>
                <a:srgbClr val="593593"/>
              </a:solidFill>
              <a:latin typeface="Tahoma" panose="020B0604030504040204" pitchFamily="34" charset="0"/>
              <a:cs typeface="Tahoma" panose="020B0604030504040204" pitchFamily="34" charset="0"/>
              <a:sym typeface="Tahoma" panose="020B060403050404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353AE3C-340E-4953-9389-2D9FCCE27105}"/>
              </a:ext>
            </a:extLst>
          </p:cNvPr>
          <p:cNvSpPr/>
          <p:nvPr/>
        </p:nvSpPr>
        <p:spPr>
          <a:xfrm>
            <a:off x="1031875" y="2209800"/>
            <a:ext cx="9782175" cy="24939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 algn="just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ru-RU" altLang="ru-RU" sz="2000" dirty="0">
                <a:latin typeface="Tahoma" panose="020B0604030504040204" pitchFamily="34" charset="0"/>
                <a:cs typeface="Tahoma" panose="020B0604030504040204" pitchFamily="34" charset="0"/>
              </a:rPr>
              <a:t>Махамбет </a:t>
            </a:r>
            <a:r>
              <a:rPr lang="ru-RU" altLang="ru-RU" sz="2000" dirty="0" err="1">
                <a:latin typeface="Tahoma" panose="020B0604030504040204" pitchFamily="34" charset="0"/>
                <a:cs typeface="Tahoma" panose="020B0604030504040204" pitchFamily="34" charset="0"/>
              </a:rPr>
              <a:t>Өтемісұлының</a:t>
            </a:r>
            <a:r>
              <a:rPr lang="ru-RU" altLang="ru-RU" sz="2000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2000" dirty="0" err="1">
                <a:latin typeface="Tahoma" panose="020B0604030504040204" pitchFamily="34" charset="0"/>
                <a:cs typeface="Tahoma" panose="020B0604030504040204" pitchFamily="34" charset="0"/>
              </a:rPr>
              <a:t>өмірінен</a:t>
            </a:r>
            <a:r>
              <a:rPr lang="ru-RU" altLang="ru-RU" sz="2000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2000" dirty="0" err="1">
                <a:latin typeface="Tahoma" panose="020B0604030504040204" pitchFamily="34" charset="0"/>
                <a:cs typeface="Tahoma" panose="020B0604030504040204" pitchFamily="34" charset="0"/>
              </a:rPr>
              <a:t>берілген</a:t>
            </a:r>
            <a:r>
              <a:rPr lang="ru-RU" altLang="ru-RU" sz="2000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2000" dirty="0" err="1">
                <a:latin typeface="Tahoma" panose="020B0604030504040204" pitchFamily="34" charset="0"/>
                <a:cs typeface="Tahoma" panose="020B0604030504040204" pitchFamily="34" charset="0"/>
              </a:rPr>
              <a:t>ақпараттармен</a:t>
            </a:r>
            <a:r>
              <a:rPr lang="ru-RU" altLang="ru-RU" sz="2000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2000" dirty="0" err="1">
                <a:latin typeface="Tahoma" panose="020B0604030504040204" pitchFamily="34" charset="0"/>
                <a:cs typeface="Tahoma" panose="020B0604030504040204" pitchFamily="34" charset="0"/>
              </a:rPr>
              <a:t>таныстыңыз</a:t>
            </a:r>
            <a:r>
              <a:rPr lang="ru-RU" altLang="ru-RU" sz="2000" dirty="0">
                <a:latin typeface="Tahoma" panose="020B0604030504040204" pitchFamily="34" charset="0"/>
                <a:cs typeface="Tahoma" panose="020B0604030504040204" pitchFamily="34" charset="0"/>
              </a:rPr>
              <a:t>. </a:t>
            </a:r>
          </a:p>
          <a:p>
            <a:pPr marL="285750" indent="-285750" algn="just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kk-KZ" altLang="ru-RU" sz="2000" dirty="0">
                <a:latin typeface="Tahoma" panose="020B0604030504040204" pitchFamily="34" charset="0"/>
                <a:cs typeface="Tahoma" panose="020B0604030504040204" pitchFamily="34" charset="0"/>
              </a:rPr>
              <a:t>Махамбеттің батырлық қасиеті және оған ықпал еткен тұлғалар туралы білдіңіз.</a:t>
            </a:r>
          </a:p>
          <a:p>
            <a:pPr marL="285750" indent="-285750" algn="just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ru-RU" altLang="ru-RU" sz="2000" dirty="0" err="1">
                <a:latin typeface="Tahoma" panose="020B0604030504040204" pitchFamily="34" charset="0"/>
                <a:cs typeface="Tahoma" panose="020B0604030504040204" pitchFamily="34" charset="0"/>
              </a:rPr>
              <a:t>Ақын</a:t>
            </a:r>
            <a:r>
              <a:rPr lang="ru-RU" altLang="ru-RU" sz="2000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2000" dirty="0" err="1">
                <a:latin typeface="Tahoma" panose="020B0604030504040204" pitchFamily="34" charset="0"/>
                <a:cs typeface="Tahoma" panose="020B0604030504040204" pitchFamily="34" charset="0"/>
              </a:rPr>
              <a:t>шығармашылығы</a:t>
            </a:r>
            <a:r>
              <a:rPr lang="ru-RU" altLang="ru-RU" sz="2000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2000" dirty="0" err="1">
                <a:latin typeface="Tahoma" panose="020B0604030504040204" pitchFamily="34" charset="0"/>
                <a:cs typeface="Tahoma" panose="020B0604030504040204" pitchFamily="34" charset="0"/>
              </a:rPr>
              <a:t>туралы</a:t>
            </a:r>
            <a:r>
              <a:rPr lang="ru-RU" altLang="ru-RU" sz="2000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2000" dirty="0" err="1">
                <a:latin typeface="Tahoma" panose="020B0604030504040204" pitchFamily="34" charset="0"/>
                <a:cs typeface="Tahoma" panose="020B0604030504040204" pitchFamily="34" charset="0"/>
              </a:rPr>
              <a:t>көзқарастармен</a:t>
            </a:r>
            <a:r>
              <a:rPr lang="ru-RU" altLang="ru-RU" sz="2000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2000" dirty="0" err="1">
                <a:latin typeface="Tahoma" panose="020B0604030504040204" pitchFamily="34" charset="0"/>
                <a:cs typeface="Tahoma" panose="020B0604030504040204" pitchFamily="34" charset="0"/>
              </a:rPr>
              <a:t>таныстыңыз</a:t>
            </a:r>
            <a:r>
              <a:rPr lang="ru-RU" altLang="ru-RU" sz="2000" dirty="0">
                <a:latin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eaLnBrk="1" hangingPunct="1">
              <a:defRPr/>
            </a:pPr>
            <a:endParaRPr lang="en-US" altLang="ru-RU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defRPr/>
            </a:pPr>
            <a:endParaRPr lang="ru-RU" altLang="ru-RU" dirty="0"/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48">
            <a:extLst>
              <a:ext uri="{FF2B5EF4-FFF2-40B4-BE49-F238E27FC236}">
                <a16:creationId xmlns:a16="http://schemas.microsoft.com/office/drawing/2014/main" id="{61E1C4AB-B011-46DD-8170-42CEE2DC62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63" y="7978775"/>
            <a:ext cx="200025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object 2">
            <a:extLst>
              <a:ext uri="{FF2B5EF4-FFF2-40B4-BE49-F238E27FC236}">
                <a16:creationId xmlns:a16="http://schemas.microsoft.com/office/drawing/2014/main" id="{D801309F-02E1-48D3-8F54-EA62A8B58FEA}"/>
              </a:ext>
            </a:extLst>
          </p:cNvPr>
          <p:cNvSpPr>
            <a:spLocks/>
          </p:cNvSpPr>
          <p:nvPr/>
        </p:nvSpPr>
        <p:spPr bwMode="auto">
          <a:xfrm>
            <a:off x="1588" y="-12700"/>
            <a:ext cx="12190412" cy="977900"/>
          </a:xfrm>
          <a:custGeom>
            <a:avLst/>
            <a:gdLst>
              <a:gd name="T0" fmla="*/ 0 w 15238094"/>
              <a:gd name="T1" fmla="*/ 984 h 1221740"/>
              <a:gd name="T2" fmla="*/ 12070 w 15238094"/>
              <a:gd name="T3" fmla="*/ 984 h 1221740"/>
              <a:gd name="T4" fmla="*/ 12070 w 15238094"/>
              <a:gd name="T5" fmla="*/ 0 h 1221740"/>
              <a:gd name="T6" fmla="*/ 0 w 15238094"/>
              <a:gd name="T7" fmla="*/ 0 h 1221740"/>
              <a:gd name="T8" fmla="*/ 0 w 15238094"/>
              <a:gd name="T9" fmla="*/ 984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40" name="Прямоугольник 73">
            <a:extLst>
              <a:ext uri="{FF2B5EF4-FFF2-40B4-BE49-F238E27FC236}">
                <a16:creationId xmlns:a16="http://schemas.microsoft.com/office/drawing/2014/main" id="{A3D05BF7-6A3E-45C9-8CEA-39703FE16D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343025"/>
            <a:ext cx="1573213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ru-RU" altLang="ru-RU" sz="2400">
                <a:solidFill>
                  <a:srgbClr val="FFFFFF"/>
                </a:solidFill>
                <a:latin typeface="Neo Sans Cyr"/>
              </a:rPr>
              <a:t>37 </a:t>
            </a:r>
          </a:p>
          <a:p>
            <a:pPr algn="ctr" eaLnBrk="1" hangingPunct="1"/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Частных детских</a:t>
            </a:r>
          </a:p>
          <a:p>
            <a:pPr algn="ctr" eaLnBrk="1" hangingPunct="1"/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сада</a:t>
            </a:r>
          </a:p>
        </p:txBody>
      </p:sp>
      <p:sp>
        <p:nvSpPr>
          <p:cNvPr id="14341" name="Прямоугольник 74">
            <a:extLst>
              <a:ext uri="{FF2B5EF4-FFF2-40B4-BE49-F238E27FC236}">
                <a16:creationId xmlns:a16="http://schemas.microsoft.com/office/drawing/2014/main" id="{7852299A-FBB2-486A-A140-1E24146908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2013" y="1309688"/>
            <a:ext cx="15716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ru-RU" altLang="ru-RU" sz="2400">
                <a:solidFill>
                  <a:srgbClr val="FFFFFF"/>
                </a:solidFill>
                <a:latin typeface="Neo Sans Cyr"/>
              </a:rPr>
              <a:t>43</a:t>
            </a:r>
          </a:p>
          <a:p>
            <a:pPr algn="ctr" eaLnBrk="1" hangingPunct="1"/>
            <a:r>
              <a:rPr lang="ru-RU" altLang="ru-RU" sz="1200">
                <a:solidFill>
                  <a:srgbClr val="FFFFFF"/>
                </a:solidFill>
                <a:latin typeface="Neo Sans Cyr"/>
              </a:rPr>
              <a:t>Мини-центра</a:t>
            </a:r>
          </a:p>
        </p:txBody>
      </p:sp>
      <p:cxnSp>
        <p:nvCxnSpPr>
          <p:cNvPr id="16" name="Google Shape;77;p1">
            <a:extLst>
              <a:ext uri="{FF2B5EF4-FFF2-40B4-BE49-F238E27FC236}">
                <a16:creationId xmlns:a16="http://schemas.microsoft.com/office/drawing/2014/main" id="{EED1B29D-0388-401F-BDF1-82EA071F1F1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2725" y="6621463"/>
            <a:ext cx="11728450" cy="25400"/>
          </a:xfrm>
          <a:prstGeom prst="straightConnector1">
            <a:avLst/>
          </a:prstGeom>
          <a:ln w="57150">
            <a:solidFill>
              <a:srgbClr val="33CCCC"/>
            </a:solidFill>
            <a:headEnd type="none" w="sm" len="sm"/>
            <a:tailEnd type="non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>
                <a16:creationId xmlns:a16="http://schemas.microsoft.com/office/drawing/2014/main" id="{16E7C8B3-F0D2-4CAC-99FB-B880AE54814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57238" y="6364288"/>
            <a:ext cx="10693400" cy="36512"/>
          </a:xfrm>
          <a:prstGeom prst="straightConnector1">
            <a:avLst/>
          </a:prstGeom>
          <a:ln w="38100">
            <a:headEnd type="none" w="sm" len="sm"/>
            <a:tailEnd type="none" w="sm" len="sm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4344" name="TextBox 8">
            <a:extLst>
              <a:ext uri="{FF2B5EF4-FFF2-40B4-BE49-F238E27FC236}">
                <a16:creationId xmlns:a16="http://schemas.microsoft.com/office/drawing/2014/main" id="{FBA9E6C7-D7DE-4A44-A4B8-5564832F1F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2050" y="1616075"/>
            <a:ext cx="8556625" cy="343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ru-RU" altLang="ru-RU">
                <a:latin typeface="Tahoma" panose="020B0604030504040204" pitchFamily="34" charset="0"/>
                <a:cs typeface="Tahoma" panose="020B0604030504040204" pitchFamily="34" charset="0"/>
              </a:rPr>
              <a:t>1. Әнуар Әлімжановтың «Махамбеттің жебесі» романы.    </a:t>
            </a:r>
          </a:p>
          <a:p>
            <a: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altLang="ru-RU">
                <a:hlinkClick r:id="rId3"/>
              </a:rPr>
              <a:t>https://kitap.kz/book/2307/read#epubcfi(/6/2[id1]!/4/2/2/1:0)</a:t>
            </a:r>
            <a:endParaRPr lang="kk-KZ" altLang="ru-RU"/>
          </a:p>
          <a:p>
            <a: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endParaRPr lang="kk-KZ" altLang="ru-RU"/>
          </a:p>
          <a:p>
            <a:pPr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kk-KZ" altLang="ru-RU">
                <a:latin typeface="Tahoma" panose="020B0604030504040204" pitchFamily="34" charset="0"/>
                <a:cs typeface="Tahoma" panose="020B0604030504040204" pitchFamily="34" charset="0"/>
              </a:rPr>
              <a:t>2. «</a:t>
            </a:r>
            <a:r>
              <a:rPr lang="ru-RU" altLang="ru-RU">
                <a:latin typeface="Tahoma" panose="020B0604030504040204" pitchFamily="34" charset="0"/>
                <a:cs typeface="Tahoma" panose="020B0604030504040204" pitchFamily="34" charset="0"/>
              </a:rPr>
              <a:t>Махамбет Өтемісұлының күйлері» бейнематериал. </a:t>
            </a:r>
            <a:r>
              <a:rPr lang="en-US" altLang="ru-RU">
                <a:latin typeface="Tahoma" panose="020B0604030504040204" pitchFamily="34" charset="0"/>
                <a:cs typeface="Tahoma" panose="020B0604030504040204" pitchFamily="34" charset="0"/>
                <a:hlinkClick r:id="rId4"/>
              </a:rPr>
              <a:t>https://www.youtube.com/watch?v=vaQFArDqVTk</a:t>
            </a:r>
            <a:r>
              <a:rPr lang="kk-KZ" altLang="ru-RU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altLang="ru-RU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endParaRPr lang="kk-KZ" altLang="ru-RU"/>
          </a:p>
          <a:p>
            <a: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kk-KZ" altLang="ru-RU"/>
              <a:t> </a:t>
            </a:r>
            <a:endParaRPr lang="ru-RU" altLang="ru-RU"/>
          </a:p>
          <a:p>
            <a: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br>
              <a:rPr lang="ru-RU" altLang="ru-RU"/>
            </a:br>
            <a:endParaRPr lang="ru-RU" altLang="ru-RU"/>
          </a:p>
        </p:txBody>
      </p:sp>
      <p:sp>
        <p:nvSpPr>
          <p:cNvPr id="14345" name="TextBox 8">
            <a:extLst>
              <a:ext uri="{FF2B5EF4-FFF2-40B4-BE49-F238E27FC236}">
                <a16:creationId xmlns:a16="http://schemas.microsoft.com/office/drawing/2014/main" id="{9042E916-2C45-492F-9EA5-9A797ECA9A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3475" y="273050"/>
            <a:ext cx="4587875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1000"/>
              </a:spcBef>
              <a:buSzPts val="3200"/>
              <a:buFont typeface="Arial" panose="020B0604020202020204" pitchFamily="34" charset="0"/>
              <a:buNone/>
            </a:pPr>
            <a:r>
              <a:rPr lang="kk-KZ" altLang="ru-RU" sz="32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Қосымша  тапсырма</a:t>
            </a:r>
            <a:endParaRPr lang="en-US" altLang="ru-RU" sz="2400" b="1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  <a:sym typeface="Tahoma" panose="020B0604030504040204" pitchFamily="34" charset="0"/>
            </a:endParaRP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48">
            <a:extLst>
              <a:ext uri="{FF2B5EF4-FFF2-40B4-BE49-F238E27FC236}">
                <a16:creationId xmlns:a16="http://schemas.microsoft.com/office/drawing/2014/main" id="{94109ED6-534D-4126-88B2-807B348EB6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63" y="7978775"/>
            <a:ext cx="200025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object 2">
            <a:extLst>
              <a:ext uri="{FF2B5EF4-FFF2-40B4-BE49-F238E27FC236}">
                <a16:creationId xmlns:a16="http://schemas.microsoft.com/office/drawing/2014/main" id="{BFDD8902-C28D-4C86-AAFC-E81ED0FFA58A}"/>
              </a:ext>
            </a:extLst>
          </p:cNvPr>
          <p:cNvSpPr>
            <a:spLocks/>
          </p:cNvSpPr>
          <p:nvPr/>
        </p:nvSpPr>
        <p:spPr bwMode="auto">
          <a:xfrm>
            <a:off x="1588" y="-12700"/>
            <a:ext cx="12190412" cy="977900"/>
          </a:xfrm>
          <a:custGeom>
            <a:avLst/>
            <a:gdLst>
              <a:gd name="T0" fmla="*/ 0 w 15238094"/>
              <a:gd name="T1" fmla="*/ 984 h 1221740"/>
              <a:gd name="T2" fmla="*/ 12070 w 15238094"/>
              <a:gd name="T3" fmla="*/ 984 h 1221740"/>
              <a:gd name="T4" fmla="*/ 12070 w 15238094"/>
              <a:gd name="T5" fmla="*/ 0 h 1221740"/>
              <a:gd name="T6" fmla="*/ 0 w 15238094"/>
              <a:gd name="T7" fmla="*/ 0 h 1221740"/>
              <a:gd name="T8" fmla="*/ 0 w 15238094"/>
              <a:gd name="T9" fmla="*/ 984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6" name="Прямоугольник 73">
            <a:extLst>
              <a:ext uri="{FF2B5EF4-FFF2-40B4-BE49-F238E27FC236}">
                <a16:creationId xmlns:a16="http://schemas.microsoft.com/office/drawing/2014/main" id="{9D051A61-3C29-40F6-A944-08AB579AA3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463" y="1343025"/>
            <a:ext cx="52705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ru-RU" altLang="ru-RU" sz="2400">
                <a:solidFill>
                  <a:srgbClr val="FFFFFF"/>
                </a:solidFill>
                <a:latin typeface="Neo Sans Cyr"/>
              </a:rPr>
              <a:t>37 </a:t>
            </a:r>
          </a:p>
          <a:p>
            <a:pPr algn="ctr" eaLnBrk="1" hangingPunct="1"/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Частных детских</a:t>
            </a:r>
          </a:p>
          <a:p>
            <a:pPr algn="ctr" eaLnBrk="1" hangingPunct="1"/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сада</a:t>
            </a:r>
          </a:p>
        </p:txBody>
      </p:sp>
      <p:sp>
        <p:nvSpPr>
          <p:cNvPr id="3077" name="Прямоугольник 74">
            <a:extLst>
              <a:ext uri="{FF2B5EF4-FFF2-40B4-BE49-F238E27FC236}">
                <a16:creationId xmlns:a16="http://schemas.microsoft.com/office/drawing/2014/main" id="{82D31B6E-C88B-461E-9E52-E492124203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2013" y="1309688"/>
            <a:ext cx="15716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ru-RU" altLang="ru-RU" sz="2400">
                <a:solidFill>
                  <a:srgbClr val="FFFFFF"/>
                </a:solidFill>
                <a:latin typeface="Neo Sans Cyr"/>
              </a:rPr>
              <a:t>43</a:t>
            </a:r>
          </a:p>
          <a:p>
            <a:pPr algn="ctr" eaLnBrk="1" hangingPunct="1"/>
            <a:r>
              <a:rPr lang="ru-RU" altLang="ru-RU" sz="1200">
                <a:solidFill>
                  <a:srgbClr val="FFFFFF"/>
                </a:solidFill>
                <a:latin typeface="Neo Sans Cyr"/>
              </a:rPr>
              <a:t>Мини-центра</a:t>
            </a:r>
          </a:p>
        </p:txBody>
      </p:sp>
      <p:cxnSp>
        <p:nvCxnSpPr>
          <p:cNvPr id="16" name="Google Shape;77;p1">
            <a:extLst>
              <a:ext uri="{FF2B5EF4-FFF2-40B4-BE49-F238E27FC236}">
                <a16:creationId xmlns:a16="http://schemas.microsoft.com/office/drawing/2014/main" id="{4BD61DBA-FFB1-4BCA-87BA-BBD731EF0CF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2725" y="6621463"/>
            <a:ext cx="11728450" cy="25400"/>
          </a:xfrm>
          <a:prstGeom prst="straightConnector1">
            <a:avLst/>
          </a:prstGeom>
          <a:ln w="57150">
            <a:solidFill>
              <a:srgbClr val="33CCCC"/>
            </a:solidFill>
            <a:headEnd type="none" w="sm" len="sm"/>
            <a:tailEnd type="non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>
                <a16:creationId xmlns:a16="http://schemas.microsoft.com/office/drawing/2014/main" id="{3CC206C2-0EF4-4F9A-A701-F26D6D8849C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52463" y="3389313"/>
            <a:ext cx="10693400" cy="36512"/>
          </a:xfrm>
          <a:prstGeom prst="straightConnector1">
            <a:avLst/>
          </a:prstGeom>
          <a:ln w="38100">
            <a:headEnd type="none" w="sm" len="sm"/>
            <a:tailEnd type="none" w="sm" len="sm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3080" name="TextBox 8">
            <a:extLst>
              <a:ext uri="{FF2B5EF4-FFF2-40B4-BE49-F238E27FC236}">
                <a16:creationId xmlns:a16="http://schemas.microsoft.com/office/drawing/2014/main" id="{C597B7F8-207B-4A5E-982E-4E59C2ECC5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3475" y="258763"/>
            <a:ext cx="42465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ru-RU" altLang="ru-RU" sz="3200" b="1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Оқу мақсат(тар)ы</a:t>
            </a:r>
          </a:p>
        </p:txBody>
      </p:sp>
      <p:sp>
        <p:nvSpPr>
          <p:cNvPr id="3081" name="TextBox 1">
            <a:extLst>
              <a:ext uri="{FF2B5EF4-FFF2-40B4-BE49-F238E27FC236}">
                <a16:creationId xmlns:a16="http://schemas.microsoft.com/office/drawing/2014/main" id="{AC3663BB-B9B3-43B8-91EE-5296940874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9663" y="3576638"/>
            <a:ext cx="10174287" cy="206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kk-KZ" altLang="en-US" sz="3200" b="1">
                <a:solidFill>
                  <a:srgbClr val="2E77E2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Сабақ мақсаттары:</a:t>
            </a:r>
          </a:p>
          <a:p>
            <a:pPr eaLnBrk="1" hangingPunct="1"/>
            <a:endParaRPr lang="kk-KZ" altLang="ru-RU" sz="240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buFont typeface="Arial" panose="020B0604020202020204" pitchFamily="34" charset="0"/>
              <a:buNone/>
            </a:pPr>
            <a:r>
              <a:rPr lang="ru-RU" altLang="ru-RU" sz="2400">
                <a:latin typeface="Tahoma" panose="020B0604030504040204" pitchFamily="34" charset="0"/>
                <a:cs typeface="Tahoma" panose="020B0604030504040204" pitchFamily="34" charset="0"/>
              </a:rPr>
              <a:t>Махамбет Өтемісұлының өмірі мен шығармашылығы туралы оқи отырып, автор </a:t>
            </a:r>
            <a:r>
              <a:rPr lang="kk-KZ" altLang="ru-RU" sz="2400">
                <a:latin typeface="Tahoma" panose="020B0604030504040204" pitchFamily="34" charset="0"/>
                <a:cs typeface="Tahoma" panose="020B0604030504040204" pitchFamily="34" charset="0"/>
              </a:rPr>
              <a:t>бейнесінің идеялық-стилистикалық тұтастырушы ретіндегі рөліне талдау жасайсыз.</a:t>
            </a:r>
            <a:endParaRPr lang="ru-RU" altLang="en-US" sz="3200" b="1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82" name="Прямоугольник 1">
            <a:extLst>
              <a:ext uri="{FF2B5EF4-FFF2-40B4-BE49-F238E27FC236}">
                <a16:creationId xmlns:a16="http://schemas.microsoft.com/office/drawing/2014/main" id="{D8B8EE0F-01FB-42BE-A203-17862F797E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3475" y="1358900"/>
            <a:ext cx="1021238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kk-KZ" altLang="ru-RU" sz="2400">
                <a:latin typeface="Tahoma" panose="020B0604030504040204" pitchFamily="34" charset="0"/>
                <a:cs typeface="Tahoma" panose="020B0604030504040204" pitchFamily="34" charset="0"/>
              </a:rPr>
              <a:t>Автор бейнесінің идеялық –стилистикалық тұтастырушы ретіндегі рөліне талдау жасау.  </a:t>
            </a:r>
            <a:endParaRPr lang="ru-RU" altLang="ru-RU" sz="240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48">
            <a:extLst>
              <a:ext uri="{FF2B5EF4-FFF2-40B4-BE49-F238E27FC236}">
                <a16:creationId xmlns:a16="http://schemas.microsoft.com/office/drawing/2014/main" id="{31D58C16-ACA8-488D-A2AF-42EA533D48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63" y="7978775"/>
            <a:ext cx="200025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object 2">
            <a:extLst>
              <a:ext uri="{FF2B5EF4-FFF2-40B4-BE49-F238E27FC236}">
                <a16:creationId xmlns:a16="http://schemas.microsoft.com/office/drawing/2014/main" id="{8C74E865-3E9B-47A2-B0F7-207B9206D6F8}"/>
              </a:ext>
            </a:extLst>
          </p:cNvPr>
          <p:cNvSpPr>
            <a:spLocks/>
          </p:cNvSpPr>
          <p:nvPr/>
        </p:nvSpPr>
        <p:spPr bwMode="auto">
          <a:xfrm>
            <a:off x="1588" y="-12700"/>
            <a:ext cx="12190412" cy="977900"/>
          </a:xfrm>
          <a:custGeom>
            <a:avLst/>
            <a:gdLst>
              <a:gd name="T0" fmla="*/ 0 w 15238094"/>
              <a:gd name="T1" fmla="*/ 984 h 1221740"/>
              <a:gd name="T2" fmla="*/ 12070 w 15238094"/>
              <a:gd name="T3" fmla="*/ 984 h 1221740"/>
              <a:gd name="T4" fmla="*/ 12070 w 15238094"/>
              <a:gd name="T5" fmla="*/ 0 h 1221740"/>
              <a:gd name="T6" fmla="*/ 0 w 15238094"/>
              <a:gd name="T7" fmla="*/ 0 h 1221740"/>
              <a:gd name="T8" fmla="*/ 0 w 15238094"/>
              <a:gd name="T9" fmla="*/ 984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100" name="Прямоугольник 73">
            <a:extLst>
              <a:ext uri="{FF2B5EF4-FFF2-40B4-BE49-F238E27FC236}">
                <a16:creationId xmlns:a16="http://schemas.microsoft.com/office/drawing/2014/main" id="{7ECF4643-AF5E-4CED-B3F7-188B70C5D0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343025"/>
            <a:ext cx="1573213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ru-RU" altLang="ru-RU" sz="2400">
                <a:solidFill>
                  <a:srgbClr val="FFFFFF"/>
                </a:solidFill>
                <a:latin typeface="Neo Sans Cyr"/>
              </a:rPr>
              <a:t>37 </a:t>
            </a:r>
          </a:p>
          <a:p>
            <a:pPr algn="ctr" eaLnBrk="1" hangingPunct="1"/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Частных детских</a:t>
            </a:r>
          </a:p>
          <a:p>
            <a:pPr algn="ctr" eaLnBrk="1" hangingPunct="1"/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сада</a:t>
            </a:r>
          </a:p>
        </p:txBody>
      </p:sp>
      <p:sp>
        <p:nvSpPr>
          <p:cNvPr id="4101" name="Прямоугольник 74">
            <a:extLst>
              <a:ext uri="{FF2B5EF4-FFF2-40B4-BE49-F238E27FC236}">
                <a16:creationId xmlns:a16="http://schemas.microsoft.com/office/drawing/2014/main" id="{5FD71DB8-CA0A-4A94-9A8F-6CB0187ED3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2013" y="1309688"/>
            <a:ext cx="15716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ru-RU" altLang="ru-RU" sz="2400">
                <a:solidFill>
                  <a:srgbClr val="FFFFFF"/>
                </a:solidFill>
                <a:latin typeface="Neo Sans Cyr"/>
              </a:rPr>
              <a:t>43</a:t>
            </a:r>
          </a:p>
          <a:p>
            <a:pPr algn="ctr" eaLnBrk="1" hangingPunct="1"/>
            <a:r>
              <a:rPr lang="ru-RU" altLang="ru-RU" sz="1200">
                <a:solidFill>
                  <a:srgbClr val="FFFFFF"/>
                </a:solidFill>
                <a:latin typeface="Neo Sans Cyr"/>
              </a:rPr>
              <a:t>Мини-центра</a:t>
            </a:r>
          </a:p>
        </p:txBody>
      </p:sp>
      <p:cxnSp>
        <p:nvCxnSpPr>
          <p:cNvPr id="16" name="Google Shape;77;p1">
            <a:extLst>
              <a:ext uri="{FF2B5EF4-FFF2-40B4-BE49-F238E27FC236}">
                <a16:creationId xmlns:a16="http://schemas.microsoft.com/office/drawing/2014/main" id="{3A035B11-AD41-4221-BDC1-737C268E9F2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2725" y="6621463"/>
            <a:ext cx="11728450" cy="25400"/>
          </a:xfrm>
          <a:prstGeom prst="straightConnector1">
            <a:avLst/>
          </a:prstGeom>
          <a:ln w="57150">
            <a:solidFill>
              <a:srgbClr val="33CCCC"/>
            </a:solidFill>
            <a:headEnd type="none" w="sm" len="sm"/>
            <a:tailEnd type="non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>
                <a16:creationId xmlns:a16="http://schemas.microsoft.com/office/drawing/2014/main" id="{CE11DCFF-B43C-43F4-ACF3-AF4909CE578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57238" y="6364288"/>
            <a:ext cx="10693400" cy="36512"/>
          </a:xfrm>
          <a:prstGeom prst="straightConnector1">
            <a:avLst/>
          </a:prstGeom>
          <a:ln w="38100">
            <a:headEnd type="none" w="sm" len="sm"/>
            <a:tailEnd type="none" w="sm" len="sm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104" name="TextBox 8">
            <a:extLst>
              <a:ext uri="{FF2B5EF4-FFF2-40B4-BE49-F238E27FC236}">
                <a16:creationId xmlns:a16="http://schemas.microsoft.com/office/drawing/2014/main" id="{1F18C8C6-5FEA-4E85-B466-C73C430133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2700" y="199231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105" name="TextBox 9">
            <a:extLst>
              <a:ext uri="{FF2B5EF4-FFF2-40B4-BE49-F238E27FC236}">
                <a16:creationId xmlns:a16="http://schemas.microsoft.com/office/drawing/2014/main" id="{DF2F281C-ECC3-4927-ABDE-F6F6D27326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3475" y="258763"/>
            <a:ext cx="47894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 </a:t>
            </a:r>
            <a:r>
              <a:rPr lang="kk-KZ" altLang="ru-RU" sz="2800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критерийлері: </a:t>
            </a:r>
            <a:endParaRPr lang="ru-RU" altLang="ru-RU" sz="2800" b="1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AC37AA86-E979-4948-8702-E1CC59B25006}"/>
              </a:ext>
            </a:extLst>
          </p:cNvPr>
          <p:cNvGraphicFramePr>
            <a:graphicFrameLocks noGrp="1"/>
          </p:cNvGraphicFramePr>
          <p:nvPr/>
        </p:nvGraphicFramePr>
        <p:xfrm>
          <a:off x="866775" y="1398588"/>
          <a:ext cx="10474325" cy="4325937"/>
        </p:xfrm>
        <a:graphic>
          <a:graphicData uri="http://schemas.openxmlformats.org/drawingml/2006/table">
            <a:tbl>
              <a:tblPr/>
              <a:tblGrid>
                <a:gridCol w="33626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35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81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0407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Бағалау критерийі</a:t>
                      </a:r>
                      <a:endParaRPr kumimoji="0" lang="ru-RU" alt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4" marR="6858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kk-KZ" alt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Дескриптор</a:t>
                      </a:r>
                      <a:endParaRPr kumimoji="0" lang="ru-RU" alt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4" marR="6858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 marL="904875" indent="-546100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904875" marR="0" lvl="0" indent="-54610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</a:pPr>
                      <a:endParaRPr kumimoji="0" lang="ru-RU" altLang="ru-RU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4" marR="6858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34493">
                <a:tc rowSpan="3"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Автор бейнесінің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идеялық –стилистикалық тұтастырушы ретіндегі рөліне талдау жасау.  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4" marR="6858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indent="0" algn="just" eaLnBrk="1" hangingPunct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ru-RU" altLang="ru-RU" sz="1800" dirty="0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Махамбет </a:t>
                      </a:r>
                      <a:r>
                        <a:rPr lang="ru-RU" altLang="ru-RU" sz="1800" dirty="0" err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Өтемісұлының</a:t>
                      </a:r>
                      <a:r>
                        <a:rPr lang="ru-RU" altLang="ru-RU" sz="1800" dirty="0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altLang="ru-RU" sz="1800" dirty="0" err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өмірінен</a:t>
                      </a:r>
                      <a:r>
                        <a:rPr lang="ru-RU" altLang="ru-RU" sz="1800" dirty="0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altLang="ru-RU" sz="1800" dirty="0" err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берілген</a:t>
                      </a:r>
                      <a:r>
                        <a:rPr lang="ru-RU" altLang="ru-RU" sz="1800" dirty="0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altLang="ru-RU" sz="1800" dirty="0" err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ақпараттарды</a:t>
                      </a:r>
                      <a:r>
                        <a:rPr lang="ru-RU" altLang="ru-RU" sz="1800" dirty="0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altLang="ru-RU" sz="1800" dirty="0" err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біледі</a:t>
                      </a:r>
                      <a:r>
                        <a:rPr lang="ru-RU" altLang="ru-RU" sz="1800" dirty="0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4" marR="6858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4" marR="6858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28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indent="0" algn="just" eaLnBrk="1" hangingPunct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kk-KZ" altLang="ru-RU" sz="1800" dirty="0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Махамбеттің батырлық қасиетін  танып, өз ойымен талдап жеткізе алады.</a:t>
                      </a:r>
                    </a:p>
                  </a:txBody>
                  <a:tcPr marL="68584" marR="6858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4" marR="6858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3449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800" dirty="0" err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Ақын</a:t>
                      </a:r>
                      <a:r>
                        <a:rPr lang="ru-RU" altLang="ru-RU" sz="1800" dirty="0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altLang="ru-RU" sz="1800" dirty="0" err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шығармашылығы</a:t>
                      </a:r>
                      <a:r>
                        <a:rPr lang="ru-RU" altLang="ru-RU" sz="1800" dirty="0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altLang="ru-RU" sz="1800" dirty="0" err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туралы</a:t>
                      </a:r>
                      <a:r>
                        <a:rPr lang="ru-RU" altLang="ru-RU" sz="1800" dirty="0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altLang="ru-RU" sz="1800" dirty="0" err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көзқарастармен</a:t>
                      </a:r>
                      <a:r>
                        <a:rPr lang="ru-RU" altLang="ru-RU" sz="1800" dirty="0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altLang="ru-RU" sz="1800" dirty="0" err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танысып</a:t>
                      </a:r>
                      <a:r>
                        <a:rPr lang="ru-RU" altLang="ru-RU" sz="1800" dirty="0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, </a:t>
                      </a:r>
                      <a:r>
                        <a:rPr lang="ru-RU" altLang="ru-RU" sz="1800" dirty="0" err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берілген</a:t>
                      </a:r>
                      <a:r>
                        <a:rPr lang="ru-RU" altLang="ru-RU" sz="1800" dirty="0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altLang="ru-RU" sz="1800" dirty="0" err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бағалауларды</a:t>
                      </a:r>
                      <a:r>
                        <a:rPr lang="ru-RU" altLang="ru-RU" sz="1800" dirty="0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altLang="ru-RU" sz="1800" dirty="0" err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анықтайды</a:t>
                      </a:r>
                      <a:r>
                        <a:rPr lang="ru-RU" altLang="ru-RU" sz="1800" dirty="0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4" marR="6858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4" marR="6858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F49E9A7B-22A1-427D-8713-4DDE7B5AFC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82606" y="1627779"/>
            <a:ext cx="341041" cy="26234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Рисунок 48">
            <a:extLst>
              <a:ext uri="{FF2B5EF4-FFF2-40B4-BE49-F238E27FC236}">
                <a16:creationId xmlns:a16="http://schemas.microsoft.com/office/drawing/2014/main" id="{9FDDF7D3-BF1E-476E-BF63-D429D3BF3B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63" y="7978775"/>
            <a:ext cx="200025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object 2">
            <a:extLst>
              <a:ext uri="{FF2B5EF4-FFF2-40B4-BE49-F238E27FC236}">
                <a16:creationId xmlns:a16="http://schemas.microsoft.com/office/drawing/2014/main" id="{A5B9709A-F726-4234-A487-B2FD0DDAA282}"/>
              </a:ext>
            </a:extLst>
          </p:cNvPr>
          <p:cNvSpPr>
            <a:spLocks/>
          </p:cNvSpPr>
          <p:nvPr/>
        </p:nvSpPr>
        <p:spPr bwMode="auto">
          <a:xfrm>
            <a:off x="1588" y="0"/>
            <a:ext cx="12190412" cy="977900"/>
          </a:xfrm>
          <a:custGeom>
            <a:avLst/>
            <a:gdLst>
              <a:gd name="T0" fmla="*/ 0 w 15238094"/>
              <a:gd name="T1" fmla="*/ 984 h 1221740"/>
              <a:gd name="T2" fmla="*/ 12070 w 15238094"/>
              <a:gd name="T3" fmla="*/ 984 h 1221740"/>
              <a:gd name="T4" fmla="*/ 12070 w 15238094"/>
              <a:gd name="T5" fmla="*/ 0 h 1221740"/>
              <a:gd name="T6" fmla="*/ 0 w 15238094"/>
              <a:gd name="T7" fmla="*/ 0 h 1221740"/>
              <a:gd name="T8" fmla="*/ 0 w 15238094"/>
              <a:gd name="T9" fmla="*/ 984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4" name="Прямоугольник 73">
            <a:extLst>
              <a:ext uri="{FF2B5EF4-FFF2-40B4-BE49-F238E27FC236}">
                <a16:creationId xmlns:a16="http://schemas.microsoft.com/office/drawing/2014/main" id="{33323ED7-FA1D-4905-9085-6A7B31D1C2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343025"/>
            <a:ext cx="7100888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ru-RU" altLang="ru-RU" sz="2400">
                <a:solidFill>
                  <a:srgbClr val="FFFFFF"/>
                </a:solidFill>
                <a:latin typeface="Neo Sans Cyr"/>
              </a:rPr>
              <a:t>37 </a:t>
            </a:r>
          </a:p>
          <a:p>
            <a:pPr algn="ctr" eaLnBrk="1" hangingPunct="1"/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Частных детских</a:t>
            </a:r>
          </a:p>
          <a:p>
            <a:pPr algn="ctr" eaLnBrk="1" hangingPunct="1"/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сада</a:t>
            </a:r>
          </a:p>
        </p:txBody>
      </p:sp>
      <p:sp>
        <p:nvSpPr>
          <p:cNvPr id="5125" name="Прямоугольник 74">
            <a:extLst>
              <a:ext uri="{FF2B5EF4-FFF2-40B4-BE49-F238E27FC236}">
                <a16:creationId xmlns:a16="http://schemas.microsoft.com/office/drawing/2014/main" id="{40C8EAE1-482E-4E08-9FFC-8E1F8566CB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2013" y="1309688"/>
            <a:ext cx="15716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ru-RU" altLang="ru-RU" sz="2400">
                <a:solidFill>
                  <a:srgbClr val="FFFFFF"/>
                </a:solidFill>
                <a:latin typeface="Neo Sans Cyr"/>
              </a:rPr>
              <a:t>43</a:t>
            </a:r>
          </a:p>
          <a:p>
            <a:pPr algn="ctr" eaLnBrk="1" hangingPunct="1"/>
            <a:r>
              <a:rPr lang="ru-RU" altLang="ru-RU" sz="1200">
                <a:solidFill>
                  <a:srgbClr val="FFFFFF"/>
                </a:solidFill>
                <a:latin typeface="Neo Sans Cyr"/>
              </a:rPr>
              <a:t>Мини-центра</a:t>
            </a:r>
          </a:p>
        </p:txBody>
      </p:sp>
      <p:cxnSp>
        <p:nvCxnSpPr>
          <p:cNvPr id="16" name="Google Shape;77;p1">
            <a:extLst>
              <a:ext uri="{FF2B5EF4-FFF2-40B4-BE49-F238E27FC236}">
                <a16:creationId xmlns:a16="http://schemas.microsoft.com/office/drawing/2014/main" id="{54A5310E-E1D1-43DF-A432-D18DC8E5F61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2725" y="6621463"/>
            <a:ext cx="11728450" cy="25400"/>
          </a:xfrm>
          <a:prstGeom prst="straightConnector1">
            <a:avLst/>
          </a:prstGeom>
          <a:ln w="57150">
            <a:solidFill>
              <a:srgbClr val="33CCCC"/>
            </a:solidFill>
            <a:headEnd type="none" w="sm" len="sm"/>
            <a:tailEnd type="non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>
                <a16:creationId xmlns:a16="http://schemas.microsoft.com/office/drawing/2014/main" id="{D831808E-6125-428A-BC94-E4655743D47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57238" y="6364288"/>
            <a:ext cx="10693400" cy="36512"/>
          </a:xfrm>
          <a:prstGeom prst="straightConnector1">
            <a:avLst/>
          </a:prstGeom>
          <a:ln w="38100">
            <a:headEnd type="none" w="sm" len="sm"/>
            <a:tailEnd type="none" w="sm" len="sm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5128" name="TextBox 9">
            <a:extLst>
              <a:ext uri="{FF2B5EF4-FFF2-40B4-BE49-F238E27FC236}">
                <a16:creationId xmlns:a16="http://schemas.microsoft.com/office/drawing/2014/main" id="{54FE684E-7687-4083-924D-6BF7ED9D86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4225" y="5891213"/>
            <a:ext cx="55864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ru-RU" sz="2000" b="1">
                <a:solidFill>
                  <a:srgbClr val="FF0000"/>
                </a:solidFill>
                <a:hlinkClick r:id="rId3"/>
              </a:rPr>
              <a:t>https://www.youtube.com/watch?v=zIa60Mj6NpQ</a:t>
            </a:r>
            <a:r>
              <a:rPr lang="kk-KZ" altLang="ru-RU" sz="2000" b="1">
                <a:solidFill>
                  <a:srgbClr val="FF0000"/>
                </a:solidFill>
              </a:rPr>
              <a:t> </a:t>
            </a:r>
            <a:endParaRPr lang="ru-RU" altLang="ru-RU" sz="2000" b="1">
              <a:solidFill>
                <a:srgbClr val="FF0000"/>
              </a:solidFill>
            </a:endParaRPr>
          </a:p>
        </p:txBody>
      </p:sp>
      <p:pic>
        <p:nvPicPr>
          <p:cNvPr id="5129" name="Рисунок 1">
            <a:extLst>
              <a:ext uri="{FF2B5EF4-FFF2-40B4-BE49-F238E27FC236}">
                <a16:creationId xmlns:a16="http://schemas.microsoft.com/office/drawing/2014/main" id="{F5B10B4C-165B-4C35-90BC-4A480C9D92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52"/>
          <a:stretch>
            <a:fillRect/>
          </a:stretch>
        </p:blipFill>
        <p:spPr bwMode="auto">
          <a:xfrm>
            <a:off x="487363" y="1268413"/>
            <a:ext cx="2897187" cy="454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C42A8C2D-C10B-4E27-B09D-B58978A85900}"/>
              </a:ext>
            </a:extLst>
          </p:cNvPr>
          <p:cNvGraphicFramePr>
            <a:graphicFrameLocks noGrp="1"/>
          </p:cNvGraphicFramePr>
          <p:nvPr/>
        </p:nvGraphicFramePr>
        <p:xfrm>
          <a:off x="3876675" y="1214438"/>
          <a:ext cx="7573963" cy="4618037"/>
        </p:xfrm>
        <a:graphic>
          <a:graphicData uri="http://schemas.openxmlformats.org/drawingml/2006/table">
            <a:tbl>
              <a:tblPr/>
              <a:tblGrid>
                <a:gridCol w="3787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61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18037">
                <a:tc>
                  <a:txBody>
                    <a:bodyPr/>
                    <a:lstStyle>
                      <a:lvl1pPr marL="179388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179388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Ереулі атқа ер салмай,</a:t>
                      </a:r>
                      <a:br>
                        <a:rPr kumimoji="0" lang="ru-RU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Егеулі найза қолға алмай,</a:t>
                      </a:r>
                      <a:br>
                        <a:rPr kumimoji="0" lang="ru-RU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Еңку-еңку жер шалмай,</a:t>
                      </a:r>
                      <a:br>
                        <a:rPr kumimoji="0" lang="ru-RU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Қоңыр салқын төске алмай,</a:t>
                      </a:r>
                      <a:br>
                        <a:rPr kumimoji="0" lang="ru-RU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Құбыланы төрткүл оңға алмай</a:t>
                      </a:r>
                      <a:br>
                        <a:rPr kumimoji="0" lang="ru-RU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Тебінгі терге шірімей,</a:t>
                      </a:r>
                      <a:br>
                        <a:rPr kumimoji="0" lang="ru-RU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Терлігі майдай ерімей,</a:t>
                      </a:r>
                      <a:br>
                        <a:rPr kumimoji="0" lang="ru-RU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Алты малта ас болмай,</a:t>
                      </a:r>
                      <a:br>
                        <a:rPr kumimoji="0" lang="ru-RU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Өзіңнен туған жас бала</a:t>
                      </a:r>
                      <a:br>
                        <a:rPr kumimoji="0" lang="ru-RU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Сақалы шығып жат болмай,</a:t>
                      </a:r>
                      <a:br>
                        <a:rPr kumimoji="0" lang="ru-RU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Ат үстінде күн көрмей,</a:t>
                      </a:r>
                      <a:endParaRPr kumimoji="0" lang="ru-RU" altLang="ru-RU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>
                      <a:lvl1pPr marL="263525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263525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Ашаршылық, шөл көрмей,</a:t>
                      </a:r>
                      <a:br>
                        <a:rPr kumimoji="0" lang="ru-RU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Арып-ашып жол көрмей,</a:t>
                      </a:r>
                      <a:br>
                        <a:rPr kumimoji="0" lang="ru-RU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Өлеңді төсеп ет жемей,</a:t>
                      </a:r>
                      <a:br>
                        <a:rPr kumimoji="0" lang="ru-RU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Ер төсектен безінбей,</a:t>
                      </a:r>
                      <a:br>
                        <a:rPr kumimoji="0" lang="ru-RU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Ұлы түске ұрынбай,</a:t>
                      </a:r>
                      <a:br>
                        <a:rPr kumimoji="0" lang="ru-RU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Түн қатып жүріп, түс қашпай,</a:t>
                      </a:r>
                      <a:br>
                        <a:rPr kumimoji="0" lang="ru-RU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Тебінгіні теріс салмай,</a:t>
                      </a:r>
                      <a:br>
                        <a:rPr kumimoji="0" lang="ru-RU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Темірқазық жастанбай,</a:t>
                      </a:r>
                      <a:br>
                        <a:rPr kumimoji="0" lang="ru-RU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Қу толағай бастанбай,</a:t>
                      </a:r>
                      <a:br>
                        <a:rPr kumimoji="0" lang="ru-RU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Ерлердің ісі бітер ме?!</a:t>
                      </a:r>
                      <a:endParaRPr kumimoji="0" lang="ru-RU" altLang="ru-RU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Рисунок 48">
            <a:extLst>
              <a:ext uri="{FF2B5EF4-FFF2-40B4-BE49-F238E27FC236}">
                <a16:creationId xmlns:a16="http://schemas.microsoft.com/office/drawing/2014/main" id="{E8E1E86A-F2B3-49D6-9383-16D4F407E0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63" y="7978775"/>
            <a:ext cx="200025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object 2">
            <a:extLst>
              <a:ext uri="{FF2B5EF4-FFF2-40B4-BE49-F238E27FC236}">
                <a16:creationId xmlns:a16="http://schemas.microsoft.com/office/drawing/2014/main" id="{D452EF4C-0D15-4998-9D36-AC4E4D78B118}"/>
              </a:ext>
            </a:extLst>
          </p:cNvPr>
          <p:cNvSpPr>
            <a:spLocks/>
          </p:cNvSpPr>
          <p:nvPr/>
        </p:nvSpPr>
        <p:spPr bwMode="auto">
          <a:xfrm>
            <a:off x="1588" y="0"/>
            <a:ext cx="12190412" cy="977900"/>
          </a:xfrm>
          <a:custGeom>
            <a:avLst/>
            <a:gdLst>
              <a:gd name="T0" fmla="*/ 0 w 15238094"/>
              <a:gd name="T1" fmla="*/ 984 h 1221740"/>
              <a:gd name="T2" fmla="*/ 12070 w 15238094"/>
              <a:gd name="T3" fmla="*/ 984 h 1221740"/>
              <a:gd name="T4" fmla="*/ 12070 w 15238094"/>
              <a:gd name="T5" fmla="*/ 0 h 1221740"/>
              <a:gd name="T6" fmla="*/ 0 w 15238094"/>
              <a:gd name="T7" fmla="*/ 0 h 1221740"/>
              <a:gd name="T8" fmla="*/ 0 w 15238094"/>
              <a:gd name="T9" fmla="*/ 984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8" name="Прямоугольник 73">
            <a:extLst>
              <a:ext uri="{FF2B5EF4-FFF2-40B4-BE49-F238E27FC236}">
                <a16:creationId xmlns:a16="http://schemas.microsoft.com/office/drawing/2014/main" id="{343FA45A-B09E-415E-A648-BCAC81CD36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343025"/>
            <a:ext cx="1573213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ru-RU" altLang="ru-RU" sz="2400">
                <a:solidFill>
                  <a:srgbClr val="FFFFFF"/>
                </a:solidFill>
                <a:latin typeface="Neo Sans Cyr"/>
              </a:rPr>
              <a:t>37 </a:t>
            </a:r>
          </a:p>
          <a:p>
            <a:pPr algn="ctr" eaLnBrk="1" hangingPunct="1"/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Частных детских</a:t>
            </a:r>
          </a:p>
          <a:p>
            <a:pPr algn="ctr" eaLnBrk="1" hangingPunct="1"/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сада</a:t>
            </a:r>
          </a:p>
        </p:txBody>
      </p:sp>
      <p:sp>
        <p:nvSpPr>
          <p:cNvPr id="6149" name="Прямоугольник 74">
            <a:extLst>
              <a:ext uri="{FF2B5EF4-FFF2-40B4-BE49-F238E27FC236}">
                <a16:creationId xmlns:a16="http://schemas.microsoft.com/office/drawing/2014/main" id="{9A371BF5-AE4A-46E6-854E-2C7041C52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2013" y="1309688"/>
            <a:ext cx="15716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ru-RU" altLang="ru-RU" sz="2400">
                <a:solidFill>
                  <a:srgbClr val="FFFFFF"/>
                </a:solidFill>
                <a:latin typeface="Neo Sans Cyr"/>
              </a:rPr>
              <a:t>43</a:t>
            </a:r>
          </a:p>
          <a:p>
            <a:pPr algn="ctr" eaLnBrk="1" hangingPunct="1"/>
            <a:r>
              <a:rPr lang="ru-RU" altLang="ru-RU" sz="1200">
                <a:solidFill>
                  <a:srgbClr val="FFFFFF"/>
                </a:solidFill>
                <a:latin typeface="Neo Sans Cyr"/>
              </a:rPr>
              <a:t>Мини-центра</a:t>
            </a:r>
          </a:p>
        </p:txBody>
      </p:sp>
      <p:cxnSp>
        <p:nvCxnSpPr>
          <p:cNvPr id="16" name="Google Shape;77;p1">
            <a:extLst>
              <a:ext uri="{FF2B5EF4-FFF2-40B4-BE49-F238E27FC236}">
                <a16:creationId xmlns:a16="http://schemas.microsoft.com/office/drawing/2014/main" id="{B8AB977F-C5F9-4DB6-B968-EC6F08034AB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2725" y="6621463"/>
            <a:ext cx="11728450" cy="25400"/>
          </a:xfrm>
          <a:prstGeom prst="straightConnector1">
            <a:avLst/>
          </a:prstGeom>
          <a:ln w="57150">
            <a:solidFill>
              <a:srgbClr val="33CCCC"/>
            </a:solidFill>
            <a:headEnd type="none" w="sm" len="sm"/>
            <a:tailEnd type="non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>
                <a16:creationId xmlns:a16="http://schemas.microsoft.com/office/drawing/2014/main" id="{442B4D0E-9478-4D39-9F0B-9F90ABB0BC0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57238" y="6364288"/>
            <a:ext cx="10693400" cy="36512"/>
          </a:xfrm>
          <a:prstGeom prst="straightConnector1">
            <a:avLst/>
          </a:prstGeom>
          <a:ln w="38100">
            <a:headEnd type="none" w="sm" len="sm"/>
            <a:tailEnd type="none" w="sm" len="sm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EB0943D3-673A-4DDE-A19E-111C99BAE787}"/>
              </a:ext>
            </a:extLst>
          </p:cNvPr>
          <p:cNvGraphicFramePr/>
          <p:nvPr/>
        </p:nvGraphicFramePr>
        <p:xfrm>
          <a:off x="757238" y="994266"/>
          <a:ext cx="10693400" cy="53700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Рисунок 48">
            <a:extLst>
              <a:ext uri="{FF2B5EF4-FFF2-40B4-BE49-F238E27FC236}">
                <a16:creationId xmlns:a16="http://schemas.microsoft.com/office/drawing/2014/main" id="{61AB51FA-ED91-414B-9050-B3368ADBBC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63" y="7978775"/>
            <a:ext cx="200025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object 2">
            <a:extLst>
              <a:ext uri="{FF2B5EF4-FFF2-40B4-BE49-F238E27FC236}">
                <a16:creationId xmlns:a16="http://schemas.microsoft.com/office/drawing/2014/main" id="{FE6F27DA-7416-4C2C-AB5D-30FEB8EE9A73}"/>
              </a:ext>
            </a:extLst>
          </p:cNvPr>
          <p:cNvSpPr>
            <a:spLocks/>
          </p:cNvSpPr>
          <p:nvPr/>
        </p:nvSpPr>
        <p:spPr bwMode="auto">
          <a:xfrm>
            <a:off x="1588" y="0"/>
            <a:ext cx="12190412" cy="977900"/>
          </a:xfrm>
          <a:custGeom>
            <a:avLst/>
            <a:gdLst>
              <a:gd name="T0" fmla="*/ 0 w 15238094"/>
              <a:gd name="T1" fmla="*/ 984 h 1221740"/>
              <a:gd name="T2" fmla="*/ 12070 w 15238094"/>
              <a:gd name="T3" fmla="*/ 984 h 1221740"/>
              <a:gd name="T4" fmla="*/ 12070 w 15238094"/>
              <a:gd name="T5" fmla="*/ 0 h 1221740"/>
              <a:gd name="T6" fmla="*/ 0 w 15238094"/>
              <a:gd name="T7" fmla="*/ 0 h 1221740"/>
              <a:gd name="T8" fmla="*/ 0 w 15238094"/>
              <a:gd name="T9" fmla="*/ 984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172" name="Прямоугольник 73">
            <a:extLst>
              <a:ext uri="{FF2B5EF4-FFF2-40B4-BE49-F238E27FC236}">
                <a16:creationId xmlns:a16="http://schemas.microsoft.com/office/drawing/2014/main" id="{CF4F0616-0C0F-44D7-9301-BE8BFA9B63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343025"/>
            <a:ext cx="1573213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ru-RU" altLang="ru-RU" sz="2400">
                <a:solidFill>
                  <a:srgbClr val="FFFFFF"/>
                </a:solidFill>
                <a:latin typeface="Neo Sans Cyr"/>
              </a:rPr>
              <a:t>37 </a:t>
            </a:r>
          </a:p>
          <a:p>
            <a:pPr algn="ctr" eaLnBrk="1" hangingPunct="1"/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Частных детских</a:t>
            </a:r>
          </a:p>
          <a:p>
            <a:pPr algn="ctr" eaLnBrk="1" hangingPunct="1"/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сада</a:t>
            </a:r>
          </a:p>
        </p:txBody>
      </p:sp>
      <p:cxnSp>
        <p:nvCxnSpPr>
          <p:cNvPr id="16" name="Google Shape;77;p1">
            <a:extLst>
              <a:ext uri="{FF2B5EF4-FFF2-40B4-BE49-F238E27FC236}">
                <a16:creationId xmlns:a16="http://schemas.microsoft.com/office/drawing/2014/main" id="{6A08D143-173F-4262-A7E5-E08C630B959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2725" y="6621463"/>
            <a:ext cx="11728450" cy="25400"/>
          </a:xfrm>
          <a:prstGeom prst="straightConnector1">
            <a:avLst/>
          </a:prstGeom>
          <a:ln w="57150">
            <a:solidFill>
              <a:srgbClr val="33CCCC"/>
            </a:solidFill>
            <a:headEnd type="none" w="sm" len="sm"/>
            <a:tailEnd type="non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>
                <a16:creationId xmlns:a16="http://schemas.microsoft.com/office/drawing/2014/main" id="{65EC79C1-4823-4764-ACD0-0F103B31E28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57238" y="6364288"/>
            <a:ext cx="10693400" cy="36512"/>
          </a:xfrm>
          <a:prstGeom prst="straightConnector1">
            <a:avLst/>
          </a:prstGeom>
          <a:ln w="38100">
            <a:headEnd type="none" w="sm" len="sm"/>
            <a:tailEnd type="none" w="sm" len="sm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7175" name="Прямоугольник 1">
            <a:extLst>
              <a:ext uri="{FF2B5EF4-FFF2-40B4-BE49-F238E27FC236}">
                <a16:creationId xmlns:a16="http://schemas.microsoft.com/office/drawing/2014/main" id="{92913369-904B-42EA-A825-A5E7900197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6000" y="304800"/>
            <a:ext cx="26225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1 - т</a:t>
            </a:r>
            <a:r>
              <a:rPr lang="kk-KZ" altLang="ru-RU" sz="2800" b="1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апсырма</a:t>
            </a:r>
            <a:endParaRPr lang="ru-RU" altLang="ru-RU" sz="2800" b="1">
              <a:solidFill>
                <a:srgbClr val="FFFFFF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76" name="Прямоугольник 3">
            <a:extLst>
              <a:ext uri="{FF2B5EF4-FFF2-40B4-BE49-F238E27FC236}">
                <a16:creationId xmlns:a16="http://schemas.microsoft.com/office/drawing/2014/main" id="{2A3DCB5D-A26A-443F-8887-FAF941931D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475" y="1171575"/>
            <a:ext cx="10766425" cy="646113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ru-RU" altLang="ru-RU" b="1">
                <a:latin typeface="Tahoma" panose="020B0604030504040204" pitchFamily="34" charset="0"/>
                <a:cs typeface="Tahoma" panose="020B0604030504040204" pitchFamily="34" charset="0"/>
              </a:rPr>
              <a:t>Махамбет Өтемісұлының өміріне байланысты берілген тест сұрақтарына жауап беріңіз.  </a:t>
            </a:r>
            <a:endParaRPr lang="ru-RU" altLang="ru-RU"/>
          </a:p>
        </p:txBody>
      </p:sp>
      <p:graphicFrame>
        <p:nvGraphicFramePr>
          <p:cNvPr id="14" name="Таблица 13">
            <a:extLst>
              <a:ext uri="{FF2B5EF4-FFF2-40B4-BE49-F238E27FC236}">
                <a16:creationId xmlns:a16="http://schemas.microsoft.com/office/drawing/2014/main" id="{88A438B1-D2F3-44F6-84E7-19F5FF1EFAD0}"/>
              </a:ext>
            </a:extLst>
          </p:cNvPr>
          <p:cNvGraphicFramePr>
            <a:graphicFrameLocks noGrp="1"/>
          </p:cNvGraphicFramePr>
          <p:nvPr/>
        </p:nvGraphicFramePr>
        <p:xfrm>
          <a:off x="752475" y="2032000"/>
          <a:ext cx="4432300" cy="3382963"/>
        </p:xfrm>
        <a:graphic>
          <a:graphicData uri="http://schemas.openxmlformats.org/drawingml/2006/table">
            <a:tbl>
              <a:tblPr/>
              <a:tblGrid>
                <a:gridCol w="12684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8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53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73258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Бағалау критерийі</a:t>
                      </a:r>
                      <a:endParaRPr kumimoji="0" lang="ru-RU" alt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kk-KZ" alt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Дескриптор</a:t>
                      </a:r>
                      <a:endParaRPr kumimoji="0" lang="ru-RU" altLang="ru-RU" sz="1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 marL="904875" indent="-546100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904875" marR="0" lvl="0" indent="-54610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</a:pPr>
                      <a:endParaRPr kumimoji="0" lang="ru-RU" alt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04853">
                <a:tc rowSpan="2"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alt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Ақын өмірінен берілген мәліметтер арқылы бейнесін тану.</a:t>
                      </a:r>
                      <a:endParaRPr kumimoji="0" lang="ru-RU" alt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Махамбет Өтемісұлына сөз өнерінің қайдан дарығаны туралы ақпаратты біледі.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0485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Махамбет Өтемісұлының қай тілдерді </a:t>
                      </a:r>
                      <a:r>
                        <a:rPr kumimoji="0" lang="kk-KZ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меңгергенін табады. </a:t>
                      </a:r>
                      <a:endParaRPr kumimoji="0" lang="kk-KZ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621F79D6-4CF0-4F19-9929-CBE8CB5495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854" y="2290726"/>
            <a:ext cx="341041" cy="26234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88BC0F01-3F4C-4C90-9365-4296743AC9CF}"/>
              </a:ext>
            </a:extLst>
          </p:cNvPr>
          <p:cNvGraphicFramePr>
            <a:graphicFrameLocks noGrp="1"/>
          </p:cNvGraphicFramePr>
          <p:nvPr/>
        </p:nvGraphicFramePr>
        <p:xfrm>
          <a:off x="5457825" y="2038350"/>
          <a:ext cx="6089650" cy="3402013"/>
        </p:xfrm>
        <a:graphic>
          <a:graphicData uri="http://schemas.openxmlformats.org/drawingml/2006/table">
            <a:tbl>
              <a:tblPr/>
              <a:tblGrid>
                <a:gridCol w="3262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273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02013">
                <a:tc>
                  <a:txBody>
                    <a:bodyPr/>
                    <a:lstStyle>
                      <a:lvl1pPr marL="342900" indent="-342900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kk-KZ" alt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Махамбет Өтемісұлына сөз өнерін қайдан дарыды?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altLang="ru-RU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 Light" panose="020F0302020204030204" pitchFamily="34" charset="0"/>
                        <a:buAutoNum type="alphaUcPeriod"/>
                        <a:tabLst/>
                      </a:pPr>
                      <a:r>
                        <a:rPr kumimoji="0" lang="kk-KZ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Әкесінен, анасынан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 Light" panose="020F0302020204030204" pitchFamily="34" charset="0"/>
                        <a:buAutoNum type="alphaUcPeriod"/>
                        <a:tabLst/>
                      </a:pPr>
                      <a:r>
                        <a:rPr kumimoji="0" lang="kk-KZ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Батырлар жыры, шешендер сөзінен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 Light" panose="020F0302020204030204" pitchFamily="34" charset="0"/>
                        <a:buAutoNum type="alphaUcPeriod"/>
                        <a:tabLst/>
                      </a:pPr>
                      <a:r>
                        <a:rPr kumimoji="0" lang="kk-KZ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Ертегіден, аңыздардан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 Light" panose="020F0302020204030204" pitchFamily="34" charset="0"/>
                        <a:buAutoNum type="alphaUcPeriod"/>
                        <a:tabLst/>
                      </a:pPr>
                      <a:r>
                        <a:rPr kumimoji="0" lang="kk-KZ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Толғау, батырлар жырынан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2. Махамбет Өтемісұлы қай тілдерді меңгерген?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altLang="ru-RU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altLang="ru-RU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 Light" panose="020F0302020204030204" pitchFamily="34" charset="0"/>
                        <a:buAutoNum type="alphaUcPeriod"/>
                        <a:tabLst/>
                      </a:pPr>
                      <a:r>
                        <a:rPr kumimoji="0" lang="kk-KZ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Араб, қазақ, парсы</a:t>
                      </a:r>
                      <a:endParaRPr kumimoji="0" lang="ru-RU" alt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 Light" panose="020F0302020204030204" pitchFamily="34" charset="0"/>
                        <a:buAutoNum type="alphaUcPeriod"/>
                        <a:tabLst/>
                      </a:pPr>
                      <a:r>
                        <a:rPr kumimoji="0" lang="kk-KZ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Қазақ, татар, орыс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 Light" panose="020F0302020204030204" pitchFamily="34" charset="0"/>
                        <a:buAutoNum type="alphaUcPeriod"/>
                        <a:tabLst/>
                      </a:pPr>
                      <a:r>
                        <a:rPr kumimoji="0" lang="ru-RU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Орыс, татар, араб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 Light" panose="020F0302020204030204" pitchFamily="34" charset="0"/>
                        <a:buAutoNum type="alphaUcPeriod"/>
                        <a:tabLst/>
                      </a:pPr>
                      <a:r>
                        <a:rPr kumimoji="0" lang="kk-KZ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Парсы, араб, татар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Рисунок 48">
            <a:extLst>
              <a:ext uri="{FF2B5EF4-FFF2-40B4-BE49-F238E27FC236}">
                <a16:creationId xmlns:a16="http://schemas.microsoft.com/office/drawing/2014/main" id="{A46B9024-2211-457A-92D8-0C0419A769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63" y="7978775"/>
            <a:ext cx="200025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object 2">
            <a:extLst>
              <a:ext uri="{FF2B5EF4-FFF2-40B4-BE49-F238E27FC236}">
                <a16:creationId xmlns:a16="http://schemas.microsoft.com/office/drawing/2014/main" id="{CA6F52E3-6608-4018-9EF6-A71686F8ED86}"/>
              </a:ext>
            </a:extLst>
          </p:cNvPr>
          <p:cNvSpPr>
            <a:spLocks/>
          </p:cNvSpPr>
          <p:nvPr/>
        </p:nvSpPr>
        <p:spPr bwMode="auto">
          <a:xfrm>
            <a:off x="1588" y="0"/>
            <a:ext cx="12190412" cy="977900"/>
          </a:xfrm>
          <a:custGeom>
            <a:avLst/>
            <a:gdLst>
              <a:gd name="T0" fmla="*/ 0 w 15238094"/>
              <a:gd name="T1" fmla="*/ 984 h 1221740"/>
              <a:gd name="T2" fmla="*/ 12070 w 15238094"/>
              <a:gd name="T3" fmla="*/ 984 h 1221740"/>
              <a:gd name="T4" fmla="*/ 12070 w 15238094"/>
              <a:gd name="T5" fmla="*/ 0 h 1221740"/>
              <a:gd name="T6" fmla="*/ 0 w 15238094"/>
              <a:gd name="T7" fmla="*/ 0 h 1221740"/>
              <a:gd name="T8" fmla="*/ 0 w 15238094"/>
              <a:gd name="T9" fmla="*/ 984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196" name="Прямоугольник 73">
            <a:extLst>
              <a:ext uri="{FF2B5EF4-FFF2-40B4-BE49-F238E27FC236}">
                <a16:creationId xmlns:a16="http://schemas.microsoft.com/office/drawing/2014/main" id="{E1FDE3BC-CDBC-464A-92D2-13C17E20C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343025"/>
            <a:ext cx="1573213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ru-RU" altLang="ru-RU" sz="2400">
                <a:solidFill>
                  <a:srgbClr val="FFFFFF"/>
                </a:solidFill>
                <a:latin typeface="Neo Sans Cyr"/>
              </a:rPr>
              <a:t>37 </a:t>
            </a:r>
          </a:p>
          <a:p>
            <a:pPr algn="ctr" eaLnBrk="1" hangingPunct="1"/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Частных детских</a:t>
            </a:r>
          </a:p>
          <a:p>
            <a:pPr algn="ctr" eaLnBrk="1" hangingPunct="1"/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сада</a:t>
            </a:r>
          </a:p>
        </p:txBody>
      </p:sp>
      <p:sp>
        <p:nvSpPr>
          <p:cNvPr id="8197" name="Прямоугольник 74">
            <a:extLst>
              <a:ext uri="{FF2B5EF4-FFF2-40B4-BE49-F238E27FC236}">
                <a16:creationId xmlns:a16="http://schemas.microsoft.com/office/drawing/2014/main" id="{2B464009-9469-4BDD-85CB-173D4929A6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2013" y="1309688"/>
            <a:ext cx="15716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ru-RU" altLang="ru-RU" sz="2400">
                <a:solidFill>
                  <a:srgbClr val="FFFFFF"/>
                </a:solidFill>
                <a:latin typeface="Neo Sans Cyr"/>
              </a:rPr>
              <a:t>43</a:t>
            </a:r>
          </a:p>
          <a:p>
            <a:pPr algn="ctr" eaLnBrk="1" hangingPunct="1"/>
            <a:r>
              <a:rPr lang="ru-RU" altLang="ru-RU" sz="1200">
                <a:solidFill>
                  <a:srgbClr val="FFFFFF"/>
                </a:solidFill>
                <a:latin typeface="Neo Sans Cyr"/>
              </a:rPr>
              <a:t>Мини-центра</a:t>
            </a:r>
          </a:p>
        </p:txBody>
      </p:sp>
      <p:cxnSp>
        <p:nvCxnSpPr>
          <p:cNvPr id="16" name="Google Shape;77;p1">
            <a:extLst>
              <a:ext uri="{FF2B5EF4-FFF2-40B4-BE49-F238E27FC236}">
                <a16:creationId xmlns:a16="http://schemas.microsoft.com/office/drawing/2014/main" id="{DEF19D79-6760-47F8-99BD-F62B257E7E6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2725" y="6621463"/>
            <a:ext cx="11728450" cy="25400"/>
          </a:xfrm>
          <a:prstGeom prst="straightConnector1">
            <a:avLst/>
          </a:prstGeom>
          <a:ln w="57150">
            <a:solidFill>
              <a:srgbClr val="33CCCC"/>
            </a:solidFill>
            <a:headEnd type="none" w="sm" len="sm"/>
            <a:tailEnd type="non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>
                <a16:creationId xmlns:a16="http://schemas.microsoft.com/office/drawing/2014/main" id="{A85984D8-9B27-44EE-90E3-2CDC6BB79E8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57238" y="6364288"/>
            <a:ext cx="10693400" cy="36512"/>
          </a:xfrm>
          <a:prstGeom prst="straightConnector1">
            <a:avLst/>
          </a:prstGeom>
          <a:ln w="38100">
            <a:headEnd type="none" w="sm" len="sm"/>
            <a:tailEnd type="none" w="sm" len="sm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8200" name="Прямоугольник 1">
            <a:extLst>
              <a:ext uri="{FF2B5EF4-FFF2-40B4-BE49-F238E27FC236}">
                <a16:creationId xmlns:a16="http://schemas.microsoft.com/office/drawing/2014/main" id="{C60D8F5F-B5B9-4E81-B692-D4B0A52FC2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6000" y="304800"/>
            <a:ext cx="32353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kk-KZ" altLang="ru-RU" sz="2800" b="1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Өзіңді тексер</a:t>
            </a:r>
            <a:endParaRPr lang="ru-RU" altLang="ru-RU" sz="2800" b="1">
              <a:solidFill>
                <a:srgbClr val="FFFFFF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id="{49869847-C2B3-4B76-8F08-188FDE4E4FE3}"/>
              </a:ext>
            </a:extLst>
          </p:cNvPr>
          <p:cNvGraphicFramePr>
            <a:graphicFrameLocks noGrp="1"/>
          </p:cNvGraphicFramePr>
          <p:nvPr/>
        </p:nvGraphicFramePr>
        <p:xfrm>
          <a:off x="608013" y="1466850"/>
          <a:ext cx="4492625" cy="3492500"/>
        </p:xfrm>
        <a:graphic>
          <a:graphicData uri="http://schemas.openxmlformats.org/drawingml/2006/table">
            <a:tbl>
              <a:tblPr/>
              <a:tblGrid>
                <a:gridCol w="1268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69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7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7318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Бағалау критерийі</a:t>
                      </a:r>
                      <a:endParaRPr kumimoji="0" lang="ru-RU" alt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kk-KZ" alt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Дескриптор</a:t>
                      </a:r>
                      <a:endParaRPr kumimoji="0" lang="ru-RU" altLang="ru-RU" sz="1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 marL="904875" indent="-546100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904875" marR="0" lvl="0" indent="-54610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</a:pPr>
                      <a:endParaRPr kumimoji="0" lang="ru-RU" alt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04726">
                <a:tc rowSpan="2"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alt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Ақын өмірінен берілген мәліметтер арқылы бейнесін тану</a:t>
                      </a:r>
                      <a:endParaRPr kumimoji="0" lang="ru-RU" alt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Махамбет Өтемісұлына сөз өнерінің қайдан дарығаны туралы ақпаратты біледі.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145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Махамбет Өтемісұлының қай тілдерді меңгергенін табады.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404A1590-39CF-47D0-BBE1-FCF7603728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2872" y="1758950"/>
            <a:ext cx="409575" cy="31506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graphicFrame>
        <p:nvGraphicFramePr>
          <p:cNvPr id="12" name="Таблица 11">
            <a:extLst>
              <a:ext uri="{FF2B5EF4-FFF2-40B4-BE49-F238E27FC236}">
                <a16:creationId xmlns:a16="http://schemas.microsoft.com/office/drawing/2014/main" id="{8FBE7771-725F-4B78-9F4D-F8B5C0FA95BF}"/>
              </a:ext>
            </a:extLst>
          </p:cNvPr>
          <p:cNvGraphicFramePr>
            <a:graphicFrameLocks noGrp="1"/>
          </p:cNvGraphicFramePr>
          <p:nvPr/>
        </p:nvGraphicFramePr>
        <p:xfrm>
          <a:off x="5360988" y="1473200"/>
          <a:ext cx="6089650" cy="3505200"/>
        </p:xfrm>
        <a:graphic>
          <a:graphicData uri="http://schemas.openxmlformats.org/drawingml/2006/table">
            <a:tbl>
              <a:tblPr/>
              <a:tblGrid>
                <a:gridCol w="32623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273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02013">
                <a:tc>
                  <a:txBody>
                    <a:bodyPr/>
                    <a:lstStyle>
                      <a:lvl1pPr marL="342900" indent="-342900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kk-KZ" alt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Махамбет Өтемісұлына сөз өнерін қайдан дарыды?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altLang="ru-RU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 Light" panose="020F0302020204030204" pitchFamily="34" charset="0"/>
                        <a:buAutoNum type="alphaUcPeriod"/>
                        <a:tabLst/>
                      </a:pPr>
                      <a:r>
                        <a:rPr kumimoji="0" lang="kk-KZ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Әкесінен, анасынан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 Light" panose="020F0302020204030204" pitchFamily="34" charset="0"/>
                        <a:buAutoNum type="alphaUcPeriod"/>
                        <a:tabLst/>
                      </a:pPr>
                      <a:r>
                        <a:rPr kumimoji="0" lang="kk-KZ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Батырлар жыры, шешендер сөзінен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 Light" panose="020F0302020204030204" pitchFamily="34" charset="0"/>
                        <a:buAutoNum type="alphaUcPeriod"/>
                        <a:tabLst/>
                      </a:pPr>
                      <a:r>
                        <a:rPr kumimoji="0" lang="kk-KZ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Ертегіден, аңыздардан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 Light" panose="020F0302020204030204" pitchFamily="34" charset="0"/>
                        <a:buAutoNum type="alphaUcPeriod"/>
                        <a:tabLst/>
                      </a:pPr>
                      <a:r>
                        <a:rPr kumimoji="0" lang="kk-KZ" alt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Толғау, батырлар жырынан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2. Махамбет Өтемісұлы қай тілдерді меңгерген?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altLang="ru-RU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altLang="ru-RU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 Light" panose="020F0302020204030204" pitchFamily="34" charset="0"/>
                        <a:buAutoNum type="alphaUcPeriod"/>
                        <a:tabLst/>
                      </a:pPr>
                      <a:r>
                        <a:rPr kumimoji="0" lang="kk-KZ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Араб, қазақ, парсы</a:t>
                      </a:r>
                      <a:endParaRPr kumimoji="0" lang="ru-RU" alt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 Light" panose="020F0302020204030204" pitchFamily="34" charset="0"/>
                        <a:buAutoNum type="alphaUcPeriod"/>
                        <a:tabLst/>
                      </a:pPr>
                      <a:r>
                        <a:rPr kumimoji="0" lang="kk-KZ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Қазақ, татар, орыс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 Light" panose="020F0302020204030204" pitchFamily="34" charset="0"/>
                        <a:buAutoNum type="alphaUcPeriod"/>
                        <a:tabLst/>
                      </a:pPr>
                      <a:r>
                        <a:rPr kumimoji="0" lang="ru-RU" alt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Орыс, татар, араб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 Light" panose="020F0302020204030204" pitchFamily="34" charset="0"/>
                        <a:buAutoNum type="alphaUcPeriod"/>
                        <a:tabLst/>
                      </a:pPr>
                      <a:r>
                        <a:rPr kumimoji="0" lang="kk-KZ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Парсы, араб, татар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Рисунок 48">
            <a:extLst>
              <a:ext uri="{FF2B5EF4-FFF2-40B4-BE49-F238E27FC236}">
                <a16:creationId xmlns:a16="http://schemas.microsoft.com/office/drawing/2014/main" id="{57985E09-E16C-4229-B48D-223B718181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63" y="7978775"/>
            <a:ext cx="200025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object 2">
            <a:extLst>
              <a:ext uri="{FF2B5EF4-FFF2-40B4-BE49-F238E27FC236}">
                <a16:creationId xmlns:a16="http://schemas.microsoft.com/office/drawing/2014/main" id="{D4C103A3-FB87-424E-82D2-A06017A5A315}"/>
              </a:ext>
            </a:extLst>
          </p:cNvPr>
          <p:cNvSpPr>
            <a:spLocks/>
          </p:cNvSpPr>
          <p:nvPr/>
        </p:nvSpPr>
        <p:spPr bwMode="auto">
          <a:xfrm>
            <a:off x="1588" y="0"/>
            <a:ext cx="12190412" cy="977900"/>
          </a:xfrm>
          <a:custGeom>
            <a:avLst/>
            <a:gdLst>
              <a:gd name="T0" fmla="*/ 0 w 15238094"/>
              <a:gd name="T1" fmla="*/ 984 h 1221740"/>
              <a:gd name="T2" fmla="*/ 12070 w 15238094"/>
              <a:gd name="T3" fmla="*/ 984 h 1221740"/>
              <a:gd name="T4" fmla="*/ 12070 w 15238094"/>
              <a:gd name="T5" fmla="*/ 0 h 1221740"/>
              <a:gd name="T6" fmla="*/ 0 w 15238094"/>
              <a:gd name="T7" fmla="*/ 0 h 1221740"/>
              <a:gd name="T8" fmla="*/ 0 w 15238094"/>
              <a:gd name="T9" fmla="*/ 984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9220" name="Прямоугольник 73">
            <a:extLst>
              <a:ext uri="{FF2B5EF4-FFF2-40B4-BE49-F238E27FC236}">
                <a16:creationId xmlns:a16="http://schemas.microsoft.com/office/drawing/2014/main" id="{8DC22517-ACFB-401E-B5C6-799ED0380C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343025"/>
            <a:ext cx="1573213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ru-RU" altLang="ru-RU" sz="2400">
                <a:solidFill>
                  <a:srgbClr val="FFFFFF"/>
                </a:solidFill>
                <a:latin typeface="Neo Sans Cyr"/>
              </a:rPr>
              <a:t>37 </a:t>
            </a:r>
          </a:p>
          <a:p>
            <a:pPr algn="ctr" eaLnBrk="1" hangingPunct="1"/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Частных детских</a:t>
            </a:r>
          </a:p>
          <a:p>
            <a:pPr algn="ctr" eaLnBrk="1" hangingPunct="1"/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сада</a:t>
            </a:r>
          </a:p>
        </p:txBody>
      </p:sp>
      <p:sp>
        <p:nvSpPr>
          <p:cNvPr id="9221" name="Прямоугольник 74">
            <a:extLst>
              <a:ext uri="{FF2B5EF4-FFF2-40B4-BE49-F238E27FC236}">
                <a16:creationId xmlns:a16="http://schemas.microsoft.com/office/drawing/2014/main" id="{7A63A88F-C169-412D-A60F-AD87FA4818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2013" y="1309688"/>
            <a:ext cx="15716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ru-RU" altLang="ru-RU" sz="2400">
                <a:solidFill>
                  <a:srgbClr val="FFFFFF"/>
                </a:solidFill>
                <a:latin typeface="Neo Sans Cyr"/>
              </a:rPr>
              <a:t>43</a:t>
            </a:r>
          </a:p>
          <a:p>
            <a:pPr algn="ctr" eaLnBrk="1" hangingPunct="1"/>
            <a:r>
              <a:rPr lang="ru-RU" altLang="ru-RU" sz="1200">
                <a:solidFill>
                  <a:srgbClr val="FFFFFF"/>
                </a:solidFill>
                <a:latin typeface="Neo Sans Cyr"/>
              </a:rPr>
              <a:t>Мини-центра</a:t>
            </a:r>
          </a:p>
        </p:txBody>
      </p:sp>
      <p:cxnSp>
        <p:nvCxnSpPr>
          <p:cNvPr id="16" name="Google Shape;77;p1">
            <a:extLst>
              <a:ext uri="{FF2B5EF4-FFF2-40B4-BE49-F238E27FC236}">
                <a16:creationId xmlns:a16="http://schemas.microsoft.com/office/drawing/2014/main" id="{E176DD85-C9CF-456F-8F71-6DAB26209CE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2725" y="6621463"/>
            <a:ext cx="11728450" cy="25400"/>
          </a:xfrm>
          <a:prstGeom prst="straightConnector1">
            <a:avLst/>
          </a:prstGeom>
          <a:ln w="57150">
            <a:solidFill>
              <a:srgbClr val="33CCCC"/>
            </a:solidFill>
            <a:headEnd type="none" w="sm" len="sm"/>
            <a:tailEnd type="non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>
                <a16:creationId xmlns:a16="http://schemas.microsoft.com/office/drawing/2014/main" id="{5CED9F4C-AC40-4D4F-AB22-809FF16845F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57238" y="6364288"/>
            <a:ext cx="10693400" cy="36512"/>
          </a:xfrm>
          <a:prstGeom prst="straightConnector1">
            <a:avLst/>
          </a:prstGeom>
          <a:ln w="38100">
            <a:headEnd type="none" w="sm" len="sm"/>
            <a:tailEnd type="none" w="sm" len="sm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9224" name="Прямоугольник 3">
            <a:extLst>
              <a:ext uri="{FF2B5EF4-FFF2-40B4-BE49-F238E27FC236}">
                <a16:creationId xmlns:a16="http://schemas.microsoft.com/office/drawing/2014/main" id="{80547C7B-D0B6-4C95-9CB0-A5B190899F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463" y="1095375"/>
            <a:ext cx="10798175" cy="6477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kk-KZ" altLang="ru-RU" b="1">
                <a:latin typeface="Tahoma" panose="020B0604030504040204" pitchFamily="34" charset="0"/>
                <a:cs typeface="Tahoma" panose="020B0604030504040204" pitchFamily="34" charset="0"/>
              </a:rPr>
              <a:t>Берілген үзіндіден Махамбеттің батырлық қасиетіне ықпал еткен тұлғалардың бейнесін табыңыз.</a:t>
            </a:r>
            <a:endParaRPr lang="en-US" altLang="ru-RU" b="1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225" name="TextBox 8">
            <a:extLst>
              <a:ext uri="{FF2B5EF4-FFF2-40B4-BE49-F238E27FC236}">
                <a16:creationId xmlns:a16="http://schemas.microsoft.com/office/drawing/2014/main" id="{45CAF6FD-CB0E-4403-B10F-98C484FD9F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3475" y="273050"/>
            <a:ext cx="42465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2 - т</a:t>
            </a:r>
            <a:r>
              <a:rPr lang="kk-KZ" altLang="ru-RU" sz="2800" b="1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апсырма</a:t>
            </a:r>
            <a:endParaRPr lang="ru-RU" altLang="ru-RU" sz="2800" b="1">
              <a:solidFill>
                <a:srgbClr val="FFFFFF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B93EEB01-1172-4067-938E-242375718572}"/>
              </a:ext>
            </a:extLst>
          </p:cNvPr>
          <p:cNvGraphicFramePr>
            <a:graphicFrameLocks noGrp="1"/>
          </p:cNvGraphicFramePr>
          <p:nvPr/>
        </p:nvGraphicFramePr>
        <p:xfrm>
          <a:off x="5413375" y="2044700"/>
          <a:ext cx="6037263" cy="4297363"/>
        </p:xfrm>
        <a:graphic>
          <a:graphicData uri="http://schemas.openxmlformats.org/drawingml/2006/table">
            <a:tbl>
              <a:tblPr/>
              <a:tblGrid>
                <a:gridCol w="3017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19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14326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Менің атым – Махамбет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Махамбеттің батырлық қасиетіне ықпал еткен тұлғалар</a:t>
                      </a:r>
                      <a:endParaRPr kumimoji="0" lang="ru-RU" altLang="ru-RU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83037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…Менің атам Өтеміс</a:t>
                      </a:r>
                      <a:b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Елдің қамын жеді ғой.</a:t>
                      </a:r>
                      <a:b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…Өтемістен туған он едік -</a:t>
                      </a:r>
                      <a:b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Онымыз атқа мінгенде,</a:t>
                      </a:r>
                      <a:b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Жер қайысқан қол едік!</a:t>
                      </a:r>
                      <a:b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Біз ер едік, ер едік,</a:t>
                      </a:r>
                      <a:b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Ен Нарында жүргенде</a:t>
                      </a:r>
                      <a:b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Талма талтүс шағында</a:t>
                      </a:r>
                      <a:b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Тай жеген тарлан бөрі едік...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E3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4" name="Таблица 13">
            <a:extLst>
              <a:ext uri="{FF2B5EF4-FFF2-40B4-BE49-F238E27FC236}">
                <a16:creationId xmlns:a16="http://schemas.microsoft.com/office/drawing/2014/main" id="{B5D9789E-09B7-490A-83A4-1C1C30113782}"/>
              </a:ext>
            </a:extLst>
          </p:cNvPr>
          <p:cNvGraphicFramePr>
            <a:graphicFrameLocks noGrp="1"/>
          </p:cNvGraphicFramePr>
          <p:nvPr/>
        </p:nvGraphicFramePr>
        <p:xfrm>
          <a:off x="652463" y="2051050"/>
          <a:ext cx="4503737" cy="3983038"/>
        </p:xfrm>
        <a:graphic>
          <a:graphicData uri="http://schemas.openxmlformats.org/drawingml/2006/table">
            <a:tbl>
              <a:tblPr/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6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5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8106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Бағалау критерийі</a:t>
                      </a:r>
                      <a:endParaRPr kumimoji="0" lang="ru-RU" altLang="ru-RU" sz="1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kk-KZ" alt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Дескриптор</a:t>
                      </a:r>
                      <a:endParaRPr kumimoji="0" lang="ru-RU" altLang="ru-RU" sz="1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 marL="904875" indent="-546100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904875" marR="0" lvl="0" indent="-54610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</a:pPr>
                      <a:endParaRPr kumimoji="0" lang="ru-RU" alt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7488">
                <a:tc rowSpan="2"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alt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Ақынның «Менің атым – Махамбет» өлеңінің негізінде автор бейнесін тану.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Махамбеттің батырлық қасиетіне ықпал еткен тұлғаларды өлеңнен табады. </a:t>
                      </a:r>
                      <a:endParaRPr kumimoji="0" lang="ru-RU" alt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144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Тұлғалардың ақынның батырлық қасиетіне ықпалын талдап жеткізе алады. </a:t>
                      </a:r>
                      <a:endParaRPr kumimoji="0" lang="ru-RU" alt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5F875F0E-4533-42C0-98EF-4B103489A4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8510" y="2395538"/>
            <a:ext cx="347631" cy="26741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Рисунок 48">
            <a:extLst>
              <a:ext uri="{FF2B5EF4-FFF2-40B4-BE49-F238E27FC236}">
                <a16:creationId xmlns:a16="http://schemas.microsoft.com/office/drawing/2014/main" id="{406AB267-59CE-4F40-B8D4-8D3067530C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63" y="7978775"/>
            <a:ext cx="200025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object 2">
            <a:extLst>
              <a:ext uri="{FF2B5EF4-FFF2-40B4-BE49-F238E27FC236}">
                <a16:creationId xmlns:a16="http://schemas.microsoft.com/office/drawing/2014/main" id="{64A1941A-F860-4DB9-84B9-03A17DF86F50}"/>
              </a:ext>
            </a:extLst>
          </p:cNvPr>
          <p:cNvSpPr>
            <a:spLocks/>
          </p:cNvSpPr>
          <p:nvPr/>
        </p:nvSpPr>
        <p:spPr bwMode="auto">
          <a:xfrm>
            <a:off x="1588" y="-12700"/>
            <a:ext cx="12190412" cy="977900"/>
          </a:xfrm>
          <a:custGeom>
            <a:avLst/>
            <a:gdLst>
              <a:gd name="T0" fmla="*/ 0 w 15238094"/>
              <a:gd name="T1" fmla="*/ 984 h 1221740"/>
              <a:gd name="T2" fmla="*/ 12070 w 15238094"/>
              <a:gd name="T3" fmla="*/ 984 h 1221740"/>
              <a:gd name="T4" fmla="*/ 12070 w 15238094"/>
              <a:gd name="T5" fmla="*/ 0 h 1221740"/>
              <a:gd name="T6" fmla="*/ 0 w 15238094"/>
              <a:gd name="T7" fmla="*/ 0 h 1221740"/>
              <a:gd name="T8" fmla="*/ 0 w 15238094"/>
              <a:gd name="T9" fmla="*/ 984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0244" name="Прямоугольник 74">
            <a:extLst>
              <a:ext uri="{FF2B5EF4-FFF2-40B4-BE49-F238E27FC236}">
                <a16:creationId xmlns:a16="http://schemas.microsoft.com/office/drawing/2014/main" id="{58379C9A-F485-40EE-B1FF-1F0899FA5E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2013" y="1309688"/>
            <a:ext cx="15716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ru-RU" altLang="ru-RU" sz="2400">
                <a:solidFill>
                  <a:srgbClr val="FFFFFF"/>
                </a:solidFill>
                <a:latin typeface="Neo Sans Cyr"/>
              </a:rPr>
              <a:t>43</a:t>
            </a:r>
          </a:p>
          <a:p>
            <a:pPr algn="ctr" eaLnBrk="1" hangingPunct="1"/>
            <a:r>
              <a:rPr lang="ru-RU" altLang="ru-RU" sz="1200">
                <a:solidFill>
                  <a:srgbClr val="FFFFFF"/>
                </a:solidFill>
                <a:latin typeface="Neo Sans Cyr"/>
              </a:rPr>
              <a:t>Мини-центра</a:t>
            </a:r>
          </a:p>
        </p:txBody>
      </p:sp>
      <p:cxnSp>
        <p:nvCxnSpPr>
          <p:cNvPr id="16" name="Google Shape;77;p1">
            <a:extLst>
              <a:ext uri="{FF2B5EF4-FFF2-40B4-BE49-F238E27FC236}">
                <a16:creationId xmlns:a16="http://schemas.microsoft.com/office/drawing/2014/main" id="{EFE01BC6-7E35-4303-923C-5389E521974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2725" y="6621463"/>
            <a:ext cx="11728450" cy="25400"/>
          </a:xfrm>
          <a:prstGeom prst="straightConnector1">
            <a:avLst/>
          </a:prstGeom>
          <a:ln w="57150">
            <a:solidFill>
              <a:srgbClr val="33CCCC"/>
            </a:solidFill>
            <a:headEnd type="none" w="sm" len="sm"/>
            <a:tailEnd type="non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>
                <a16:creationId xmlns:a16="http://schemas.microsoft.com/office/drawing/2014/main" id="{75500C0B-D5F1-48A0-8920-803AAAFF1D9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57238" y="6364288"/>
            <a:ext cx="10693400" cy="36512"/>
          </a:xfrm>
          <a:prstGeom prst="straightConnector1">
            <a:avLst/>
          </a:prstGeom>
          <a:ln w="57150">
            <a:solidFill>
              <a:srgbClr val="0070C0"/>
            </a:solidFill>
            <a:headEnd type="none" w="sm" len="sm"/>
            <a:tailEnd type="none" w="sm" len="sm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247" name="TextBox 8">
            <a:extLst>
              <a:ext uri="{FF2B5EF4-FFF2-40B4-BE49-F238E27FC236}">
                <a16:creationId xmlns:a16="http://schemas.microsoft.com/office/drawing/2014/main" id="{C3EDB672-EA2B-45DF-B3AF-034D860CDC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3475" y="273050"/>
            <a:ext cx="42465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kk-KZ" altLang="ru-RU" sz="2400" b="1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Өзіңді тексер</a:t>
            </a:r>
            <a:endParaRPr lang="ru-RU" altLang="ru-RU" sz="2400" b="1">
              <a:solidFill>
                <a:srgbClr val="FFFFFF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2" name="Таблица 11">
            <a:extLst>
              <a:ext uri="{FF2B5EF4-FFF2-40B4-BE49-F238E27FC236}">
                <a16:creationId xmlns:a16="http://schemas.microsoft.com/office/drawing/2014/main" id="{88A59450-5D34-4CCE-965D-4575CE2E0749}"/>
              </a:ext>
            </a:extLst>
          </p:cNvPr>
          <p:cNvGraphicFramePr>
            <a:graphicFrameLocks noGrp="1"/>
          </p:cNvGraphicFramePr>
          <p:nvPr/>
        </p:nvGraphicFramePr>
        <p:xfrm>
          <a:off x="4505325" y="1309688"/>
          <a:ext cx="6945313" cy="4598987"/>
        </p:xfrm>
        <a:graphic>
          <a:graphicData uri="http://schemas.openxmlformats.org/drawingml/2006/table">
            <a:tbl>
              <a:tblPr/>
              <a:tblGrid>
                <a:gridCol w="24622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83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1440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Менің атым – Махамбет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Махамбеттің батырлық қасиетіне ықпал еткен тұлғалар</a:t>
                      </a:r>
                      <a:endParaRPr kumimoji="0" lang="ru-RU" altLang="ru-RU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4587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…Менің атам Өтеміс</a:t>
                      </a:r>
                      <a:br>
                        <a:rPr kumimoji="0" lang="ru-RU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ru-RU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Елдің қамын жеді ғой.</a:t>
                      </a:r>
                      <a:br>
                        <a:rPr kumimoji="0" lang="ru-RU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ru-RU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…Өтемістен туған он едік -</a:t>
                      </a:r>
                      <a:br>
                        <a:rPr kumimoji="0" lang="ru-RU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ru-RU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Онымыз атқа мінгенде,</a:t>
                      </a:r>
                      <a:br>
                        <a:rPr kumimoji="0" lang="ru-RU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ru-RU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Жер қайысқан қол едік!</a:t>
                      </a:r>
                      <a:br>
                        <a:rPr kumimoji="0" lang="ru-RU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ru-RU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Біз ер едік, ер едік,</a:t>
                      </a:r>
                      <a:br>
                        <a:rPr kumimoji="0" lang="ru-RU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ru-RU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Ен Нарында жүргенде</a:t>
                      </a:r>
                      <a:br>
                        <a:rPr kumimoji="0" lang="ru-RU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ru-RU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Талма талтүс шағында</a:t>
                      </a:r>
                      <a:br>
                        <a:rPr kumimoji="0" lang="ru-RU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ru-RU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Тай жеген тарлан бөрі едік...</a:t>
                      </a:r>
                      <a:endParaRPr kumimoji="0" lang="ru-RU" altLang="ru-RU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Әкесі Өтеміс </a:t>
                      </a:r>
                      <a:r>
                        <a:rPr kumimoji="0" lang="ru-RU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– елге ықпалды би болған адам. Оны ақын өлеңіндегі «Елдің қамын жеді ғой» - деген жолдардан түсінуге болады. Елін, жерін сүю Махамбет бойына әкесінен дарыған болар.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Он ағайыны </a:t>
                      </a:r>
                      <a:r>
                        <a:rPr kumimoji="0" lang="ru-RU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туралы ақын «Біз ер едік», «Жер қайысқан қол едік!», «Тай жеген тарлан бөрі едік...» деп жырлайды. </a:t>
                      </a:r>
                      <a:endParaRPr kumimoji="0" lang="ru-RU" altLang="ru-RU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Өлеңдегі осы сөздер Махамбет Өтемісұлының бір әкеден туған ағайындарының бәрі ержүрек батыр болғанынан және Махамбет ақынның бойына батырлық қасиет өзінің тәлім алған шаңырағынан қонғанын айшықтайды.</a:t>
                      </a:r>
                      <a:endParaRPr kumimoji="0" lang="ru-RU" altLang="ru-RU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E3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4" name="Таблица 13">
            <a:extLst>
              <a:ext uri="{FF2B5EF4-FFF2-40B4-BE49-F238E27FC236}">
                <a16:creationId xmlns:a16="http://schemas.microsoft.com/office/drawing/2014/main" id="{62CA93BD-13D4-4AD8-87FF-9F17713D4BA5}"/>
              </a:ext>
            </a:extLst>
          </p:cNvPr>
          <p:cNvGraphicFramePr>
            <a:graphicFrameLocks noGrp="1"/>
          </p:cNvGraphicFramePr>
          <p:nvPr/>
        </p:nvGraphicFramePr>
        <p:xfrm>
          <a:off x="576263" y="1309688"/>
          <a:ext cx="3778250" cy="4573587"/>
        </p:xfrm>
        <a:graphic>
          <a:graphicData uri="http://schemas.openxmlformats.org/drawingml/2006/table">
            <a:tbl>
              <a:tblPr/>
              <a:tblGrid>
                <a:gridCol w="1108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0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11238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Бағалау критерийі</a:t>
                      </a:r>
                      <a:endParaRPr kumimoji="0" lang="ru-RU" alt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kk-KZ" alt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Дескриптор</a:t>
                      </a:r>
                      <a:endParaRPr kumimoji="0" lang="ru-RU" altLang="ru-RU" sz="1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 marL="904875" indent="-546100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904875" marR="0" lvl="0" indent="-54610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</a:pPr>
                      <a:endParaRPr kumimoji="0" lang="ru-RU" alt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08150">
                <a:tc rowSpan="2"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alt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Ақынның «Менің атым – Махамбет» өлеңінің негізінде автор бейнесін тану.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Махамбеттің батырлық қасиетіне ықпал еткен тұлғаларды өлеңнен табады. </a:t>
                      </a:r>
                      <a:endParaRPr kumimoji="0" lang="ru-RU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42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alt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Тұлғалардың ақынның батырлық қасиетіне ықпалын талдап жеткізе алады. </a:t>
                      </a:r>
                      <a:endParaRPr kumimoji="0" lang="ru-RU" alt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41F8C74B-0AE8-4B44-8267-B3E0D65D4B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3185" y="1668544"/>
            <a:ext cx="363035" cy="27926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859</Words>
  <Application>Microsoft Office PowerPoint</Application>
  <PresentationFormat>Широкоэкранный</PresentationFormat>
  <Paragraphs>199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aigerim.khassanova.97@gmail.com</cp:lastModifiedBy>
  <cp:revision>11</cp:revision>
  <dcterms:created xsi:type="dcterms:W3CDTF">2020-11-14T19:49:22Z</dcterms:created>
  <dcterms:modified xsi:type="dcterms:W3CDTF">2020-11-27T03:47:13Z</dcterms:modified>
</cp:coreProperties>
</file>