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78" r:id="rId7"/>
    <p:sldId id="262" r:id="rId8"/>
    <p:sldId id="272" r:id="rId9"/>
    <p:sldId id="276" r:id="rId10"/>
    <p:sldId id="282" r:id="rId11"/>
    <p:sldId id="268" r:id="rId12"/>
    <p:sldId id="274" r:id="rId13"/>
    <p:sldId id="275" r:id="rId14"/>
    <p:sldId id="279" r:id="rId15"/>
    <p:sldId id="280" r:id="rId16"/>
    <p:sldId id="273" r:id="rId17"/>
    <p:sldId id="277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EE69FC-CBD7-43B4-BC35-C532C831197C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C54BF2-6753-43C7-9BB5-123A2AF3C2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84BC1-8BE3-47C4-8C8F-EA62D6E08587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77241-5D18-4B3C-969F-1F71430D1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DD98C-FA96-44C0-9DFC-BB37BBF7D62E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681C6-B983-4BEA-BD00-289E5980B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D97676-1DE9-4612-9DF9-932E58445CA4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6BB09CC-6071-4355-8BAE-CF9B4E3A5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095BA-88C0-4308-9C0F-621B25C9419F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909CA-59ED-4CF6-A7B2-D7F11A7E0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1CFB1F-6130-443A-835D-8882128C069F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184200-C00F-43B6-ABBA-EB5CC33DB4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1316B-AB5B-4452-9845-E66BB18CC5DD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484D0-3A59-4293-BDF5-7627B02145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AA3CE4-409C-461E-9220-06477651E434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C00444-750B-4E24-BB02-3F149C7FA3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F7378-AFAC-4E0F-9E22-CEC2AA4ED2F7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B60E0-0DFA-4610-9FF8-E252E0261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CFDA60-5C72-447A-81CE-923A7DA7214D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E77038-9B39-49EA-8596-1299A23CF7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26697D-A2ED-4D51-B686-483D2FBB5FA1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459AE8-D263-493D-9115-8611E3A6D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4D007B-5E04-4CF9-AF3C-C1EA37EEA4B2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21C8F8A-781A-49D5-983F-345A524A71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733FAA7-5CFB-4C1B-A01F-69A5F0EA130C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D56D697F-86D5-403A-A5D7-7A908FBD9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7" r:id="rId2"/>
    <p:sldLayoutId id="2147483804" r:id="rId3"/>
    <p:sldLayoutId id="2147483798" r:id="rId4"/>
    <p:sldLayoutId id="2147483805" r:id="rId5"/>
    <p:sldLayoutId id="2147483799" r:id="rId6"/>
    <p:sldLayoutId id="2147483806" r:id="rId7"/>
    <p:sldLayoutId id="2147483807" r:id="rId8"/>
    <p:sldLayoutId id="2147483808" r:id="rId9"/>
    <p:sldLayoutId id="2147483800" r:id="rId10"/>
    <p:sldLayoutId id="2147483801" r:id="rId11"/>
    <p:sldLayoutId id="214748380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Relationship Id="rId5" Type="http://schemas.openxmlformats.org/officeDocument/2006/relationships/hyperlink" Target="VIDEO_TS/VTS_01_0.IFO" TargetMode="Externa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VIDEO_TS/VTS_01_0.IF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3.png"/><Relationship Id="rId7" Type="http://schemas.openxmlformats.org/officeDocument/2006/relationships/image" Target="../media/image26.gif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&#1040;&#1082;&#1052;&#1040;&#1056;&#1040;&#1051;%20&#1040;&#1055;&#1040;&#1049;.mp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slide" Target="slide10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&#1040;&#1082;&#1084;&#1072;&#1088;&#1072;&#1083;%20&#1072;&#1087;&#1072;&#1081;_0001.wmv" TargetMode="External"/><Relationship Id="rId3" Type="http://schemas.openxmlformats.org/officeDocument/2006/relationships/image" Target="../media/image9.jpeg"/><Relationship Id="rId7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hyperlink" Target="VIDEO_TS/VTS_01_0.IF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4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WordArt 11"/>
          <p:cNvSpPr>
            <a:spLocks noChangeArrowheads="1" noChangeShapeType="1" noTextEdit="1"/>
          </p:cNvSpPr>
          <p:nvPr/>
        </p:nvSpPr>
        <p:spPr bwMode="auto">
          <a:xfrm>
            <a:off x="357188" y="2714625"/>
            <a:ext cx="8572500" cy="2162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Palatino Linotype"/>
              </a:rPr>
              <a:t>Қазақстандағы 1986 жылғы Желтоқсан оқиғасы – </a:t>
            </a:r>
          </a:p>
          <a:p>
            <a:pPr algn="ctr"/>
            <a:r>
              <a:rPr lang="ru-RU" sz="3600" b="1" i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latin typeface="Palatino Linotype"/>
              </a:rPr>
              <a:t>ұлт-азаттық қозғалыстардың жалғасы </a:t>
            </a:r>
          </a:p>
          <a:p>
            <a:pPr algn="ctr"/>
            <a:endParaRPr lang="ru-RU" sz="3600" b="1" i="1" kern="1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latin typeface="Palatino Linotype"/>
            </a:endParaRPr>
          </a:p>
        </p:txBody>
      </p:sp>
      <p:pic>
        <p:nvPicPr>
          <p:cNvPr id="8196" name="Picture 5" descr="FEUER2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429125" y="5357813"/>
            <a:ext cx="4572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3" descr="D:\мои док\My Scans\2009-12 (Жел)\ScannedImage-6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28663" y="0"/>
            <a:ext cx="8215338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915" name="Рисунок 6" descr="D:\мои док\My Scans\2009-12 (Жел)\ScannedImage-61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143625" y="1643063"/>
            <a:ext cx="2786063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6" name="Прямоугольник 5"/>
          <p:cNvSpPr>
            <a:spLocks noChangeArrowheads="1"/>
          </p:cNvSpPr>
          <p:nvPr/>
        </p:nvSpPr>
        <p:spPr bwMode="auto">
          <a:xfrm>
            <a:off x="5357813" y="1785938"/>
            <a:ext cx="3500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kk-KZ">
                <a:solidFill>
                  <a:srgbClr val="FF0000"/>
                </a:solidFill>
                <a:latin typeface="Palatino Linotype" pitchFamily="18" charset="0"/>
              </a:rPr>
              <a:t>	</a:t>
            </a:r>
            <a:r>
              <a:rPr lang="kk-KZ" b="1" i="1">
                <a:solidFill>
                  <a:srgbClr val="C00000"/>
                </a:solidFill>
                <a:latin typeface="Palatino Linotype" pitchFamily="18" charset="0"/>
              </a:rPr>
              <a:t>Әділдік жоғалған кезде адамдар өмірін мәнді ететін ештеңе де қалмайды. </a:t>
            </a:r>
          </a:p>
          <a:p>
            <a:pPr algn="r"/>
            <a:r>
              <a:rPr lang="kk-KZ">
                <a:solidFill>
                  <a:srgbClr val="002060"/>
                </a:solidFill>
                <a:latin typeface="Palatino Linotype" pitchFamily="18" charset="0"/>
              </a:rPr>
              <a:t>И.Кант.</a:t>
            </a:r>
            <a:endParaRPr lang="ru-RU">
              <a:solidFill>
                <a:srgbClr val="002060"/>
              </a:solidFill>
              <a:latin typeface="Corbel" pitchFamily="34" charset="0"/>
            </a:endParaRPr>
          </a:p>
        </p:txBody>
      </p:sp>
      <p:pic>
        <p:nvPicPr>
          <p:cNvPr id="38917" name="Picture 4" descr="BD20656_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-5400000">
            <a:off x="-2643187" y="3214688"/>
            <a:ext cx="6429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AutoShape 6">
            <a:hlinkClick r:id="rId5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459788" y="6237288"/>
            <a:ext cx="684212" cy="620712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5"/>
          <p:cNvSpPr>
            <a:spLocks noChangeArrowheads="1"/>
          </p:cNvSpPr>
          <p:nvPr/>
        </p:nvSpPr>
        <p:spPr bwMode="auto">
          <a:xfrm>
            <a:off x="1428750" y="6149975"/>
            <a:ext cx="6643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>
                <a:solidFill>
                  <a:srgbClr val="FF0000"/>
                </a:solidFill>
                <a:latin typeface="Palatino Linotype" pitchFamily="18" charset="0"/>
              </a:rPr>
              <a:t>Желтоқсан қаһармандарына болған сот орнынан көрініс </a:t>
            </a:r>
          </a:p>
        </p:txBody>
      </p:sp>
      <p:pic>
        <p:nvPicPr>
          <p:cNvPr id="17411" name="Рисунок 6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00125" y="0"/>
            <a:ext cx="814387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-2964656" y="3393282"/>
            <a:ext cx="6858000" cy="50006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ru-RU" sz="3600" i="1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B2B2B2">
                      <a:alpha val="80000"/>
                    </a:srgbClr>
                  </a:outerShdw>
                </a:effectLst>
                <a:latin typeface="Arial"/>
                <a:cs typeface="Arial"/>
              </a:rPr>
              <a:t>БҰДАН 22 ЖЫЛ БҰРЫН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28662" y="1214422"/>
            <a:ext cx="3286148" cy="373022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18435" name="Прямоугольник 5"/>
          <p:cNvSpPr>
            <a:spLocks noChangeArrowheads="1"/>
          </p:cNvSpPr>
          <p:nvPr/>
        </p:nvSpPr>
        <p:spPr bwMode="auto">
          <a:xfrm>
            <a:off x="3857625" y="1000125"/>
            <a:ext cx="4929188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k-KZ" sz="2800">
                <a:solidFill>
                  <a:srgbClr val="FF0000"/>
                </a:solidFill>
                <a:latin typeface="Palatino Linotype" pitchFamily="18" charset="0"/>
              </a:rPr>
              <a:t>Дос Көшім, </a:t>
            </a:r>
            <a:r>
              <a:rPr lang="kk-KZ" sz="2800">
                <a:solidFill>
                  <a:srgbClr val="002060"/>
                </a:solidFill>
                <a:latin typeface="Palatino Linotype" pitchFamily="18" charset="0"/>
              </a:rPr>
              <a:t>саясаттанушы. </a:t>
            </a:r>
          </a:p>
          <a:p>
            <a:pPr algn="just">
              <a:lnSpc>
                <a:spcPct val="150000"/>
              </a:lnSpc>
            </a:pPr>
            <a:r>
              <a:rPr lang="kk-KZ" sz="2000">
                <a:solidFill>
                  <a:srgbClr val="002060"/>
                </a:solidFill>
                <a:latin typeface="Palatino Linotype" pitchFamily="18" charset="0"/>
              </a:rPr>
              <a:t>	</a:t>
            </a:r>
          </a:p>
          <a:p>
            <a:pPr algn="just">
              <a:lnSpc>
                <a:spcPct val="150000"/>
              </a:lnSpc>
            </a:pPr>
            <a:r>
              <a:rPr lang="kk-KZ" sz="2000">
                <a:solidFill>
                  <a:srgbClr val="002060"/>
                </a:solidFill>
                <a:latin typeface="Palatino Linotype" pitchFamily="18" charset="0"/>
              </a:rPr>
              <a:t>	1987 жылы Желтоқсан қаһармандарына болған сот процесі кезінде тілмаш қызметін атқардым. Осы сот арқылы ұлттық ар-намысым оянды. Сол кезден бастау алған қоғамдық көзқарас мені саяси күреске алып келді.  </a:t>
            </a:r>
          </a:p>
        </p:txBody>
      </p:sp>
      <p:pic>
        <p:nvPicPr>
          <p:cNvPr id="18436" name="Picture 4" descr="BD20656_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-5400000">
            <a:off x="-2643187" y="3214688"/>
            <a:ext cx="6429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Documents and Settings\Admin\Рабочий стол\акмарал апай\Muhtar.files\image00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214414" y="142852"/>
            <a:ext cx="2571768" cy="37147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3" name="Picture 4" descr="BD20656_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-5400000">
            <a:off x="-2643187" y="3214688"/>
            <a:ext cx="6429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Прямоугольник 5"/>
          <p:cNvSpPr>
            <a:spLocks noChangeArrowheads="1"/>
          </p:cNvSpPr>
          <p:nvPr/>
        </p:nvSpPr>
        <p:spPr bwMode="auto">
          <a:xfrm>
            <a:off x="1214438" y="3786188"/>
            <a:ext cx="2571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 i="1">
                <a:solidFill>
                  <a:srgbClr val="FF0000"/>
                </a:solidFill>
                <a:latin typeface="Palatino Linotype" pitchFamily="18" charset="0"/>
              </a:rPr>
              <a:t>Мұхтар Шаханов </a:t>
            </a:r>
            <a:endParaRPr lang="ru-RU" b="1" i="1">
              <a:solidFill>
                <a:srgbClr val="FF0000"/>
              </a:solidFill>
            </a:endParaRPr>
          </a:p>
        </p:txBody>
      </p:sp>
      <p:pic>
        <p:nvPicPr>
          <p:cNvPr id="7" name="Рисунок 6" descr="C:\Documents and Settings\Admin\Рабочий стол\акмарал апай\акмарал апай\foto\ScannedImage-52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072198" y="142852"/>
            <a:ext cx="2808681" cy="37147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86" name="Прямоугольник 7"/>
          <p:cNvSpPr>
            <a:spLocks noChangeArrowheads="1"/>
          </p:cNvSpPr>
          <p:nvPr/>
        </p:nvSpPr>
        <p:spPr bwMode="auto">
          <a:xfrm>
            <a:off x="6286500" y="3786188"/>
            <a:ext cx="2571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 i="1">
                <a:solidFill>
                  <a:srgbClr val="FF0000"/>
                </a:solidFill>
                <a:latin typeface="Palatino Linotype" pitchFamily="18" charset="0"/>
              </a:rPr>
              <a:t>Жұбан Молдағалиев </a:t>
            </a:r>
            <a:endParaRPr lang="ru-RU" b="1" i="1">
              <a:solidFill>
                <a:srgbClr val="FF0000"/>
              </a:solidFill>
            </a:endParaRPr>
          </a:p>
        </p:txBody>
      </p:sp>
      <p:pic>
        <p:nvPicPr>
          <p:cNvPr id="9" name="Рисунок 8" descr="D:\мои док\My Scans\2009-12 (Жел)\ScannedImage-70.jpg"/>
          <p:cNvPicPr/>
          <p:nvPr/>
        </p:nvPicPr>
        <p:blipFill>
          <a:blip r:embed="rId5" cstate="screen"/>
          <a:srcRect/>
          <a:stretch>
            <a:fillRect/>
          </a:stretch>
        </p:blipFill>
        <p:spPr bwMode="auto">
          <a:xfrm rot="5400000">
            <a:off x="3209557" y="3362683"/>
            <a:ext cx="3643340" cy="23472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88" name="Прямоугольник 9"/>
          <p:cNvSpPr>
            <a:spLocks noChangeArrowheads="1"/>
          </p:cNvSpPr>
          <p:nvPr/>
        </p:nvSpPr>
        <p:spPr bwMode="auto">
          <a:xfrm>
            <a:off x="3929063" y="6286500"/>
            <a:ext cx="2571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 i="1">
                <a:solidFill>
                  <a:srgbClr val="FF0000"/>
                </a:solidFill>
                <a:latin typeface="Palatino Linotype" pitchFamily="18" charset="0"/>
              </a:rPr>
              <a:t>Қайым-Мұнар Табей </a:t>
            </a:r>
            <a:endParaRPr lang="ru-RU" b="1" i="1">
              <a:solidFill>
                <a:srgbClr val="FF0000"/>
              </a:solidFill>
            </a:endParaRPr>
          </a:p>
        </p:txBody>
      </p:sp>
      <p:sp>
        <p:nvSpPr>
          <p:cNvPr id="20490" name="AutoShape 1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092825"/>
            <a:ext cx="468312" cy="76517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6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Прямоугольник 5"/>
          <p:cNvSpPr>
            <a:spLocks noChangeArrowheads="1"/>
          </p:cNvSpPr>
          <p:nvPr/>
        </p:nvSpPr>
        <p:spPr bwMode="auto">
          <a:xfrm>
            <a:off x="928688" y="857250"/>
            <a:ext cx="7358062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i="1">
                <a:solidFill>
                  <a:srgbClr val="FF0000"/>
                </a:solidFill>
                <a:latin typeface="Palatino Linotype" pitchFamily="18" charset="0"/>
              </a:rPr>
              <a:t>1990 </a:t>
            </a:r>
            <a:r>
              <a:rPr lang="kk-KZ" sz="3600" b="1" i="1">
                <a:solidFill>
                  <a:srgbClr val="FF0000"/>
                </a:solidFill>
                <a:latin typeface="Palatino Linotype" pitchFamily="18" charset="0"/>
              </a:rPr>
              <a:t>жылы 17 желтоқсанда Республика алаңында  Желтоқсан оқиғасын есте сақтау мақсатында  ескерткіш тақта қойылды. </a:t>
            </a:r>
            <a:endParaRPr lang="ru-RU" sz="3600" b="1" i="1">
              <a:solidFill>
                <a:srgbClr val="FF0000"/>
              </a:solidFill>
            </a:endParaRPr>
          </a:p>
        </p:txBody>
      </p:sp>
      <p:sp>
        <p:nvSpPr>
          <p:cNvPr id="21511" name="AutoShape 7">
            <a:hlinkClick r:id="rId3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6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Прямоугольник 5"/>
          <p:cNvSpPr>
            <a:spLocks noChangeArrowheads="1"/>
          </p:cNvSpPr>
          <p:nvPr/>
        </p:nvSpPr>
        <p:spPr bwMode="auto">
          <a:xfrm>
            <a:off x="428625" y="857250"/>
            <a:ext cx="84296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kk-KZ" sz="2400" b="1" i="1">
                <a:solidFill>
                  <a:srgbClr val="002060"/>
                </a:solidFill>
                <a:latin typeface="Palatino Linotype" pitchFamily="18" charset="0"/>
              </a:rPr>
              <a:t>1991 жылы 21 желтоқсанда  Президент Н.Ә.Назарбаев “</a:t>
            </a:r>
            <a:r>
              <a:rPr lang="kk-KZ" sz="2400" b="1" i="1">
                <a:solidFill>
                  <a:srgbClr val="FF0000"/>
                </a:solidFill>
                <a:latin typeface="Palatino Linotype" pitchFamily="18" charset="0"/>
              </a:rPr>
              <a:t>1986ж. желтоқсан оқиғасы кезінде жауапқа тартылған азаматтарды ақтау жөнінде” </a:t>
            </a:r>
            <a:r>
              <a:rPr lang="kk-KZ" sz="2400" b="1" i="1">
                <a:solidFill>
                  <a:srgbClr val="002060"/>
                </a:solidFill>
                <a:latin typeface="Palatino Linotype" pitchFamily="18" charset="0"/>
              </a:rPr>
              <a:t>жарлық шығарды.</a:t>
            </a:r>
          </a:p>
          <a:p>
            <a:pPr marL="457200" indent="-457200">
              <a:buFontTx/>
              <a:buAutoNum type="arabicPeriod"/>
            </a:pPr>
            <a:endParaRPr lang="kk-KZ" sz="2400" b="1" i="1">
              <a:solidFill>
                <a:srgbClr val="002060"/>
              </a:solidFill>
              <a:latin typeface="Palatino Linotype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kk-KZ" sz="2400" b="1" i="1">
                <a:solidFill>
                  <a:srgbClr val="002060"/>
                </a:solidFill>
                <a:latin typeface="Palatino Linotype" pitchFamily="18" charset="0"/>
              </a:rPr>
              <a:t>Осы жарлық негізінде 17 желтоқсан – </a:t>
            </a:r>
            <a:r>
              <a:rPr lang="kk-KZ" sz="2400" b="1" i="1">
                <a:solidFill>
                  <a:srgbClr val="FF0000"/>
                </a:solidFill>
                <a:latin typeface="Palatino Linotype" pitchFamily="18" charset="0"/>
              </a:rPr>
              <a:t>“Демократиялық Жаңару Күні” </a:t>
            </a:r>
            <a:r>
              <a:rPr lang="kk-KZ" sz="2400" b="1" i="1">
                <a:solidFill>
                  <a:srgbClr val="002060"/>
                </a:solidFill>
                <a:latin typeface="Palatino Linotype" pitchFamily="18" charset="0"/>
              </a:rPr>
              <a:t>деп жарияланды. </a:t>
            </a:r>
          </a:p>
          <a:p>
            <a:pPr marL="457200" indent="-457200">
              <a:buFontTx/>
              <a:buAutoNum type="arabicPeriod"/>
            </a:pPr>
            <a:endParaRPr lang="kk-KZ" sz="2400" b="1" i="1">
              <a:solidFill>
                <a:srgbClr val="002060"/>
              </a:solidFill>
              <a:latin typeface="Palatino Linotype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kk-KZ" sz="2400" b="1" i="1">
                <a:solidFill>
                  <a:srgbClr val="002060"/>
                </a:solidFill>
                <a:latin typeface="Palatino Linotype" pitchFamily="18" charset="0"/>
              </a:rPr>
              <a:t>1996 жылы 9 желтоқсан құрбаны Қ.Рысқұлбековке </a:t>
            </a:r>
            <a:r>
              <a:rPr lang="kk-KZ" sz="2400" b="1" i="1">
                <a:solidFill>
                  <a:srgbClr val="FF0000"/>
                </a:solidFill>
                <a:latin typeface="Palatino Linotype" pitchFamily="18" charset="0"/>
              </a:rPr>
              <a:t>“Халық Қаһарманы”</a:t>
            </a:r>
            <a:r>
              <a:rPr lang="kk-KZ" sz="2400" b="1" i="1">
                <a:solidFill>
                  <a:srgbClr val="002060"/>
                </a:solidFill>
                <a:latin typeface="Palatino Linotype" pitchFamily="18" charset="0"/>
              </a:rPr>
              <a:t> атағы берілді. </a:t>
            </a:r>
            <a:endParaRPr lang="ru-RU" sz="2400" b="1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Documents and Settings\Admin\Рабочий стол\акмарал апай\foto\ScannedImage-6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11512" y="6350"/>
            <a:ext cx="3181351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5" name="Picture 2" descr="C:\Documents and Settings\Admin\Рабочий стол\акмарал апай\foto\Рисунок8.png"/>
          <p:cNvPicPr>
            <a:picLocks noChangeAspect="1" noChangeArrowheads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549275"/>
            <a:ext cx="2058987" cy="318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 descr="C:\Documents and Settings\Admin\Рабочий стол\акмарал апай\акмарал апай\5B3EBBBB-0B62-46B6-B246-6044DCC99F7B_mw120_mh80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023976" y="1128219"/>
            <a:ext cx="1817728" cy="30889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485" name="Picture 5" descr="C:\Documents and Settings\Admin\Рабочий стол\акмарал апай\акмарал апай\927110A0-AA4E-4ED7-85A8-4B5C8D29ED5D_mw270_s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047724" y="3708388"/>
            <a:ext cx="1982404" cy="3143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8" name="Picture 4" descr="BD20656_"/>
          <p:cNvPicPr>
            <a:picLocks noChangeAspect="1" noChangeArrowheads="1" noCrop="1"/>
          </p:cNvPicPr>
          <p:nvPr/>
        </p:nvPicPr>
        <p:blipFill>
          <a:blip r:embed="rId6" cstate="screen"/>
          <a:srcRect/>
          <a:stretch>
            <a:fillRect/>
          </a:stretch>
        </p:blipFill>
        <p:spPr bwMode="auto">
          <a:xfrm rot="-5400000">
            <a:off x="-2643187" y="3214688"/>
            <a:ext cx="6429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755650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1547813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2339975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5940425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3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6659563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7380288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8101013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14" descr="E:\123456\a02.gif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0" y="0"/>
            <a:ext cx="15906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8" name="Picture 16" descr="Jeltoqsan_scene"/>
          <p:cNvPicPr>
            <a:picLocks noChangeAspect="1" noChangeArrowheads="1"/>
          </p:cNvPicPr>
          <p:nvPr/>
        </p:nvPicPr>
        <p:blipFill>
          <a:blip r:embed="rId8" cstate="screen">
            <a:lum bright="6000" contrast="12000"/>
          </a:blip>
          <a:srcRect/>
          <a:stretch>
            <a:fillRect/>
          </a:stretch>
        </p:blipFill>
        <p:spPr bwMode="auto">
          <a:xfrm>
            <a:off x="2987675" y="3760788"/>
            <a:ext cx="4105275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4438" y="714375"/>
            <a:ext cx="7500937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kk-KZ" sz="2400" b="1" i="1" dirty="0">
                <a:solidFill>
                  <a:srgbClr val="FF0000"/>
                </a:solidFill>
                <a:latin typeface="Palatino Linotype" pitchFamily="18" charset="0"/>
              </a:rPr>
              <a:t>Бекіту сұрақтары </a:t>
            </a:r>
          </a:p>
          <a:p>
            <a:pPr algn="ctr">
              <a:defRPr/>
            </a:pPr>
            <a:endParaRPr lang="kk-KZ" sz="2400" b="1" i="1" dirty="0">
              <a:solidFill>
                <a:srgbClr val="FF0000"/>
              </a:solidFill>
              <a:latin typeface="Palatino Linotype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kk-KZ" sz="2400" b="1" i="1" dirty="0">
                <a:solidFill>
                  <a:srgbClr val="002060"/>
                </a:solidFill>
                <a:latin typeface="Palatino Linotype" pitchFamily="18" charset="0"/>
              </a:rPr>
              <a:t>Кешегі </a:t>
            </a:r>
            <a:r>
              <a:rPr lang="en-US" sz="2400" b="1" i="1" dirty="0">
                <a:solidFill>
                  <a:srgbClr val="002060"/>
                </a:solidFill>
                <a:latin typeface="Palatino Linotype" pitchFamily="18" charset="0"/>
              </a:rPr>
              <a:t>19</a:t>
            </a:r>
            <a:r>
              <a:rPr lang="kk-KZ" sz="2400" b="1" i="1" dirty="0">
                <a:solidFill>
                  <a:srgbClr val="002060"/>
                </a:solidFill>
                <a:latin typeface="Palatino Linotype" pitchFamily="18" charset="0"/>
              </a:rPr>
              <a:t>86 жылғы жастардың бойынан табылған ұлтжандылық қазіргі жастардың бойынан табылады ма?</a:t>
            </a:r>
          </a:p>
          <a:p>
            <a:pPr marL="342900" indent="-342900">
              <a:buFontTx/>
              <a:buAutoNum type="arabicPeriod"/>
              <a:defRPr/>
            </a:pPr>
            <a:endParaRPr lang="kk-KZ" sz="2400" b="1" i="1" dirty="0">
              <a:solidFill>
                <a:srgbClr val="002060"/>
              </a:solidFill>
              <a:latin typeface="Palatino Linotype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kk-KZ" sz="2400" b="1" i="1" dirty="0">
                <a:solidFill>
                  <a:srgbClr val="002060"/>
                </a:solidFill>
                <a:latin typeface="Palatino Linotype" pitchFamily="18" charset="0"/>
              </a:rPr>
              <a:t>Бүгінгі сабақтан қандай тәлім-тәрбие алдым деп ойлайсыңдар? 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24579" name="Прямоугольник 4"/>
          <p:cNvSpPr>
            <a:spLocks noChangeArrowheads="1"/>
          </p:cNvSpPr>
          <p:nvPr/>
        </p:nvSpPr>
        <p:spPr bwMode="auto">
          <a:xfrm>
            <a:off x="1071563" y="4714875"/>
            <a:ext cx="735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 i="1">
                <a:solidFill>
                  <a:srgbClr val="FF0000"/>
                </a:solidFill>
                <a:latin typeface="Palatino Linotype" pitchFamily="18" charset="0"/>
              </a:rPr>
              <a:t>Қорытынды. </a:t>
            </a:r>
            <a:endParaRPr lang="ru-RU" sz="2400" b="1" i="1">
              <a:solidFill>
                <a:srgbClr val="FF0000"/>
              </a:solidFill>
            </a:endParaRPr>
          </a:p>
        </p:txBody>
      </p:sp>
      <p:sp>
        <p:nvSpPr>
          <p:cNvPr id="24581" name="AutoShape 5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6804025" y="3357563"/>
            <a:ext cx="720725" cy="719137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7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71500" y="285750"/>
            <a:ext cx="8358188" cy="50784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000" b="1" dirty="0">
              <a:solidFill>
                <a:srgbClr val="00206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rgbClr val="FF0000"/>
                </a:solidFill>
                <a:latin typeface="Palatino Linotype" pitchFamily="18" charset="0"/>
              </a:rPr>
              <a:t>Сабақтың мақсаты: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kk-KZ" sz="2000" b="1" dirty="0">
              <a:solidFill>
                <a:srgbClr val="FF0000"/>
              </a:solidFill>
              <a:latin typeface="Palatino Linotype" pitchFamily="18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2000" b="1" dirty="0">
                <a:solidFill>
                  <a:srgbClr val="002060"/>
                </a:solidFill>
                <a:latin typeface="Palatino Linotype" pitchFamily="18" charset="0"/>
              </a:rPr>
              <a:t>Ғасырлар бойы жүргізілген ұлт-азаттық көтерілісінің заңды жалғасындай болған ең шешуші әрі бүкіл Орта Азия мен Еуропадағы демократиялық қозғалыстардың көшбастаушысы ретінде тарихта қалған Алматыдағы 1986 жылғы Желтоқсан оқиғасы туралы баяндау;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kk-KZ" sz="2000" b="1" dirty="0">
              <a:solidFill>
                <a:srgbClr val="002060"/>
              </a:solidFill>
              <a:latin typeface="Palatino Linotype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2000" b="1" dirty="0">
                <a:solidFill>
                  <a:srgbClr val="002060"/>
                </a:solidFill>
                <a:latin typeface="Palatino Linotype" pitchFamily="18" charset="0"/>
              </a:rPr>
              <a:t>Желтоқсан оқиғасының себеп –салдары оның құрбандары туралы тақырыптың тарихи маңызын, мәнін ашу;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kk-KZ" sz="2000" b="1" dirty="0">
              <a:solidFill>
                <a:srgbClr val="002060"/>
              </a:solidFill>
              <a:latin typeface="Palatino Linotype" pitchFamily="18" charset="0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kk-KZ" sz="2000" b="1" dirty="0">
                <a:solidFill>
                  <a:srgbClr val="002060"/>
                </a:solidFill>
                <a:latin typeface="Palatino Linotype" pitchFamily="18" charset="0"/>
              </a:rPr>
              <a:t>Оқушыларды Желтоқсан оқиғасының құрбандарын мәңгі есте сақтауға және олардың аңсап қол жеткізіп кеткен тәуелсіздік тұғырын биік ұстауға, Отанының адал азаматтары болуға тәрбиелеу.</a:t>
            </a:r>
            <a:endParaRPr lang="ru-RU" sz="2000" dirty="0">
              <a:solidFill>
                <a:srgbClr val="002060"/>
              </a:solidFill>
              <a:latin typeface="Palatino Linotype" pitchFamily="18" charset="0"/>
            </a:endParaRPr>
          </a:p>
        </p:txBody>
      </p:sp>
      <p:pic>
        <p:nvPicPr>
          <p:cNvPr id="9220" name="Picture 7" descr="book009"/>
          <p:cNvPicPr>
            <a:picLocks noChangeAspect="1" noChangeArrowheads="1" noCrop="1"/>
          </p:cNvPicPr>
          <p:nvPr/>
        </p:nvPicPr>
        <p:blipFill>
          <a:blip r:embed="rId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38" y="5597525"/>
            <a:ext cx="126047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6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Прямоугольник 3"/>
          <p:cNvSpPr>
            <a:spLocks noChangeArrowheads="1"/>
          </p:cNvSpPr>
          <p:nvPr/>
        </p:nvSpPr>
        <p:spPr bwMode="auto">
          <a:xfrm>
            <a:off x="1643063" y="785813"/>
            <a:ext cx="6143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3600" b="1">
                <a:solidFill>
                  <a:srgbClr val="FF0000"/>
                </a:solidFill>
                <a:latin typeface="Palatino Linotype" pitchFamily="18" charset="0"/>
              </a:rPr>
              <a:t>Өткен тарихқа шолу </a:t>
            </a:r>
            <a:endParaRPr lang="ru-RU" sz="3600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10244" name="Прямоугольник 4"/>
          <p:cNvSpPr>
            <a:spLocks noChangeArrowheads="1"/>
          </p:cNvSpPr>
          <p:nvPr/>
        </p:nvSpPr>
        <p:spPr bwMode="auto">
          <a:xfrm>
            <a:off x="1000125" y="2000250"/>
            <a:ext cx="7715250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kk-KZ" sz="3200" b="1">
                <a:solidFill>
                  <a:srgbClr val="002060"/>
                </a:solidFill>
                <a:latin typeface="Palatino Linotype" pitchFamily="18" charset="0"/>
              </a:rPr>
              <a:t>Дербестік үшін, ата-жұрттың азаттығы үшін қандай ұлт-азаттық қозғалыстарды бастан өткізген едік?</a:t>
            </a:r>
            <a:endParaRPr lang="ru-RU" sz="3200">
              <a:latin typeface="Corbel" pitchFamily="34" charset="0"/>
            </a:endParaRPr>
          </a:p>
        </p:txBody>
      </p:sp>
      <p:pic>
        <p:nvPicPr>
          <p:cNvPr id="10245" name="Picture 4" descr="book005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500813" y="5767388"/>
            <a:ext cx="2087562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1714500" y="142875"/>
            <a:ext cx="6357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400" b="1">
                <a:solidFill>
                  <a:srgbClr val="FF0000"/>
                </a:solidFill>
                <a:latin typeface="Palatino Linotype" pitchFamily="18" charset="0"/>
              </a:rPr>
              <a:t>Сол кездегі бейнекөріністен үзінді </a:t>
            </a:r>
            <a:endParaRPr lang="ru-RU" sz="2400" b="1">
              <a:latin typeface="Corbel" pitchFamily="34" charset="0"/>
            </a:endParaRPr>
          </a:p>
        </p:txBody>
      </p:sp>
      <p:pic>
        <p:nvPicPr>
          <p:cNvPr id="13315" name="Picture 3" descr="C:\Documents and Settings\Admin\Рабочий стол\акмарал апай\акмарал апай\8F8DFAF1-5C21-4154-8094-74B85DFC7D0B_w270_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00100" y="642918"/>
            <a:ext cx="4143375" cy="3222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316" name="Picture 4" descr="C:\Documents and Settings\Admin\Рабочий стол\акмарал апай\акмарал апай\11AA7767-A407-4808-912F-4F5642F23BF8_w270_s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357686" y="2857496"/>
            <a:ext cx="4494212" cy="3305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269" name="Picture 4" descr="BD20656_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-5400000">
            <a:off x="-2714625" y="3143251"/>
            <a:ext cx="6429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6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Блок-схема: сохраненные данные 7"/>
          <p:cNvSpPr/>
          <p:nvPr/>
        </p:nvSpPr>
        <p:spPr>
          <a:xfrm>
            <a:off x="17463" y="2786063"/>
            <a:ext cx="2071687" cy="2286000"/>
          </a:xfrm>
          <a:prstGeom prst="flowChartOnlineStorag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i="1" dirty="0">
                <a:solidFill>
                  <a:srgbClr val="FF0000"/>
                </a:solidFill>
                <a:latin typeface="Palatino Linotype" pitchFamily="18" charset="0"/>
              </a:rPr>
              <a:t>Себебі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11" name="Багетная рамка 10"/>
          <p:cNvSpPr/>
          <p:nvPr/>
        </p:nvSpPr>
        <p:spPr>
          <a:xfrm>
            <a:off x="1928813" y="714375"/>
            <a:ext cx="6072187" cy="1143000"/>
          </a:xfrm>
          <a:prstGeom prst="bevel">
            <a:avLst>
              <a:gd name="adj" fmla="val 18159"/>
            </a:avLst>
          </a:prstGeom>
          <a:solidFill>
            <a:schemeClr val="accent4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400" b="1" dirty="0">
                <a:solidFill>
                  <a:srgbClr val="FF0000"/>
                </a:solidFill>
                <a:latin typeface="Palatino Linotype" pitchFamily="18" charset="0"/>
              </a:rPr>
              <a:t>1986 жылғы Желтоқсан оқиғасы  </a:t>
            </a:r>
            <a:endParaRPr lang="ru-RU" sz="2400" b="1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12" name="Блок-схема: сохраненные данные 11">
            <a:hlinkClick r:id="rId3" action="ppaction://hlinksldjump"/>
          </p:cNvPr>
          <p:cNvSpPr/>
          <p:nvPr/>
        </p:nvSpPr>
        <p:spPr>
          <a:xfrm>
            <a:off x="3617913" y="2786063"/>
            <a:ext cx="2071687" cy="2286000"/>
          </a:xfrm>
          <a:prstGeom prst="flowChartOnlineStorag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i="1" dirty="0">
                <a:solidFill>
                  <a:srgbClr val="FF0000"/>
                </a:solidFill>
                <a:latin typeface="Palatino Linotype" pitchFamily="18" charset="0"/>
              </a:rPr>
              <a:t>Барысы</a:t>
            </a: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13" name="Блок-схема: сохраненные данные 12">
            <a:hlinkClick r:id="rId4" action="ppaction://hlinksldjump"/>
          </p:cNvPr>
          <p:cNvSpPr/>
          <p:nvPr/>
        </p:nvSpPr>
        <p:spPr>
          <a:xfrm>
            <a:off x="1812925" y="2786063"/>
            <a:ext cx="2071688" cy="2286000"/>
          </a:xfrm>
          <a:prstGeom prst="flowChartOnlineStorag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i="1" dirty="0">
                <a:solidFill>
                  <a:srgbClr val="FF0000"/>
                </a:solidFill>
                <a:latin typeface="Palatino Linotype" pitchFamily="18" charset="0"/>
              </a:rPr>
              <a:t>Қозғаушы күші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14" name="Блок-схема: сохраненные данные 13">
            <a:hlinkClick r:id="rId5" action="ppaction://hlinksldjump"/>
          </p:cNvPr>
          <p:cNvSpPr/>
          <p:nvPr/>
        </p:nvSpPr>
        <p:spPr>
          <a:xfrm>
            <a:off x="5402263" y="2786063"/>
            <a:ext cx="2071687" cy="2286000"/>
          </a:xfrm>
          <a:prstGeom prst="flowChartOnlineStorag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rgbClr val="FF0000"/>
                </a:solidFill>
                <a:latin typeface="Palatino Linotype" pitchFamily="18" charset="0"/>
              </a:rPr>
              <a:t>C</a:t>
            </a:r>
            <a:r>
              <a:rPr lang="kk-KZ" b="1" i="1" dirty="0">
                <a:solidFill>
                  <a:srgbClr val="FF0000"/>
                </a:solidFill>
                <a:latin typeface="Palatino Linotype" pitchFamily="18" charset="0"/>
              </a:rPr>
              <a:t>алдары </a:t>
            </a: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cxnSp>
        <p:nvCxnSpPr>
          <p:cNvPr id="49" name="Прямая со стрелкой 48"/>
          <p:cNvCxnSpPr/>
          <p:nvPr/>
        </p:nvCxnSpPr>
        <p:spPr>
          <a:xfrm rot="5400000">
            <a:off x="1036638" y="2463800"/>
            <a:ext cx="50006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5400000">
            <a:off x="4394201" y="2463800"/>
            <a:ext cx="500062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1285875" y="2214563"/>
            <a:ext cx="7000875" cy="158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rot="5400000">
            <a:off x="8037513" y="2463800"/>
            <a:ext cx="50006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6108701" y="2463800"/>
            <a:ext cx="500062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Стрелка вниз 66"/>
          <p:cNvSpPr/>
          <p:nvPr/>
        </p:nvSpPr>
        <p:spPr>
          <a:xfrm>
            <a:off x="4929188" y="1857375"/>
            <a:ext cx="142875" cy="3571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Блок-схема: сохраненные данные 15">
            <a:hlinkClick r:id="rId6" action="ppaction://hlinksldjump"/>
          </p:cNvPr>
          <p:cNvSpPr/>
          <p:nvPr/>
        </p:nvSpPr>
        <p:spPr>
          <a:xfrm>
            <a:off x="7175500" y="2786063"/>
            <a:ext cx="2071688" cy="2286000"/>
          </a:xfrm>
          <a:prstGeom prst="flowChartOnlineStorag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b="1" i="1" dirty="0">
                <a:solidFill>
                  <a:srgbClr val="FF0000"/>
                </a:solidFill>
                <a:latin typeface="Palatino Linotype" pitchFamily="18" charset="0"/>
              </a:rPr>
              <a:t>Нәтижесі</a:t>
            </a: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kk-KZ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>
                <a:solidFill>
                  <a:srgbClr val="FF0000"/>
                </a:solidFill>
                <a:latin typeface="Palatino Linotype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2608263" y="2463800"/>
            <a:ext cx="50006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C:\Documents and Settings\Admin\Рабочий стол\акмарал апай\акмарал апай\8F8DFAF1-5C21-4154-8094-74B85DFC7D0B_w270_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00100" y="0"/>
            <a:ext cx="4592443" cy="3571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316" name="Picture 4" descr="C:\Documents and Settings\Admin\Рабочий стол\акмарал апай\акмарал апай\11AA7767-A407-4808-912F-4F5642F23BF8_w270_s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943640" y="3143249"/>
            <a:ext cx="5051134" cy="37147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Picture 4" descr="BD20656_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-5400000">
            <a:off x="-2714625" y="3143251"/>
            <a:ext cx="64293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2" descr="C:\Documents and Settings\Admin\Рабочий стол\акмарал апай\foto\ScannedImage-52.jpg"/>
          <p:cNvPicPr>
            <a:picLocks noChangeAspect="1" noChangeArrowheads="1"/>
          </p:cNvPicPr>
          <p:nvPr/>
        </p:nvPicPr>
        <p:blipFill>
          <a:blip r:embed="rId2" cstate="screen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Прямоугольник 3"/>
          <p:cNvSpPr>
            <a:spLocks noChangeArrowheads="1"/>
          </p:cNvSpPr>
          <p:nvPr/>
        </p:nvSpPr>
        <p:spPr bwMode="auto">
          <a:xfrm>
            <a:off x="2357438" y="142875"/>
            <a:ext cx="467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ЖЕЛТОҚСАН   ҚАҺАРМАНДАРЫ </a:t>
            </a:r>
          </a:p>
        </p:txBody>
      </p:sp>
      <p:pic>
        <p:nvPicPr>
          <p:cNvPr id="5" name="Рисунок 4" descr="C:\Documents and Settings\Admin\Рабочий стол\акмарал апай\foto\ScannedImage-54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57158" y="785794"/>
            <a:ext cx="2000264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C:\Documents and Settings\Admin\Рабочий стол\акмарал апай\foto\ScannedImage-54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928794" y="3143248"/>
            <a:ext cx="2114859" cy="278608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C:\Documents and Settings\Admin\Рабочий стол\акмарал апай\foto\ScannedImage-54.jpg"/>
          <p:cNvPicPr/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6572264" y="714356"/>
            <a:ext cx="2071702" cy="29289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C:\Documents and Settings\Admin\Рабочий стол\акмарал апай\foto\ScannedImage-51.jpg"/>
          <p:cNvPicPr/>
          <p:nvPr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4929190" y="3286124"/>
            <a:ext cx="2071702" cy="27146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44" name="Прямоугольник 13"/>
          <p:cNvSpPr>
            <a:spLocks noChangeArrowheads="1"/>
          </p:cNvSpPr>
          <p:nvPr/>
        </p:nvSpPr>
        <p:spPr bwMode="auto">
          <a:xfrm>
            <a:off x="404813" y="3363913"/>
            <a:ext cx="19161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Қайрат </a:t>
            </a:r>
          </a:p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Рысқұлбеков </a:t>
            </a:r>
          </a:p>
        </p:txBody>
      </p:sp>
      <p:sp>
        <p:nvSpPr>
          <p:cNvPr id="14345" name="Прямоугольник 14"/>
          <p:cNvSpPr>
            <a:spLocks noChangeArrowheads="1"/>
          </p:cNvSpPr>
          <p:nvPr/>
        </p:nvSpPr>
        <p:spPr bwMode="auto">
          <a:xfrm>
            <a:off x="2357438" y="5929313"/>
            <a:ext cx="1308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Ләззат</a:t>
            </a:r>
          </a:p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Асанова </a:t>
            </a:r>
          </a:p>
        </p:txBody>
      </p:sp>
      <p:sp>
        <p:nvSpPr>
          <p:cNvPr id="14346" name="Прямоугольник 16"/>
          <p:cNvSpPr>
            <a:spLocks noChangeArrowheads="1"/>
          </p:cNvSpPr>
          <p:nvPr/>
        </p:nvSpPr>
        <p:spPr bwMode="auto">
          <a:xfrm>
            <a:off x="4929188" y="5929313"/>
            <a:ext cx="2371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Сәбира </a:t>
            </a:r>
          </a:p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Мұхамеджанова </a:t>
            </a:r>
          </a:p>
        </p:txBody>
      </p:sp>
      <p:sp>
        <p:nvSpPr>
          <p:cNvPr id="14347" name="Прямоугольник 17"/>
          <p:cNvSpPr>
            <a:spLocks noChangeArrowheads="1"/>
          </p:cNvSpPr>
          <p:nvPr/>
        </p:nvSpPr>
        <p:spPr bwMode="auto">
          <a:xfrm>
            <a:off x="7065963" y="3506788"/>
            <a:ext cx="1227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Ербол </a:t>
            </a:r>
          </a:p>
          <a:p>
            <a:pPr algn="ctr"/>
            <a:r>
              <a:rPr lang="kk-KZ" sz="2000" b="1">
                <a:solidFill>
                  <a:srgbClr val="FF0000"/>
                </a:solidFill>
                <a:latin typeface="Palatino Linotype" pitchFamily="18" charset="0"/>
              </a:rPr>
              <a:t>Спатаев</a:t>
            </a:r>
          </a:p>
        </p:txBody>
      </p:sp>
      <p:pic>
        <p:nvPicPr>
          <p:cNvPr id="14348" name="Picture 5" descr="FEUER2"/>
          <p:cNvPicPr>
            <a:picLocks noChangeAspect="1" noChangeArrowheads="1" noCrop="1"/>
          </p:cNvPicPr>
          <p:nvPr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4214813" y="5000625"/>
            <a:ext cx="4572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0" name="AutoShape 14">
            <a:hlinkClick r:id="rId8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532813" y="6237288"/>
            <a:ext cx="611187" cy="620712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4" descr="C:\Documents and Settings\Admin\Рабочий стол\акмарал апай\foto\ScannedImage-64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28860" y="3714752"/>
            <a:ext cx="4677089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C:\Documents and Settings\Admin\Рабочий стол\акмарал апай\foto\ScannedImage-63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429388" y="142852"/>
            <a:ext cx="2428892" cy="34290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364" name="Прямоугольник 7"/>
          <p:cNvSpPr>
            <a:spLocks noChangeArrowheads="1"/>
          </p:cNvSpPr>
          <p:nvPr/>
        </p:nvSpPr>
        <p:spPr bwMode="auto">
          <a:xfrm>
            <a:off x="1143000" y="714375"/>
            <a:ext cx="5143500" cy="295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k-KZ">
                <a:solidFill>
                  <a:srgbClr val="FF0000"/>
                </a:solidFill>
                <a:latin typeface="Palatino Linotype" pitchFamily="18" charset="0"/>
              </a:rPr>
              <a:t>	Берік Наурызбайұлы Ізбасаров </a:t>
            </a:r>
            <a:r>
              <a:rPr lang="kk-KZ">
                <a:solidFill>
                  <a:srgbClr val="002060"/>
                </a:solidFill>
                <a:latin typeface="Palatino Linotype" pitchFamily="18" charset="0"/>
              </a:rPr>
              <a:t>Жаңаөзен қаласындағы №1 мектептің  10 сыныбында оқып жүрген кезінде Алматыда өткен Желтоқсан оқиғасы кезінде қабырға газетін шығарып, плакат, үндеу таратқаны үшін қудалауға түсіп, комсомол қатарынан шығарылды. </a:t>
            </a:r>
            <a:endParaRPr lang="ru-RU">
              <a:latin typeface="Corbel" pitchFamily="34" charset="0"/>
            </a:endParaRPr>
          </a:p>
        </p:txBody>
      </p:sp>
      <p:pic>
        <p:nvPicPr>
          <p:cNvPr id="15365" name="Picture 4" descr="BD20656_"/>
          <p:cNvPicPr>
            <a:picLocks noChangeAspect="1" noChangeArrowheads="1" noCrop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-5400000">
            <a:off x="-2643187" y="3214688"/>
            <a:ext cx="6429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Управляющая кнопка: домой 6">
            <a:hlinkClick r:id="rId5" action="ppaction://hlinksldjump" highlightClick="1"/>
          </p:cNvPr>
          <p:cNvSpPr/>
          <p:nvPr/>
        </p:nvSpPr>
        <p:spPr>
          <a:xfrm>
            <a:off x="8501063" y="6215063"/>
            <a:ext cx="642937" cy="6429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Рабочий стол\акмарал апай\акмарал апай\8F8DFAF1-5C21-4154-8094-74B85DFC7D0B_w270_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066776" y="912796"/>
            <a:ext cx="4000528" cy="3111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 descr="C:\Documents and Settings\Admin\Рабочий стол\акмарал апай\акмарал апай\11AA7767-A407-4808-912F-4F5642F23BF8_w270_s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100640" y="3432175"/>
            <a:ext cx="3885513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6388" name="Прямоугольник 5"/>
          <p:cNvSpPr>
            <a:spLocks noChangeArrowheads="1"/>
          </p:cNvSpPr>
          <p:nvPr/>
        </p:nvSpPr>
        <p:spPr bwMode="auto">
          <a:xfrm>
            <a:off x="2500313" y="428625"/>
            <a:ext cx="5500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b="1">
                <a:solidFill>
                  <a:srgbClr val="FF0000"/>
                </a:solidFill>
                <a:latin typeface="Palatino Linotype" pitchFamily="18" charset="0"/>
              </a:rPr>
              <a:t>Бейнетаспадан үзінді </a:t>
            </a:r>
            <a:endParaRPr lang="ru-RU" b="1">
              <a:solidFill>
                <a:srgbClr val="FF0000"/>
              </a:solidFill>
            </a:endParaRPr>
          </a:p>
        </p:txBody>
      </p:sp>
      <p:sp>
        <p:nvSpPr>
          <p:cNvPr id="16391" name="AutoShape 7">
            <a:hlinkClick r:id="rId4" action="ppaction://hlinkfile" highlightClick="1"/>
          </p:cNvPr>
          <p:cNvSpPr>
            <a:spLocks noChangeArrowheads="1"/>
          </p:cNvSpPr>
          <p:nvPr/>
        </p:nvSpPr>
        <p:spPr bwMode="auto">
          <a:xfrm>
            <a:off x="1042988" y="6381750"/>
            <a:ext cx="684212" cy="476250"/>
          </a:xfrm>
          <a:prstGeom prst="actionButtonMovi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75688" y="6237288"/>
            <a:ext cx="468312" cy="62071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679</TotalTime>
  <Words>239</Words>
  <Application>Microsoft Office PowerPoint</Application>
  <PresentationFormat>Экран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Melkosoft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65</cp:revision>
  <dcterms:created xsi:type="dcterms:W3CDTF">2009-12-17T09:20:12Z</dcterms:created>
  <dcterms:modified xsi:type="dcterms:W3CDTF">2018-12-04T05:44:19Z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849064</vt:lpwstr>
  </property>
  <property fmtid="{D5CDD505-2E9C-101B-9397-08002B2CF9AE}" pid="3" name="NXPowerLiteVersion">
    <vt:lpwstr>D4.1.1</vt:lpwstr>
  </property>
</Properties>
</file>