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 name="Shape 27"/>
        <p:cNvGrpSpPr/>
        <p:nvPr/>
      </p:nvGrpSpPr>
      <p:grpSpPr>
        <a:xfrm>
          <a:off x="0" y="0"/>
          <a:ext cx="0" cy="0"/>
          <a:chOff x="0" y="0"/>
          <a:chExt cx="0" cy="0"/>
        </a:xfrm>
      </p:grpSpPr>
      <p:sp>
        <p:nvSpPr>
          <p:cNvPr id="28" name="Google Shape;2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3" name="Google Shape;13;p2"/>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14" name="Google Shape;14;p2"/>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2"/>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2"/>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ayout with centered title and subtitle placeholders" type="title">
  <p:cSld name="TITLE">
    <p:spTree>
      <p:nvGrpSpPr>
        <p:cNvPr id="17" name="Shape 17"/>
        <p:cNvGrpSpPr/>
        <p:nvPr/>
      </p:nvGrpSpPr>
      <p:grpSpPr>
        <a:xfrm>
          <a:off x="0" y="0"/>
          <a:ext cx="0" cy="0"/>
          <a:chOff x="0" y="0"/>
          <a:chExt cx="0" cy="0"/>
        </a:xfrm>
      </p:grpSpPr>
      <p:sp>
        <p:nvSpPr>
          <p:cNvPr id="18" name="Google Shape;18;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9" name="Google Shape;19;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360"/>
              </a:spcBef>
              <a:spcAft>
                <a:spcPts val="0"/>
              </a:spcAft>
              <a:buClr>
                <a:schemeClr val="dk1"/>
              </a:buClr>
              <a:buSzPts val="1800"/>
              <a:buChar char="•"/>
              <a:defRPr/>
            </a:lvl1pPr>
            <a:lvl2pPr lvl="1" algn="l">
              <a:lnSpc>
                <a:spcPct val="100000"/>
              </a:lnSpc>
              <a:spcBef>
                <a:spcPts val="360"/>
              </a:spcBef>
              <a:spcAft>
                <a:spcPts val="0"/>
              </a:spcAft>
              <a:buClr>
                <a:schemeClr val="dk1"/>
              </a:buClr>
              <a:buSzPts val="1800"/>
              <a:buChar char="–"/>
              <a:defRPr/>
            </a:lvl2pPr>
            <a:lvl3pPr lvl="2" algn="l">
              <a:lnSpc>
                <a:spcPct val="100000"/>
              </a:lnSpc>
              <a:spcBef>
                <a:spcPts val="360"/>
              </a:spcBef>
              <a:spcAft>
                <a:spcPts val="0"/>
              </a:spcAft>
              <a:buClr>
                <a:schemeClr val="dk1"/>
              </a:buClr>
              <a:buSzPts val="1800"/>
              <a:buChar char="•"/>
              <a:defRPr/>
            </a:lvl3pPr>
            <a:lvl4pPr lvl="3" algn="l">
              <a:lnSpc>
                <a:spcPct val="100000"/>
              </a:lnSpc>
              <a:spcBef>
                <a:spcPts val="360"/>
              </a:spcBef>
              <a:spcAft>
                <a:spcPts val="0"/>
              </a:spcAft>
              <a:buClr>
                <a:schemeClr val="dk1"/>
              </a:buClr>
              <a:buSzPts val="1800"/>
              <a:buChar char="–"/>
              <a:defRPr/>
            </a:lvl4pPr>
            <a:lvl5pPr lvl="4" algn="l">
              <a:lnSpc>
                <a:spcPct val="100000"/>
              </a:lnSpc>
              <a:spcBef>
                <a:spcPts val="360"/>
              </a:spcBef>
              <a:spcAft>
                <a:spcPts val="0"/>
              </a:spcAft>
              <a:buClr>
                <a:schemeClr val="dk1"/>
              </a:buClr>
              <a:buSzPts val="1800"/>
              <a:buChar char="»"/>
              <a:defRPr/>
            </a:lvl5pPr>
            <a:lvl6pPr lvl="5" algn="l">
              <a:lnSpc>
                <a:spcPct val="100000"/>
              </a:lnSpc>
              <a:spcBef>
                <a:spcPts val="360"/>
              </a:spcBef>
              <a:spcAft>
                <a:spcPts val="0"/>
              </a:spcAft>
              <a:buClr>
                <a:schemeClr val="dk1"/>
              </a:buClr>
              <a:buSzPts val="1800"/>
              <a:buChar char="»"/>
              <a:defRPr/>
            </a:lvl6pPr>
            <a:lvl7pPr lvl="6" algn="l">
              <a:lnSpc>
                <a:spcPct val="100000"/>
              </a:lnSpc>
              <a:spcBef>
                <a:spcPts val="360"/>
              </a:spcBef>
              <a:spcAft>
                <a:spcPts val="0"/>
              </a:spcAft>
              <a:buClr>
                <a:schemeClr val="dk1"/>
              </a:buClr>
              <a:buSzPts val="1800"/>
              <a:buChar char="»"/>
              <a:defRPr/>
            </a:lvl7pPr>
            <a:lvl8pPr lvl="7" algn="l">
              <a:lnSpc>
                <a:spcPct val="100000"/>
              </a:lnSpc>
              <a:spcBef>
                <a:spcPts val="360"/>
              </a:spcBef>
              <a:spcAft>
                <a:spcPts val="0"/>
              </a:spcAft>
              <a:buClr>
                <a:schemeClr val="dk1"/>
              </a:buClr>
              <a:buSzPts val="1800"/>
              <a:buChar char="»"/>
              <a:defRPr/>
            </a:lvl8pPr>
            <a:lvl9pPr lvl="8" algn="l">
              <a:lnSpc>
                <a:spcPct val="100000"/>
              </a:lnSpc>
              <a:spcBef>
                <a:spcPts val="360"/>
              </a:spcBef>
              <a:spcAft>
                <a:spcPts val="0"/>
              </a:spcAft>
              <a:buClr>
                <a:schemeClr val="dk1"/>
              </a:buClr>
              <a:buSzPts val="1800"/>
              <a:buChar char="»"/>
              <a:defRPr/>
            </a:lvl9pPr>
          </a:lstStyle>
          <a:p/>
        </p:txBody>
      </p:sp>
      <p:sp>
        <p:nvSpPr>
          <p:cNvPr id="20" name="Google Shape;20;p3"/>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ject  only" type="objOnly">
  <p:cSld name="OBJECT_ONLY">
    <p:spTree>
      <p:nvGrpSpPr>
        <p:cNvPr id="23" name="Shape 23"/>
        <p:cNvGrpSpPr/>
        <p:nvPr/>
      </p:nvGrpSpPr>
      <p:grpSpPr>
        <a:xfrm>
          <a:off x="0" y="0"/>
          <a:ext cx="0" cy="0"/>
          <a:chOff x="0" y="0"/>
          <a:chExt cx="0" cy="0"/>
        </a:xfrm>
      </p:grpSpPr>
      <p:sp>
        <p:nvSpPr>
          <p:cNvPr id="24" name="Google Shape;24;p4"/>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algn="r">
              <a:lnSpc>
                <a:spcPct val="100000"/>
              </a:lnSpc>
              <a:spcBef>
                <a:spcPts val="0"/>
              </a:spcBef>
              <a:spcAft>
                <a:spcPts val="0"/>
              </a:spcAft>
              <a:buNone/>
              <a:defRPr sz="1400"/>
            </a:lvl1pPr>
            <a:lvl2pPr indent="0" lvl="1" marL="0" algn="r">
              <a:lnSpc>
                <a:spcPct val="100000"/>
              </a:lnSpc>
              <a:spcBef>
                <a:spcPts val="0"/>
              </a:spcBef>
              <a:spcAft>
                <a:spcPts val="0"/>
              </a:spcAft>
              <a:buNone/>
              <a:defRPr sz="1400"/>
            </a:lvl2pPr>
            <a:lvl3pPr indent="0" lvl="2" marL="0" algn="r">
              <a:lnSpc>
                <a:spcPct val="100000"/>
              </a:lnSpc>
              <a:spcBef>
                <a:spcPts val="0"/>
              </a:spcBef>
              <a:spcAft>
                <a:spcPts val="0"/>
              </a:spcAft>
              <a:buNone/>
              <a:defRPr sz="1400"/>
            </a:lvl3pPr>
            <a:lvl4pPr indent="0" lvl="3" marL="0" algn="r">
              <a:lnSpc>
                <a:spcPct val="100000"/>
              </a:lnSpc>
              <a:spcBef>
                <a:spcPts val="0"/>
              </a:spcBef>
              <a:spcAft>
                <a:spcPts val="0"/>
              </a:spcAft>
              <a:buNone/>
              <a:defRPr sz="1400"/>
            </a:lvl4pPr>
            <a:lvl5pPr indent="0" lvl="4" marL="0" algn="r">
              <a:lnSpc>
                <a:spcPct val="100000"/>
              </a:lnSpc>
              <a:spcBef>
                <a:spcPts val="0"/>
              </a:spcBef>
              <a:spcAft>
                <a:spcPts val="0"/>
              </a:spcAft>
              <a:buNone/>
              <a:defRPr sz="1400"/>
            </a:lvl5pPr>
            <a:lvl6pPr indent="0" lvl="5" marL="0" algn="r">
              <a:lnSpc>
                <a:spcPct val="100000"/>
              </a:lnSpc>
              <a:spcBef>
                <a:spcPts val="0"/>
              </a:spcBef>
              <a:spcAft>
                <a:spcPts val="0"/>
              </a:spcAft>
              <a:buNone/>
              <a:defRPr sz="1400"/>
            </a:lvl6pPr>
            <a:lvl7pPr indent="0" lvl="6" marL="0" algn="r">
              <a:lnSpc>
                <a:spcPct val="100000"/>
              </a:lnSpc>
              <a:spcBef>
                <a:spcPts val="0"/>
              </a:spcBef>
              <a:spcAft>
                <a:spcPts val="0"/>
              </a:spcAft>
              <a:buNone/>
              <a:defRPr sz="1400"/>
            </a:lvl7pPr>
            <a:lvl8pPr indent="0" lvl="7" marL="0" algn="r">
              <a:lnSpc>
                <a:spcPct val="100000"/>
              </a:lnSpc>
              <a:spcBef>
                <a:spcPts val="0"/>
              </a:spcBef>
              <a:spcAft>
                <a:spcPts val="0"/>
              </a:spcAft>
              <a:buNone/>
              <a:defRPr sz="1400"/>
            </a:lvl8pPr>
            <a:lvl9pPr indent="0" lvl="8" marL="0" algn="r">
              <a:lnSpc>
                <a:spcPct val="100000"/>
              </a:lnSpc>
              <a:spcBef>
                <a:spcPts val="0"/>
              </a:spcBef>
              <a:spcAft>
                <a:spcPts val="0"/>
              </a:spcAft>
              <a:buNone/>
              <a:defRPr sz="14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SzPts val="1400"/>
              <a:buNone/>
              <a:defRPr b="0" i="0" sz="4400" u="none" cap="none" strike="noStrike">
                <a:solidFill>
                  <a:schemeClr val="dk2"/>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57200" y="6245225"/>
            <a:ext cx="2133600" cy="47625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3124200" y="6245225"/>
            <a:ext cx="2895600" cy="476250"/>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SzPts val="1400"/>
              <a:buNone/>
              <a:defRPr b="0" i="0" sz="1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6553200" y="6245225"/>
            <a:ext cx="2133600" cy="47625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1pPr>
            <a:lvl2pPr indent="0" lvl="1"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0" lvl="2"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0" lvl="3"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0" lvl="4"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5pPr>
            <a:lvl6pPr indent="0" lvl="5"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6pPr>
            <a:lvl7pPr indent="0" lvl="6"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7pPr>
            <a:lvl8pPr indent="0" lvl="7"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8pPr>
            <a:lvl9pPr indent="0" lvl="8" marL="0" marR="0" rtl="0" algn="r">
              <a:lnSpc>
                <a:spcPct val="100000"/>
              </a:lnSpc>
              <a:spcBef>
                <a:spcPts val="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 Id="rId4" Type="http://schemas.openxmlformats.org/officeDocument/2006/relationships/image" Target="../media/image4.png"/><Relationship Id="rId5" Type="http://schemas.openxmlformats.org/officeDocument/2006/relationships/image" Target="../media/image16.jpg"/><Relationship Id="rId6"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 Id="rId4" Type="http://schemas.openxmlformats.org/officeDocument/2006/relationships/image" Target="../media/image7.jpg"/><Relationship Id="rId5"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png"/><Relationship Id="rId5" Type="http://schemas.openxmlformats.org/officeDocument/2006/relationships/image" Target="../media/image8.pn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30" name="Shape 30"/>
        <p:cNvGrpSpPr/>
        <p:nvPr/>
      </p:nvGrpSpPr>
      <p:grpSpPr>
        <a:xfrm>
          <a:off x="0" y="0"/>
          <a:ext cx="0" cy="0"/>
          <a:chOff x="0" y="0"/>
          <a:chExt cx="0" cy="0"/>
        </a:xfrm>
      </p:grpSpPr>
      <p:sp>
        <p:nvSpPr>
          <p:cNvPr id="31" name="Google Shape;31;p5"/>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DE21C8"/>
              </a:buClr>
              <a:buSzPts val="4400"/>
              <a:buFont typeface="Times New Roman"/>
              <a:buNone/>
            </a:pPr>
            <a:r>
              <a:rPr b="1" i="1" lang="en-US" sz="4400" u="none">
                <a:solidFill>
                  <a:srgbClr val="DE21C8"/>
                </a:solidFill>
                <a:latin typeface="Times New Roman"/>
                <a:ea typeface="Times New Roman"/>
                <a:cs typeface="Times New Roman"/>
                <a:sym typeface="Times New Roman"/>
              </a:rPr>
              <a:t>«Абай-дара, Абай-дана»</a:t>
            </a:r>
            <a:endParaRPr/>
          </a:p>
        </p:txBody>
      </p:sp>
      <p:pic>
        <p:nvPicPr>
          <p:cNvPr descr="C:\Users\95\Desktop\Абай мұрасы\22676954.jpg" id="32" name="Google Shape;32;p5"/>
          <p:cNvPicPr preferRelativeResize="0"/>
          <p:nvPr>
            <p:ph idx="1" type="body"/>
          </p:nvPr>
        </p:nvPicPr>
        <p:blipFill rotWithShape="1">
          <a:blip r:embed="rId3">
            <a:alphaModFix/>
          </a:blip>
          <a:srcRect b="0" l="0" r="0" t="0"/>
          <a:stretch/>
        </p:blipFill>
        <p:spPr>
          <a:xfrm>
            <a:off x="0" y="0"/>
            <a:ext cx="9144000" cy="6858000"/>
          </a:xfrm>
          <a:prstGeom prst="rect">
            <a:avLst/>
          </a:prstGeom>
          <a:noFill/>
          <a:ln>
            <a:noFill/>
          </a:ln>
        </p:spPr>
      </p:pic>
      <p:grpSp>
        <p:nvGrpSpPr>
          <p:cNvPr id="33" name="Google Shape;33;p5"/>
          <p:cNvGrpSpPr/>
          <p:nvPr/>
        </p:nvGrpSpPr>
        <p:grpSpPr>
          <a:xfrm rot="-900000">
            <a:off x="3740850" y="5317218"/>
            <a:ext cx="2127058" cy="1813933"/>
            <a:chOff x="6793448" y="135491"/>
            <a:chExt cx="2127044" cy="1813021"/>
          </a:xfrm>
        </p:grpSpPr>
        <p:pic>
          <p:nvPicPr>
            <p:cNvPr descr="5350aa889be3f2b6d36c0b5644508981.gif" id="34" name="Google Shape;34;p5"/>
            <p:cNvPicPr preferRelativeResize="0"/>
            <p:nvPr/>
          </p:nvPicPr>
          <p:blipFill rotWithShape="1">
            <a:blip r:embed="rId4">
              <a:alphaModFix/>
            </a:blip>
            <a:srcRect b="0" l="0" r="0" t="0"/>
            <a:stretch/>
          </p:blipFill>
          <p:spPr>
            <a:xfrm rot="-420000">
              <a:off x="6858016" y="214291"/>
              <a:ext cx="1363090" cy="1143008"/>
            </a:xfrm>
            <a:prstGeom prst="rect">
              <a:avLst/>
            </a:prstGeom>
            <a:noFill/>
            <a:ln>
              <a:noFill/>
            </a:ln>
          </p:spPr>
        </p:pic>
        <p:pic>
          <p:nvPicPr>
            <p:cNvPr descr="5350aa889be3f2b6d36c0b5644508981.gif" id="35" name="Google Shape;35;p5"/>
            <p:cNvPicPr preferRelativeResize="0"/>
            <p:nvPr/>
          </p:nvPicPr>
          <p:blipFill rotWithShape="1">
            <a:blip r:embed="rId4">
              <a:alphaModFix/>
            </a:blip>
            <a:srcRect b="0" l="0" r="0" t="0"/>
            <a:stretch/>
          </p:blipFill>
          <p:spPr>
            <a:xfrm rot="2220000">
              <a:off x="7350701" y="510421"/>
              <a:ext cx="1363090" cy="1143008"/>
            </a:xfrm>
            <a:prstGeom prst="rect">
              <a:avLst/>
            </a:prstGeom>
            <a:noFill/>
            <a:ln>
              <a:noFill/>
            </a:ln>
          </p:spPr>
        </p:pic>
      </p:grpSp>
      <p:sp>
        <p:nvSpPr>
          <p:cNvPr id="36" name="Google Shape;36;p5"/>
          <p:cNvSpPr txBox="1"/>
          <p:nvPr/>
        </p:nvSpPr>
        <p:spPr>
          <a:xfrm>
            <a:off x="1763712" y="4052887"/>
            <a:ext cx="6456362" cy="7620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DE21C8"/>
              </a:buClr>
              <a:buSzPts val="4400"/>
              <a:buFont typeface="Times New Roman"/>
              <a:buNone/>
            </a:pPr>
            <a:r>
              <a:rPr b="1" i="1" lang="en-US" sz="4400" u="none" cap="none" strike="noStrike">
                <a:solidFill>
                  <a:srgbClr val="DE21C8"/>
                </a:solidFill>
                <a:latin typeface="Times New Roman"/>
                <a:ea typeface="Times New Roman"/>
                <a:cs typeface="Times New Roman"/>
                <a:sym typeface="Times New Roman"/>
              </a:rPr>
              <a:t>«Абай-дара, Абай-дана»</a:t>
            </a:r>
            <a:endParaRPr/>
          </a:p>
        </p:txBody>
      </p:sp>
      <p:pic>
        <p:nvPicPr>
          <p:cNvPr id="37" name="Google Shape;37;p5"/>
          <p:cNvPicPr preferRelativeResize="0"/>
          <p:nvPr/>
        </p:nvPicPr>
        <p:blipFill rotWithShape="1">
          <a:blip r:embed="rId5">
            <a:alphaModFix/>
          </a:blip>
          <a:srcRect b="0" l="0" r="0" t="0"/>
          <a:stretch/>
        </p:blipFill>
        <p:spPr>
          <a:xfrm>
            <a:off x="2916237" y="188912"/>
            <a:ext cx="3384550" cy="3455987"/>
          </a:xfrm>
          <a:prstGeom prst="rect">
            <a:avLst/>
          </a:prstGeom>
          <a:noFill/>
          <a:ln>
            <a:noFill/>
          </a:ln>
        </p:spPr>
      </p:pic>
      <p:pic>
        <p:nvPicPr>
          <p:cNvPr descr="C:\Users\95\Desktop\Абай мұрасы\cc06decd2404af4a11f0fa9d25548c1f.jpg" id="38" name="Google Shape;38;p5"/>
          <p:cNvPicPr preferRelativeResize="0"/>
          <p:nvPr/>
        </p:nvPicPr>
        <p:blipFill rotWithShape="1">
          <a:blip r:embed="rId6">
            <a:alphaModFix/>
          </a:blip>
          <a:srcRect b="0" l="0" r="0" t="0"/>
          <a:stretch/>
        </p:blipFill>
        <p:spPr>
          <a:xfrm>
            <a:off x="3951287" y="2130425"/>
            <a:ext cx="1241425" cy="1470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
                                        </p:tgtEl>
                                        <p:attrNameLst>
                                          <p:attrName>style.visibility</p:attrName>
                                        </p:attrNameLst>
                                      </p:cBhvr>
                                      <p:to>
                                        <p:strVal val="visible"/>
                                      </p:to>
                                    </p:set>
                                    <p:animEffect filter="fade" transition="in">
                                      <p:cBhvr>
                                        <p:cTn dur="2000"/>
                                        <p:tgtEl>
                                          <p:spTgt spid="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98" name="Shape 98"/>
        <p:cNvGrpSpPr/>
        <p:nvPr/>
      </p:nvGrpSpPr>
      <p:grpSpPr>
        <a:xfrm>
          <a:off x="0" y="0"/>
          <a:ext cx="0" cy="0"/>
          <a:chOff x="0" y="0"/>
          <a:chExt cx="0" cy="0"/>
        </a:xfrm>
      </p:grpSpPr>
      <p:sp>
        <p:nvSpPr>
          <p:cNvPr id="99" name="Google Shape;99;p14"/>
          <p:cNvSpPr txBox="1"/>
          <p:nvPr/>
        </p:nvSpPr>
        <p:spPr>
          <a:xfrm>
            <a:off x="611187" y="333375"/>
            <a:ext cx="7777162" cy="1187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FFFF"/>
              </a:buClr>
              <a:buSzPts val="1800"/>
              <a:buFont typeface="Arial"/>
              <a:buNone/>
            </a:pPr>
            <a:r>
              <a:rPr b="1" i="0" lang="en-US" sz="1800" u="none">
                <a:solidFill>
                  <a:srgbClr val="00FFFF"/>
                </a:solidFill>
                <a:latin typeface="Arial"/>
                <a:ea typeface="Arial"/>
                <a:cs typeface="Arial"/>
                <a:sym typeface="Arial"/>
              </a:rPr>
              <a:t>                                              </a:t>
            </a:r>
            <a:r>
              <a:rPr b="1" i="0" lang="en-US" sz="2400" u="none">
                <a:solidFill>
                  <a:srgbClr val="FF0000"/>
                </a:solidFill>
                <a:latin typeface="Times New Roman"/>
                <a:ea typeface="Times New Roman"/>
                <a:cs typeface="Times New Roman"/>
                <a:sym typeface="Times New Roman"/>
              </a:rPr>
              <a:t>Екінші сөз</a:t>
            </a:r>
            <a:endParaRPr/>
          </a:p>
          <a:p>
            <a:pPr indent="0" lvl="0" marL="0" marR="0" rtl="0" algn="l">
              <a:lnSpc>
                <a:spcPct val="100000"/>
              </a:lnSpc>
              <a:spcBef>
                <a:spcPts val="0"/>
              </a:spcBef>
              <a:spcAft>
                <a:spcPts val="0"/>
              </a:spcAft>
              <a:buClr>
                <a:srgbClr val="FFFF9E"/>
              </a:buClr>
              <a:buSzPts val="1800"/>
              <a:buFont typeface="Arial"/>
              <a:buNone/>
            </a:pPr>
            <a:r>
              <a:rPr b="1" i="0" lang="en-US" sz="1800" u="none">
                <a:solidFill>
                  <a:srgbClr val="FFFF9E"/>
                </a:solidFill>
                <a:latin typeface="Arial"/>
                <a:ea typeface="Arial"/>
                <a:cs typeface="Arial"/>
                <a:sym typeface="Arial"/>
              </a:rPr>
              <a:t>   </a:t>
            </a:r>
            <a:r>
              <a:rPr b="1" i="0" lang="en-US" sz="2400" u="none">
                <a:solidFill>
                  <a:srgbClr val="0000FF"/>
                </a:solidFill>
                <a:latin typeface="Times New Roman"/>
                <a:ea typeface="Times New Roman"/>
                <a:cs typeface="Times New Roman"/>
                <a:sym typeface="Times New Roman"/>
              </a:rPr>
              <a:t>Өзге халықтардың өмір тәжірибесіндегі  тағылымды жағынан  үлгі алу керектігін айтады.</a:t>
            </a:r>
            <a:endParaRPr/>
          </a:p>
        </p:txBody>
      </p:sp>
      <p:grpSp>
        <p:nvGrpSpPr>
          <p:cNvPr id="100" name="Google Shape;100;p14"/>
          <p:cNvGrpSpPr/>
          <p:nvPr/>
        </p:nvGrpSpPr>
        <p:grpSpPr>
          <a:xfrm>
            <a:off x="457200" y="1700212"/>
            <a:ext cx="8229600" cy="4425950"/>
            <a:chOff x="295" y="1042"/>
            <a:chExt cx="5171" cy="2239"/>
          </a:xfrm>
        </p:grpSpPr>
        <p:sp>
          <p:nvSpPr>
            <p:cNvPr id="101" name="Google Shape;101;p14"/>
            <p:cNvSpPr txBox="1"/>
            <p:nvPr/>
          </p:nvSpPr>
          <p:spPr>
            <a:xfrm>
              <a:off x="1422" y="2454"/>
              <a:ext cx="4044" cy="827"/>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0000FF"/>
                </a:buClr>
                <a:buSzPts val="1600"/>
                <a:buFont typeface="Times New Roman"/>
                <a:buNone/>
              </a:pPr>
              <a:r>
                <a:rPr b="1" i="0" lang="en-US" sz="1600" u="none">
                  <a:solidFill>
                    <a:srgbClr val="0000FF"/>
                  </a:solidFill>
                  <a:latin typeface="Times New Roman"/>
                  <a:ea typeface="Times New Roman"/>
                  <a:cs typeface="Times New Roman"/>
                  <a:sym typeface="Times New Roman"/>
                </a:rPr>
                <a:t>Көрші халықтардың өмір тәжірибесіндегі тағылымды жағына үңіліп, содан үлгі алудың орнына сыртына қарап үркіп, жаңсақтық жасаппыз. Неге өзбек сияқты егін салмасқа, ноғай сияқты сауда жасамасқа, орыс сияқты білімге құштар болып, олармен терезе теңестірмеске?!</a:t>
              </a:r>
              <a:endParaRPr/>
            </a:p>
          </p:txBody>
        </p:sp>
        <p:sp>
          <p:nvSpPr>
            <p:cNvPr id="102" name="Google Shape;102;p14"/>
            <p:cNvSpPr txBox="1"/>
            <p:nvPr/>
          </p:nvSpPr>
          <p:spPr>
            <a:xfrm>
              <a:off x="295" y="2454"/>
              <a:ext cx="1127" cy="82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Абайды қынжылтқан ойлар:</a:t>
              </a:r>
              <a:endParaRPr/>
            </a:p>
          </p:txBody>
        </p:sp>
        <p:sp>
          <p:nvSpPr>
            <p:cNvPr id="103" name="Google Shape;103;p14"/>
            <p:cNvSpPr txBox="1"/>
            <p:nvPr/>
          </p:nvSpPr>
          <p:spPr>
            <a:xfrm>
              <a:off x="4410" y="1627"/>
              <a:ext cx="1056" cy="8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600"/>
                <a:buFont typeface="Times New Roman"/>
                <a:buNone/>
              </a:pPr>
              <a:r>
                <a:rPr b="1" i="0" lang="en-US" sz="1600" u="none">
                  <a:solidFill>
                    <a:srgbClr val="0000FF"/>
                  </a:solidFill>
                  <a:latin typeface="Times New Roman"/>
                  <a:ea typeface="Times New Roman"/>
                  <a:cs typeface="Times New Roman"/>
                  <a:sym typeface="Times New Roman"/>
                </a:rPr>
                <a:t>Орысқа айтар сөз жоқ, біз құлы, күңі қадарлы да жоқпыз.</a:t>
              </a:r>
              <a:endParaRPr/>
            </a:p>
          </p:txBody>
        </p:sp>
        <p:sp>
          <p:nvSpPr>
            <p:cNvPr id="104" name="Google Shape;104;p14"/>
            <p:cNvSpPr txBox="1"/>
            <p:nvPr/>
          </p:nvSpPr>
          <p:spPr>
            <a:xfrm>
              <a:off x="2759" y="1627"/>
              <a:ext cx="1651" cy="8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600"/>
                <a:buFont typeface="Times New Roman"/>
                <a:buNone/>
              </a:pPr>
              <a:r>
                <a:rPr b="1" i="0" lang="en-US" sz="1600" u="none">
                  <a:solidFill>
                    <a:srgbClr val="0000FF"/>
                  </a:solidFill>
                  <a:latin typeface="Times New Roman"/>
                  <a:ea typeface="Times New Roman"/>
                  <a:cs typeface="Times New Roman"/>
                  <a:sym typeface="Times New Roman"/>
                </a:rPr>
                <a:t>Сарттың екпеген егіні жоқ, саудагерінің жүрмеген жері жоқ, қылмаған шеберлігі жоқ.</a:t>
              </a:r>
              <a:endParaRPr/>
            </a:p>
          </p:txBody>
        </p:sp>
        <p:sp>
          <p:nvSpPr>
            <p:cNvPr id="105" name="Google Shape;105;p14"/>
            <p:cNvSpPr txBox="1"/>
            <p:nvPr/>
          </p:nvSpPr>
          <p:spPr>
            <a:xfrm>
              <a:off x="1422" y="1627"/>
              <a:ext cx="1337" cy="82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FF"/>
                </a:buClr>
                <a:buSzPts val="1600"/>
                <a:buFont typeface="Times New Roman"/>
                <a:buNone/>
              </a:pPr>
              <a:r>
                <a:rPr b="1" i="0" lang="en-US" sz="1600" u="none">
                  <a:solidFill>
                    <a:srgbClr val="0000FF"/>
                  </a:solidFill>
                  <a:latin typeface="Times New Roman"/>
                  <a:ea typeface="Times New Roman"/>
                  <a:cs typeface="Times New Roman"/>
                  <a:sym typeface="Times New Roman"/>
                </a:rPr>
                <a:t>Еңбек қылып, мал табудың жолын біледі. Салтанат, әсемдік те соларда.</a:t>
              </a:r>
              <a:endParaRPr/>
            </a:p>
          </p:txBody>
        </p:sp>
        <p:sp>
          <p:nvSpPr>
            <p:cNvPr id="106" name="Google Shape;106;p14"/>
            <p:cNvSpPr txBox="1"/>
            <p:nvPr/>
          </p:nvSpPr>
          <p:spPr>
            <a:xfrm>
              <a:off x="295" y="1627"/>
              <a:ext cx="1127" cy="82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a:solidFill>
                  <a:srgbClr val="00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Абай пікірі</a:t>
              </a:r>
              <a:r>
                <a:rPr b="1" i="0" lang="en-US" sz="1800" u="none">
                  <a:solidFill>
                    <a:srgbClr val="00FFFF"/>
                  </a:solidFill>
                  <a:latin typeface="Times New Roman"/>
                  <a:ea typeface="Times New Roman"/>
                  <a:cs typeface="Times New Roman"/>
                  <a:sym typeface="Times New Roman"/>
                </a:rPr>
                <a:t>:</a:t>
              </a:r>
              <a:endParaRPr/>
            </a:p>
          </p:txBody>
        </p:sp>
        <p:sp>
          <p:nvSpPr>
            <p:cNvPr id="107" name="Google Shape;107;p14"/>
            <p:cNvSpPr txBox="1"/>
            <p:nvPr/>
          </p:nvSpPr>
          <p:spPr>
            <a:xfrm>
              <a:off x="4410" y="1042"/>
              <a:ext cx="1056" cy="5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a:solidFill>
                  <a:srgbClr val="66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Орыс</a:t>
              </a:r>
              <a:endParaRPr/>
            </a:p>
          </p:txBody>
        </p:sp>
        <p:sp>
          <p:nvSpPr>
            <p:cNvPr id="108" name="Google Shape;108;p14"/>
            <p:cNvSpPr txBox="1"/>
            <p:nvPr/>
          </p:nvSpPr>
          <p:spPr>
            <a:xfrm>
              <a:off x="2759" y="1042"/>
              <a:ext cx="1651" cy="5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a:solidFill>
                  <a:srgbClr val="66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Сарт (өзбек)</a:t>
              </a:r>
              <a:endParaRPr/>
            </a:p>
          </p:txBody>
        </p:sp>
        <p:sp>
          <p:nvSpPr>
            <p:cNvPr id="109" name="Google Shape;109;p14"/>
            <p:cNvSpPr txBox="1"/>
            <p:nvPr/>
          </p:nvSpPr>
          <p:spPr>
            <a:xfrm>
              <a:off x="1422" y="1042"/>
              <a:ext cx="1337" cy="58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1" i="0" sz="1800" u="none">
                <a:solidFill>
                  <a:srgbClr val="66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FF"/>
                </a:buClr>
                <a:buSzPts val="1800"/>
                <a:buFont typeface="Times New Roman"/>
                <a:buNone/>
              </a:pPr>
              <a:r>
                <a:rPr b="1" i="0" lang="en-US" sz="1800" u="none">
                  <a:solidFill>
                    <a:srgbClr val="0000FF"/>
                  </a:solidFill>
                  <a:latin typeface="Times New Roman"/>
                  <a:ea typeface="Times New Roman"/>
                  <a:cs typeface="Times New Roman"/>
                  <a:sym typeface="Times New Roman"/>
                </a:rPr>
                <a:t>Ноғай (татар)</a:t>
              </a:r>
              <a:endParaRPr/>
            </a:p>
          </p:txBody>
        </p:sp>
        <p:sp>
          <p:nvSpPr>
            <p:cNvPr id="110" name="Google Shape;110;p14"/>
            <p:cNvSpPr txBox="1"/>
            <p:nvPr/>
          </p:nvSpPr>
          <p:spPr>
            <a:xfrm>
              <a:off x="295" y="1042"/>
              <a:ext cx="1127" cy="5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cxnSp>
          <p:nvCxnSpPr>
            <p:cNvPr id="111" name="Google Shape;111;p14"/>
            <p:cNvCxnSpPr/>
            <p:nvPr/>
          </p:nvCxnSpPr>
          <p:spPr>
            <a:xfrm>
              <a:off x="295" y="1042"/>
              <a:ext cx="5171" cy="0"/>
            </a:xfrm>
            <a:prstGeom prst="straightConnector1">
              <a:avLst/>
            </a:prstGeom>
            <a:noFill/>
            <a:ln cap="rnd" cmpd="sng" w="38100">
              <a:solidFill>
                <a:schemeClr val="dk1"/>
              </a:solidFill>
              <a:prstDash val="solid"/>
              <a:miter lim="800000"/>
              <a:headEnd len="med" w="med" type="none"/>
              <a:tailEnd len="med" w="med" type="none"/>
            </a:ln>
          </p:spPr>
        </p:cxnSp>
        <p:cxnSp>
          <p:nvCxnSpPr>
            <p:cNvPr id="112" name="Google Shape;112;p14"/>
            <p:cNvCxnSpPr/>
            <p:nvPr/>
          </p:nvCxnSpPr>
          <p:spPr>
            <a:xfrm>
              <a:off x="295" y="1627"/>
              <a:ext cx="5171" cy="0"/>
            </a:xfrm>
            <a:prstGeom prst="straightConnector1">
              <a:avLst/>
            </a:prstGeom>
            <a:noFill/>
            <a:ln cap="rnd" cmpd="sng" w="38100">
              <a:solidFill>
                <a:schemeClr val="dk1"/>
              </a:solidFill>
              <a:prstDash val="solid"/>
              <a:miter lim="800000"/>
              <a:headEnd len="med" w="med" type="none"/>
              <a:tailEnd len="med" w="med" type="none"/>
            </a:ln>
          </p:spPr>
        </p:cxnSp>
        <p:cxnSp>
          <p:nvCxnSpPr>
            <p:cNvPr id="113" name="Google Shape;113;p14"/>
            <p:cNvCxnSpPr/>
            <p:nvPr/>
          </p:nvCxnSpPr>
          <p:spPr>
            <a:xfrm>
              <a:off x="295" y="2454"/>
              <a:ext cx="5171" cy="0"/>
            </a:xfrm>
            <a:prstGeom prst="straightConnector1">
              <a:avLst/>
            </a:prstGeom>
            <a:noFill/>
            <a:ln cap="rnd" cmpd="sng" w="38100">
              <a:solidFill>
                <a:schemeClr val="dk1"/>
              </a:solidFill>
              <a:prstDash val="solid"/>
              <a:miter lim="800000"/>
              <a:headEnd len="med" w="med" type="none"/>
              <a:tailEnd len="med" w="med" type="none"/>
            </a:ln>
          </p:spPr>
        </p:cxnSp>
        <p:cxnSp>
          <p:nvCxnSpPr>
            <p:cNvPr id="114" name="Google Shape;114;p14"/>
            <p:cNvCxnSpPr/>
            <p:nvPr/>
          </p:nvCxnSpPr>
          <p:spPr>
            <a:xfrm>
              <a:off x="295" y="3281"/>
              <a:ext cx="5171" cy="0"/>
            </a:xfrm>
            <a:prstGeom prst="straightConnector1">
              <a:avLst/>
            </a:prstGeom>
            <a:noFill/>
            <a:ln cap="rnd" cmpd="sng" w="38100">
              <a:solidFill>
                <a:schemeClr val="dk1"/>
              </a:solidFill>
              <a:prstDash val="solid"/>
              <a:miter lim="800000"/>
              <a:headEnd len="med" w="med" type="none"/>
              <a:tailEnd len="med" w="med" type="none"/>
            </a:ln>
          </p:spPr>
        </p:cxnSp>
        <p:cxnSp>
          <p:nvCxnSpPr>
            <p:cNvPr id="115" name="Google Shape;115;p14"/>
            <p:cNvCxnSpPr/>
            <p:nvPr/>
          </p:nvCxnSpPr>
          <p:spPr>
            <a:xfrm>
              <a:off x="295" y="1042"/>
              <a:ext cx="0" cy="2239"/>
            </a:xfrm>
            <a:prstGeom prst="straightConnector1">
              <a:avLst/>
            </a:prstGeom>
            <a:noFill/>
            <a:ln cap="rnd" cmpd="sng" w="38100">
              <a:solidFill>
                <a:schemeClr val="dk1"/>
              </a:solidFill>
              <a:prstDash val="solid"/>
              <a:miter lim="800000"/>
              <a:headEnd len="med" w="med" type="none"/>
              <a:tailEnd len="med" w="med" type="none"/>
            </a:ln>
          </p:spPr>
        </p:cxnSp>
        <p:cxnSp>
          <p:nvCxnSpPr>
            <p:cNvPr id="116" name="Google Shape;116;p14"/>
            <p:cNvCxnSpPr/>
            <p:nvPr/>
          </p:nvCxnSpPr>
          <p:spPr>
            <a:xfrm>
              <a:off x="1422" y="1042"/>
              <a:ext cx="0" cy="2239"/>
            </a:xfrm>
            <a:prstGeom prst="straightConnector1">
              <a:avLst/>
            </a:prstGeom>
            <a:noFill/>
            <a:ln cap="rnd" cmpd="sng" w="38100">
              <a:solidFill>
                <a:schemeClr val="dk1"/>
              </a:solidFill>
              <a:prstDash val="solid"/>
              <a:miter lim="800000"/>
              <a:headEnd len="med" w="med" type="none"/>
              <a:tailEnd len="med" w="med" type="none"/>
            </a:ln>
          </p:spPr>
        </p:cxnSp>
        <p:cxnSp>
          <p:nvCxnSpPr>
            <p:cNvPr id="117" name="Google Shape;117;p14"/>
            <p:cNvCxnSpPr/>
            <p:nvPr/>
          </p:nvCxnSpPr>
          <p:spPr>
            <a:xfrm>
              <a:off x="2759" y="1042"/>
              <a:ext cx="0" cy="1412"/>
            </a:xfrm>
            <a:prstGeom prst="straightConnector1">
              <a:avLst/>
            </a:prstGeom>
            <a:noFill/>
            <a:ln cap="rnd" cmpd="sng" w="38100">
              <a:solidFill>
                <a:schemeClr val="dk1"/>
              </a:solidFill>
              <a:prstDash val="solid"/>
              <a:miter lim="800000"/>
              <a:headEnd len="med" w="med" type="none"/>
              <a:tailEnd len="med" w="med" type="none"/>
            </a:ln>
          </p:spPr>
        </p:cxnSp>
        <p:cxnSp>
          <p:nvCxnSpPr>
            <p:cNvPr id="118" name="Google Shape;118;p14"/>
            <p:cNvCxnSpPr/>
            <p:nvPr/>
          </p:nvCxnSpPr>
          <p:spPr>
            <a:xfrm>
              <a:off x="4410" y="1042"/>
              <a:ext cx="0" cy="1412"/>
            </a:xfrm>
            <a:prstGeom prst="straightConnector1">
              <a:avLst/>
            </a:prstGeom>
            <a:noFill/>
            <a:ln cap="rnd" cmpd="sng" w="38100">
              <a:solidFill>
                <a:schemeClr val="dk1"/>
              </a:solidFill>
              <a:prstDash val="solid"/>
              <a:miter lim="800000"/>
              <a:headEnd len="med" w="med" type="none"/>
              <a:tailEnd len="med" w="med" type="none"/>
            </a:ln>
          </p:spPr>
        </p:cxnSp>
        <p:cxnSp>
          <p:nvCxnSpPr>
            <p:cNvPr id="119" name="Google Shape;119;p14"/>
            <p:cNvCxnSpPr/>
            <p:nvPr/>
          </p:nvCxnSpPr>
          <p:spPr>
            <a:xfrm>
              <a:off x="5466" y="1042"/>
              <a:ext cx="0" cy="1412"/>
            </a:xfrm>
            <a:prstGeom prst="straightConnector1">
              <a:avLst/>
            </a:prstGeom>
            <a:noFill/>
            <a:ln cap="rnd" cmpd="sng" w="38100">
              <a:solidFill>
                <a:schemeClr val="dk1"/>
              </a:solidFill>
              <a:prstDash val="solid"/>
              <a:miter lim="800000"/>
              <a:headEnd len="med" w="med" type="none"/>
              <a:tailEnd len="med" w="med" type="none"/>
            </a:ln>
          </p:spPr>
        </p:cxnSp>
        <p:cxnSp>
          <p:nvCxnSpPr>
            <p:cNvPr id="120" name="Google Shape;120;p14"/>
            <p:cNvCxnSpPr/>
            <p:nvPr/>
          </p:nvCxnSpPr>
          <p:spPr>
            <a:xfrm>
              <a:off x="5466" y="2454"/>
              <a:ext cx="0" cy="827"/>
            </a:xfrm>
            <a:prstGeom prst="straightConnector1">
              <a:avLst/>
            </a:prstGeom>
            <a:noFill/>
            <a:ln cap="sq" cmpd="sng" w="28575">
              <a:solidFill>
                <a:schemeClr val="dk1"/>
              </a:solidFill>
              <a:prstDash val="solid"/>
              <a:miter lim="800000"/>
              <a:headEnd len="med" w="med" type="none"/>
              <a:tailEnd len="med" w="med"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124" name="Shape 124"/>
        <p:cNvGrpSpPr/>
        <p:nvPr/>
      </p:nvGrpSpPr>
      <p:grpSpPr>
        <a:xfrm>
          <a:off x="0" y="0"/>
          <a:ext cx="0" cy="0"/>
          <a:chOff x="0" y="0"/>
          <a:chExt cx="0" cy="0"/>
        </a:xfrm>
      </p:grpSpPr>
      <p:sp>
        <p:nvSpPr>
          <p:cNvPr id="125" name="Google Shape;125;p15"/>
          <p:cNvSpPr txBox="1"/>
          <p:nvPr/>
        </p:nvSpPr>
        <p:spPr>
          <a:xfrm>
            <a:off x="684212" y="260350"/>
            <a:ext cx="8064500" cy="9159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rPr b="1" i="1" lang="en-US" sz="1800" u="none">
                <a:solidFill>
                  <a:schemeClr val="dk2"/>
                </a:solidFill>
                <a:latin typeface="Arial"/>
                <a:ea typeface="Arial"/>
                <a:cs typeface="Arial"/>
                <a:sym typeface="Arial"/>
              </a:rPr>
              <a:t>                                            Алтыншы сөз</a:t>
            </a:r>
            <a:br>
              <a:rPr b="1" i="1" lang="en-US" sz="1800" u="none">
                <a:solidFill>
                  <a:schemeClr val="dk2"/>
                </a:solidFill>
                <a:latin typeface="Arial"/>
                <a:ea typeface="Arial"/>
                <a:cs typeface="Arial"/>
                <a:sym typeface="Arial"/>
              </a:rPr>
            </a:br>
            <a:r>
              <a:rPr b="1" i="1" lang="en-US" sz="1800" u="none">
                <a:solidFill>
                  <a:schemeClr val="dk2"/>
                </a:solidFill>
                <a:latin typeface="Arial"/>
                <a:ea typeface="Arial"/>
                <a:cs typeface="Arial"/>
                <a:sym typeface="Arial"/>
              </a:rPr>
              <a:t>Ақын  қазақтың “Өнер  алды-бірлік,  ырыс  алды-тірлік” </a:t>
            </a:r>
            <a:endParaRPr/>
          </a:p>
          <a:p>
            <a:pPr indent="0" lvl="0" marL="0" marR="0" rtl="0" algn="l">
              <a:lnSpc>
                <a:spcPct val="100000"/>
              </a:lnSpc>
              <a:spcBef>
                <a:spcPts val="0"/>
              </a:spcBef>
              <a:spcAft>
                <a:spcPts val="0"/>
              </a:spcAft>
              <a:buClr>
                <a:schemeClr val="dk2"/>
              </a:buClr>
              <a:buSzPts val="1800"/>
              <a:buFont typeface="Arial"/>
              <a:buNone/>
            </a:pPr>
            <a:r>
              <a:rPr b="1" i="1" lang="en-US" sz="1800" u="none">
                <a:solidFill>
                  <a:schemeClr val="dk2"/>
                </a:solidFill>
                <a:latin typeface="Arial"/>
                <a:ea typeface="Arial"/>
                <a:cs typeface="Arial"/>
                <a:sym typeface="Arial"/>
              </a:rPr>
              <a:t> деген  мақалы  төңірегінде  философиялық  мәнде  ой  өрбітеді.</a:t>
            </a:r>
            <a:endParaRPr/>
          </a:p>
        </p:txBody>
      </p:sp>
      <p:sp>
        <p:nvSpPr>
          <p:cNvPr id="126" name="Google Shape;126;p15"/>
          <p:cNvSpPr/>
          <p:nvPr/>
        </p:nvSpPr>
        <p:spPr>
          <a:xfrm>
            <a:off x="3059112" y="1357312"/>
            <a:ext cx="3241675" cy="357187"/>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Өнер  алды - бірлік</a:t>
            </a:r>
            <a:endParaRPr/>
          </a:p>
        </p:txBody>
      </p:sp>
      <p:sp>
        <p:nvSpPr>
          <p:cNvPr id="127" name="Google Shape;127;p15"/>
          <p:cNvSpPr/>
          <p:nvPr/>
        </p:nvSpPr>
        <p:spPr>
          <a:xfrm>
            <a:off x="1116012" y="2151062"/>
            <a:ext cx="1981200" cy="48577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Қазақ  ойлайды:</a:t>
            </a:r>
            <a:endParaRPr/>
          </a:p>
        </p:txBody>
      </p:sp>
      <p:sp>
        <p:nvSpPr>
          <p:cNvPr id="128" name="Google Shape;128;p15"/>
          <p:cNvSpPr/>
          <p:nvPr/>
        </p:nvSpPr>
        <p:spPr>
          <a:xfrm>
            <a:off x="3708400" y="2151062"/>
            <a:ext cx="1828800" cy="48577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Абай:  замана  </a:t>
            </a:r>
            <a:endParaRPr/>
          </a:p>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көзқарасымен</a:t>
            </a:r>
            <a:endParaRPr/>
          </a:p>
        </p:txBody>
      </p:sp>
      <p:sp>
        <p:nvSpPr>
          <p:cNvPr id="129" name="Google Shape;129;p15"/>
          <p:cNvSpPr/>
          <p:nvPr/>
        </p:nvSpPr>
        <p:spPr>
          <a:xfrm>
            <a:off x="6011862" y="2133600"/>
            <a:ext cx="2438400" cy="501650"/>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Мен: қазіргі заман  көзқарасыме</a:t>
            </a:r>
            <a:r>
              <a:rPr b="1" i="0" lang="en-US" sz="1400" u="none">
                <a:solidFill>
                  <a:srgbClr val="00FFFF"/>
                </a:solidFill>
                <a:latin typeface="Times New Roman"/>
                <a:ea typeface="Times New Roman"/>
                <a:cs typeface="Times New Roman"/>
                <a:sym typeface="Times New Roman"/>
              </a:rPr>
              <a:t>н </a:t>
            </a:r>
            <a:endParaRPr/>
          </a:p>
        </p:txBody>
      </p:sp>
      <p:sp>
        <p:nvSpPr>
          <p:cNvPr id="130" name="Google Shape;130;p15"/>
          <p:cNvSpPr/>
          <p:nvPr/>
        </p:nvSpPr>
        <p:spPr>
          <a:xfrm>
            <a:off x="922337" y="2800350"/>
            <a:ext cx="1981200" cy="91757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FFFF"/>
              </a:buClr>
              <a:buSzPts val="1400"/>
              <a:buFont typeface="Times New Roman"/>
              <a:buNone/>
            </a:pPr>
            <a:r>
              <a:rPr b="1" i="0" lang="en-US" sz="1400" u="none">
                <a:solidFill>
                  <a:srgbClr val="66FFFF"/>
                </a:solidFill>
                <a:latin typeface="Times New Roman"/>
                <a:ea typeface="Times New Roman"/>
                <a:cs typeface="Times New Roman"/>
                <a:sym typeface="Times New Roman"/>
              </a:rPr>
              <a:t>Ас  ортақ, ат  ортақ, дәулет ортақ  болса, бірлік -  осы.</a:t>
            </a:r>
            <a:endParaRPr/>
          </a:p>
        </p:txBody>
      </p:sp>
      <p:sp>
        <p:nvSpPr>
          <p:cNvPr id="131" name="Google Shape;131;p15"/>
          <p:cNvSpPr/>
          <p:nvPr/>
        </p:nvSpPr>
        <p:spPr>
          <a:xfrm>
            <a:off x="3132137" y="2857500"/>
            <a:ext cx="3154362" cy="86042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FFFF"/>
              </a:buClr>
              <a:buSzPts val="1400"/>
              <a:buFont typeface="Times New Roman"/>
              <a:buNone/>
            </a:pPr>
            <a:r>
              <a:rPr b="1" i="0" lang="en-US" sz="1400" u="none">
                <a:solidFill>
                  <a:srgbClr val="66FFFF"/>
                </a:solidFill>
                <a:latin typeface="Times New Roman"/>
                <a:ea typeface="Times New Roman"/>
                <a:cs typeface="Times New Roman"/>
                <a:sym typeface="Times New Roman"/>
              </a:rPr>
              <a:t>Бірлік – ақылға бірлік, малға  бірлік емес.  Бірлік малға сатылса, антұрғандықтың  басы -  осы.</a:t>
            </a:r>
            <a:endParaRPr/>
          </a:p>
        </p:txBody>
      </p:sp>
      <p:sp>
        <p:nvSpPr>
          <p:cNvPr id="132" name="Google Shape;132;p15"/>
          <p:cNvSpPr/>
          <p:nvPr/>
        </p:nvSpPr>
        <p:spPr>
          <a:xfrm>
            <a:off x="6572250" y="2857500"/>
            <a:ext cx="2127250" cy="86042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66FFFF"/>
              </a:buClr>
              <a:buSzPts val="1400"/>
              <a:buFont typeface="Times New Roman"/>
              <a:buNone/>
            </a:pPr>
            <a:r>
              <a:rPr b="1" i="0" lang="en-US" sz="1400" u="none">
                <a:solidFill>
                  <a:srgbClr val="66FFFF"/>
                </a:solidFill>
                <a:latin typeface="Times New Roman"/>
                <a:ea typeface="Times New Roman"/>
                <a:cs typeface="Times New Roman"/>
                <a:sym typeface="Times New Roman"/>
              </a:rPr>
              <a:t>Бірлік  болмай, тірлік болмайды. Бірлік  бар  жерде береке бар</a:t>
            </a:r>
            <a:r>
              <a:rPr b="1" i="0" lang="en-US" sz="1200" u="none">
                <a:solidFill>
                  <a:srgbClr val="66FFFF"/>
                </a:solidFill>
                <a:latin typeface="Arial"/>
                <a:ea typeface="Arial"/>
                <a:cs typeface="Arial"/>
                <a:sym typeface="Arial"/>
              </a:rPr>
              <a:t>.</a:t>
            </a:r>
            <a:endParaRPr/>
          </a:p>
        </p:txBody>
      </p:sp>
      <p:sp>
        <p:nvSpPr>
          <p:cNvPr id="133" name="Google Shape;133;p15"/>
          <p:cNvSpPr/>
          <p:nvPr/>
        </p:nvSpPr>
        <p:spPr>
          <a:xfrm>
            <a:off x="3203575" y="3860800"/>
            <a:ext cx="2881312" cy="360362"/>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Times New Roman"/>
              <a:buNone/>
            </a:pPr>
            <a:r>
              <a:rPr b="1" i="0" lang="en-US" sz="1600" u="none">
                <a:solidFill>
                  <a:schemeClr val="dk1"/>
                </a:solidFill>
                <a:latin typeface="Times New Roman"/>
                <a:ea typeface="Times New Roman"/>
                <a:cs typeface="Times New Roman"/>
                <a:sym typeface="Times New Roman"/>
              </a:rPr>
              <a:t>Ырыс  алды - тірлік</a:t>
            </a:r>
            <a:endParaRPr/>
          </a:p>
        </p:txBody>
      </p:sp>
      <p:sp>
        <p:nvSpPr>
          <p:cNvPr id="134" name="Google Shape;134;p15"/>
          <p:cNvSpPr/>
          <p:nvPr/>
        </p:nvSpPr>
        <p:spPr>
          <a:xfrm>
            <a:off x="827087" y="4581525"/>
            <a:ext cx="1981200" cy="42862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Қазақ  ойлайды</a:t>
            </a:r>
            <a:r>
              <a:rPr b="1" i="0" lang="en-US" sz="1200" u="none">
                <a:solidFill>
                  <a:srgbClr val="FFFF59"/>
                </a:solidFill>
                <a:latin typeface="Arial"/>
                <a:ea typeface="Arial"/>
                <a:cs typeface="Arial"/>
                <a:sym typeface="Arial"/>
              </a:rPr>
              <a:t>:</a:t>
            </a:r>
            <a:endParaRPr/>
          </a:p>
        </p:txBody>
      </p:sp>
      <p:sp>
        <p:nvSpPr>
          <p:cNvPr id="135" name="Google Shape;135;p15"/>
          <p:cNvSpPr/>
          <p:nvPr/>
        </p:nvSpPr>
        <p:spPr>
          <a:xfrm>
            <a:off x="3722687" y="4581525"/>
            <a:ext cx="1828800" cy="503237"/>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Абай:  замана</a:t>
            </a:r>
            <a:r>
              <a:rPr b="1" i="0" lang="en-US" sz="1400" u="none">
                <a:solidFill>
                  <a:srgbClr val="66FFFF"/>
                </a:solidFill>
                <a:latin typeface="Times New Roman"/>
                <a:ea typeface="Times New Roman"/>
                <a:cs typeface="Times New Roman"/>
                <a:sym typeface="Times New Roman"/>
              </a:rPr>
              <a:t>  </a:t>
            </a:r>
            <a:endParaRPr b="0" i="0" sz="1400" u="none">
              <a:solidFill>
                <a:srgbClr val="66FF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көзқарасымен</a:t>
            </a:r>
            <a:endParaRPr/>
          </a:p>
        </p:txBody>
      </p:sp>
      <p:sp>
        <p:nvSpPr>
          <p:cNvPr id="136" name="Google Shape;136;p15"/>
          <p:cNvSpPr/>
          <p:nvPr/>
        </p:nvSpPr>
        <p:spPr>
          <a:xfrm>
            <a:off x="6161087" y="4581525"/>
            <a:ext cx="2438400" cy="503237"/>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59"/>
              </a:buClr>
              <a:buSzPts val="1400"/>
              <a:buFont typeface="Times New Roman"/>
              <a:buNone/>
            </a:pPr>
            <a:r>
              <a:rPr b="1" i="0" lang="en-US" sz="1400" u="none">
                <a:solidFill>
                  <a:srgbClr val="FFFF59"/>
                </a:solidFill>
                <a:latin typeface="Times New Roman"/>
                <a:ea typeface="Times New Roman"/>
                <a:cs typeface="Times New Roman"/>
                <a:sym typeface="Times New Roman"/>
              </a:rPr>
              <a:t>Мен: қазіргі заман  көзқарасымен </a:t>
            </a:r>
            <a:endParaRPr/>
          </a:p>
        </p:txBody>
      </p:sp>
      <p:sp>
        <p:nvSpPr>
          <p:cNvPr id="137" name="Google Shape;137;p15"/>
          <p:cNvSpPr/>
          <p:nvPr/>
        </p:nvSpPr>
        <p:spPr>
          <a:xfrm>
            <a:off x="714375" y="5214937"/>
            <a:ext cx="1981200" cy="145732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400"/>
              <a:buFont typeface="Arial"/>
              <a:buNone/>
            </a:pPr>
            <a:r>
              <a:t/>
            </a:r>
            <a:endParaRPr b="1" i="0" sz="14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66FFFF"/>
              </a:buClr>
              <a:buSzPts val="1600"/>
              <a:buFont typeface="Times New Roman"/>
              <a:buNone/>
            </a:pPr>
            <a:r>
              <a:rPr b="1" i="0" lang="en-US" sz="1600" u="none">
                <a:solidFill>
                  <a:srgbClr val="66FFFF"/>
                </a:solidFill>
                <a:latin typeface="Times New Roman"/>
                <a:ea typeface="Times New Roman"/>
                <a:cs typeface="Times New Roman"/>
                <a:sym typeface="Times New Roman"/>
              </a:rPr>
              <a:t>Кеудеден  жан шықпағандық</a:t>
            </a:r>
            <a:endParaRPr/>
          </a:p>
        </p:txBody>
      </p:sp>
      <p:sp>
        <p:nvSpPr>
          <p:cNvPr id="138" name="Google Shape;138;p15"/>
          <p:cNvSpPr/>
          <p:nvPr/>
        </p:nvSpPr>
        <p:spPr>
          <a:xfrm>
            <a:off x="3308350" y="5230812"/>
            <a:ext cx="2438400" cy="145732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200"/>
              <a:buFont typeface="Arial"/>
              <a:buNone/>
            </a:pPr>
            <a:r>
              <a:t/>
            </a:r>
            <a:endParaRPr b="1" i="0" sz="1200" u="non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66FFFF"/>
              </a:buClr>
              <a:buSzPts val="1400"/>
              <a:buFont typeface="Times New Roman"/>
              <a:buNone/>
            </a:pPr>
            <a:r>
              <a:rPr b="1" i="0" lang="en-US" sz="1400" u="none">
                <a:solidFill>
                  <a:srgbClr val="66FFFF"/>
                </a:solidFill>
                <a:latin typeface="Times New Roman"/>
                <a:ea typeface="Times New Roman"/>
                <a:cs typeface="Times New Roman"/>
                <a:sym typeface="Times New Roman"/>
              </a:rPr>
              <a:t>Көкірегің  мен  көңілің тірі  болып,  адал  еңбекпен  мақсатты  өмір  сүру.</a:t>
            </a:r>
            <a:endParaRPr/>
          </a:p>
        </p:txBody>
      </p:sp>
      <p:sp>
        <p:nvSpPr>
          <p:cNvPr id="139" name="Google Shape;139;p15"/>
          <p:cNvSpPr/>
          <p:nvPr/>
        </p:nvSpPr>
        <p:spPr>
          <a:xfrm>
            <a:off x="6203950" y="5230812"/>
            <a:ext cx="2286000" cy="1438275"/>
          </a:xfrm>
          <a:prstGeom prst="roundRect">
            <a:avLst>
              <a:gd fmla="val 16667" name="adj"/>
            </a:avLst>
          </a:prstGeom>
          <a:solidFill>
            <a:srgbClr val="FF0000"/>
          </a:solidFill>
          <a:ln cap="flat" cmpd="sng" w="28575">
            <a:solidFill>
              <a:srgbClr val="0000F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66FFFF"/>
              </a:buClr>
              <a:buSzPts val="1300"/>
              <a:buFont typeface="Times New Roman"/>
              <a:buNone/>
            </a:pPr>
            <a:r>
              <a:rPr b="1" i="0" lang="en-US" sz="1300" u="none">
                <a:solidFill>
                  <a:srgbClr val="66FFFF"/>
                </a:solidFill>
                <a:latin typeface="Times New Roman"/>
                <a:ea typeface="Times New Roman"/>
                <a:cs typeface="Times New Roman"/>
                <a:sym typeface="Times New Roman"/>
              </a:rPr>
              <a:t>Адам деген атқа лайық  болып, салауатты өмір  сүру, адал еңбек етіп, өмірдің мәнін ұғыну. Жақсы тірлік қылсаң,  ырысқа  кенелесің</a:t>
            </a:r>
            <a:r>
              <a:rPr b="1" i="0" lang="en-US" sz="1400" u="none">
                <a:solidFill>
                  <a:srgbClr val="66FFFF"/>
                </a:solidFill>
                <a:latin typeface="Arial"/>
                <a:ea typeface="Arial"/>
                <a:cs typeface="Arial"/>
                <a:sym typeface="Arial"/>
              </a:rPr>
              <a:t>.</a:t>
            </a:r>
            <a:endParaRPr/>
          </a:p>
        </p:txBody>
      </p:sp>
      <p:cxnSp>
        <p:nvCxnSpPr>
          <p:cNvPr id="140" name="Google Shape;140;p15"/>
          <p:cNvCxnSpPr/>
          <p:nvPr/>
        </p:nvCxnSpPr>
        <p:spPr>
          <a:xfrm flipH="1">
            <a:off x="2627312" y="1700212"/>
            <a:ext cx="2181225" cy="298450"/>
          </a:xfrm>
          <a:prstGeom prst="straightConnector1">
            <a:avLst/>
          </a:prstGeom>
          <a:noFill/>
          <a:ln cap="flat" cmpd="sng" w="9525">
            <a:solidFill>
              <a:srgbClr val="0000FF"/>
            </a:solidFill>
            <a:prstDash val="solid"/>
            <a:miter lim="800000"/>
            <a:headEnd len="med" w="med" type="none"/>
            <a:tailEnd len="med" w="med" type="triangle"/>
          </a:ln>
        </p:spPr>
      </p:cxnSp>
      <p:cxnSp>
        <p:nvCxnSpPr>
          <p:cNvPr id="141" name="Google Shape;141;p15"/>
          <p:cNvCxnSpPr/>
          <p:nvPr/>
        </p:nvCxnSpPr>
        <p:spPr>
          <a:xfrm>
            <a:off x="4859337" y="1773237"/>
            <a:ext cx="0" cy="287337"/>
          </a:xfrm>
          <a:prstGeom prst="straightConnector1">
            <a:avLst/>
          </a:prstGeom>
          <a:noFill/>
          <a:ln cap="flat" cmpd="sng" w="9525">
            <a:solidFill>
              <a:srgbClr val="0000FF"/>
            </a:solidFill>
            <a:prstDash val="solid"/>
            <a:miter lim="800000"/>
            <a:headEnd len="med" w="med" type="none"/>
            <a:tailEnd len="med" w="med" type="triangle"/>
          </a:ln>
        </p:spPr>
      </p:cxnSp>
      <p:cxnSp>
        <p:nvCxnSpPr>
          <p:cNvPr id="142" name="Google Shape;142;p15"/>
          <p:cNvCxnSpPr/>
          <p:nvPr/>
        </p:nvCxnSpPr>
        <p:spPr>
          <a:xfrm>
            <a:off x="4859337" y="1700212"/>
            <a:ext cx="2017712" cy="360362"/>
          </a:xfrm>
          <a:prstGeom prst="straightConnector1">
            <a:avLst/>
          </a:prstGeom>
          <a:noFill/>
          <a:ln cap="flat" cmpd="sng" w="9525">
            <a:solidFill>
              <a:srgbClr val="0000FF"/>
            </a:solidFill>
            <a:prstDash val="solid"/>
            <a:miter lim="800000"/>
            <a:headEnd len="med" w="med" type="none"/>
            <a:tailEnd len="med" w="med" type="triangle"/>
          </a:ln>
        </p:spPr>
      </p:cxnSp>
      <p:cxnSp>
        <p:nvCxnSpPr>
          <p:cNvPr id="143" name="Google Shape;143;p15"/>
          <p:cNvCxnSpPr/>
          <p:nvPr/>
        </p:nvCxnSpPr>
        <p:spPr>
          <a:xfrm>
            <a:off x="2051050" y="2636837"/>
            <a:ext cx="0" cy="171450"/>
          </a:xfrm>
          <a:prstGeom prst="straightConnector1">
            <a:avLst/>
          </a:prstGeom>
          <a:noFill/>
          <a:ln cap="flat" cmpd="sng" w="9525">
            <a:solidFill>
              <a:srgbClr val="0000FF"/>
            </a:solidFill>
            <a:prstDash val="solid"/>
            <a:miter lim="800000"/>
            <a:headEnd len="med" w="med" type="none"/>
            <a:tailEnd len="med" w="med" type="triangle"/>
          </a:ln>
        </p:spPr>
      </p:cxnSp>
      <p:cxnSp>
        <p:nvCxnSpPr>
          <p:cNvPr id="144" name="Google Shape;144;p15"/>
          <p:cNvCxnSpPr/>
          <p:nvPr/>
        </p:nvCxnSpPr>
        <p:spPr>
          <a:xfrm>
            <a:off x="4643437" y="2636837"/>
            <a:ext cx="0" cy="171450"/>
          </a:xfrm>
          <a:prstGeom prst="straightConnector1">
            <a:avLst/>
          </a:prstGeom>
          <a:noFill/>
          <a:ln cap="flat" cmpd="sng" w="9525">
            <a:solidFill>
              <a:srgbClr val="0000FF"/>
            </a:solidFill>
            <a:prstDash val="solid"/>
            <a:miter lim="800000"/>
            <a:headEnd len="med" w="med" type="none"/>
            <a:tailEnd len="med" w="med" type="triangle"/>
          </a:ln>
        </p:spPr>
      </p:cxnSp>
      <p:cxnSp>
        <p:nvCxnSpPr>
          <p:cNvPr id="145" name="Google Shape;145;p15"/>
          <p:cNvCxnSpPr/>
          <p:nvPr/>
        </p:nvCxnSpPr>
        <p:spPr>
          <a:xfrm>
            <a:off x="7667625" y="2565400"/>
            <a:ext cx="1587" cy="288925"/>
          </a:xfrm>
          <a:prstGeom prst="straightConnector1">
            <a:avLst/>
          </a:prstGeom>
          <a:noFill/>
          <a:ln cap="flat" cmpd="sng" w="9525">
            <a:solidFill>
              <a:srgbClr val="0000FF"/>
            </a:solidFill>
            <a:prstDash val="solid"/>
            <a:miter lim="800000"/>
            <a:headEnd len="med" w="med" type="none"/>
            <a:tailEnd len="med" w="med" type="triangle"/>
          </a:ln>
        </p:spPr>
      </p:cxnSp>
      <p:cxnSp>
        <p:nvCxnSpPr>
          <p:cNvPr id="146" name="Google Shape;146;p15"/>
          <p:cNvCxnSpPr/>
          <p:nvPr/>
        </p:nvCxnSpPr>
        <p:spPr>
          <a:xfrm flipH="1">
            <a:off x="2339975" y="4222750"/>
            <a:ext cx="2252662" cy="285750"/>
          </a:xfrm>
          <a:prstGeom prst="straightConnector1">
            <a:avLst/>
          </a:prstGeom>
          <a:noFill/>
          <a:ln cap="flat" cmpd="sng" w="9525">
            <a:solidFill>
              <a:srgbClr val="0000FF"/>
            </a:solidFill>
            <a:prstDash val="solid"/>
            <a:miter lim="800000"/>
            <a:headEnd len="med" w="med" type="none"/>
            <a:tailEnd len="med" w="med" type="triangle"/>
          </a:ln>
        </p:spPr>
      </p:cxnSp>
      <p:cxnSp>
        <p:nvCxnSpPr>
          <p:cNvPr id="147" name="Google Shape;147;p15"/>
          <p:cNvCxnSpPr/>
          <p:nvPr/>
        </p:nvCxnSpPr>
        <p:spPr>
          <a:xfrm flipH="1">
            <a:off x="4716462" y="4221162"/>
            <a:ext cx="20637" cy="287337"/>
          </a:xfrm>
          <a:prstGeom prst="straightConnector1">
            <a:avLst/>
          </a:prstGeom>
          <a:noFill/>
          <a:ln cap="flat" cmpd="sng" w="9525">
            <a:solidFill>
              <a:srgbClr val="0000FF"/>
            </a:solidFill>
            <a:prstDash val="solid"/>
            <a:miter lim="800000"/>
            <a:headEnd len="med" w="med" type="none"/>
            <a:tailEnd len="med" w="med" type="triangle"/>
          </a:ln>
        </p:spPr>
      </p:cxnSp>
      <p:cxnSp>
        <p:nvCxnSpPr>
          <p:cNvPr id="148" name="Google Shape;148;p15"/>
          <p:cNvCxnSpPr/>
          <p:nvPr/>
        </p:nvCxnSpPr>
        <p:spPr>
          <a:xfrm>
            <a:off x="4787900" y="4221162"/>
            <a:ext cx="2663825" cy="287337"/>
          </a:xfrm>
          <a:prstGeom prst="straightConnector1">
            <a:avLst/>
          </a:prstGeom>
          <a:noFill/>
          <a:ln cap="flat" cmpd="sng" w="9525">
            <a:solidFill>
              <a:srgbClr val="0000FF"/>
            </a:solidFill>
            <a:prstDash val="solid"/>
            <a:miter lim="800000"/>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152" name="Shape 152"/>
        <p:cNvGrpSpPr/>
        <p:nvPr/>
      </p:nvGrpSpPr>
      <p:grpSpPr>
        <a:xfrm>
          <a:off x="0" y="0"/>
          <a:ext cx="0" cy="0"/>
          <a:chOff x="0" y="0"/>
          <a:chExt cx="0" cy="0"/>
        </a:xfrm>
      </p:grpSpPr>
      <p:sp>
        <p:nvSpPr>
          <p:cNvPr id="153" name="Google Shape;153;p16"/>
          <p:cNvSpPr txBox="1"/>
          <p:nvPr/>
        </p:nvSpPr>
        <p:spPr>
          <a:xfrm>
            <a:off x="250825" y="260350"/>
            <a:ext cx="8424862" cy="1676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6FFFF"/>
              </a:buClr>
              <a:buSzPts val="1800"/>
              <a:buFont typeface="Arial"/>
              <a:buNone/>
            </a:pPr>
            <a:r>
              <a:rPr b="1" i="1" lang="en-US" sz="1800" u="none">
                <a:solidFill>
                  <a:srgbClr val="66FFFF"/>
                </a:solidFill>
                <a:latin typeface="Arial"/>
                <a:ea typeface="Arial"/>
                <a:cs typeface="Arial"/>
                <a:sym typeface="Arial"/>
              </a:rPr>
              <a:t>                                                 </a:t>
            </a:r>
            <a:r>
              <a:rPr b="1" i="1" lang="en-US" sz="2400" u="none">
                <a:solidFill>
                  <a:srgbClr val="0000FF"/>
                </a:solidFill>
                <a:latin typeface="Times New Roman"/>
                <a:ea typeface="Times New Roman"/>
                <a:cs typeface="Times New Roman"/>
                <a:sym typeface="Times New Roman"/>
              </a:rPr>
              <a:t>Он бесінші сөз</a:t>
            </a:r>
            <a:endParaRPr/>
          </a:p>
          <a:p>
            <a:pPr indent="0" lvl="0" marL="0" marR="0" rtl="0" algn="l">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Ұлы  ойшыл  адам  өміріне  ой  жүгіртіп, терең  топшылау  жасап, адамның  өзін-өзі  тәрбиелеу  мәселесін  сөз  етеді. Ол адамның  қызыққан  нәрсені  өмірден  өзі  іздеп,  үйрену  кезіндегі  есті  кісі  мен  есер  кісінің  парқын  саралайды.</a:t>
            </a:r>
            <a:endParaRPr/>
          </a:p>
        </p:txBody>
      </p:sp>
      <p:sp>
        <p:nvSpPr>
          <p:cNvPr id="154" name="Google Shape;154;p16"/>
          <p:cNvSpPr/>
          <p:nvPr/>
        </p:nvSpPr>
        <p:spPr>
          <a:xfrm>
            <a:off x="684212" y="2060575"/>
            <a:ext cx="7343775" cy="720725"/>
          </a:xfrm>
          <a:prstGeom prst="roundRect">
            <a:avLst>
              <a:gd fmla="val 16667" name="adj"/>
            </a:avLst>
          </a:prstGeom>
          <a:solidFill>
            <a:srgbClr val="0000FF"/>
          </a:solidFill>
          <a:ln cap="flat" cmpd="sng" w="19050">
            <a:solidFill>
              <a:srgbClr val="FFFF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«Әуелі  пенде адам болып  жаратылған  соң, дүниеде ешбір нәрсені қызық  </a:t>
            </a:r>
            <a:endParaRPr/>
          </a:p>
          <a:p>
            <a:pPr indent="0" lvl="0" marL="0" marR="0" rtl="0" algn="ctr">
              <a:lnSpc>
                <a:spcPct val="100000"/>
              </a:lnSpc>
              <a:spcBef>
                <a:spcPts val="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көрмей тұра  алмайды».</a:t>
            </a:r>
            <a:endParaRPr/>
          </a:p>
        </p:txBody>
      </p:sp>
      <p:sp>
        <p:nvSpPr>
          <p:cNvPr id="155" name="Google Shape;155;p16"/>
          <p:cNvSpPr/>
          <p:nvPr/>
        </p:nvSpPr>
        <p:spPr>
          <a:xfrm>
            <a:off x="1979612" y="3213100"/>
            <a:ext cx="4724400" cy="360362"/>
          </a:xfrm>
          <a:prstGeom prst="roundRect">
            <a:avLst>
              <a:gd fmla="val 16667" name="adj"/>
            </a:avLst>
          </a:prstGeom>
          <a:solidFill>
            <a:srgbClr val="0000FF"/>
          </a:solidFill>
          <a:ln cap="flat" cmpd="sng" w="19050">
            <a:solidFill>
              <a:srgbClr val="FFCC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1.Қызықты нәрсені  қызықтау</a:t>
            </a:r>
            <a:endParaRPr/>
          </a:p>
        </p:txBody>
      </p:sp>
      <p:sp>
        <p:nvSpPr>
          <p:cNvPr id="156" name="Google Shape;156;p16"/>
          <p:cNvSpPr/>
          <p:nvPr/>
        </p:nvSpPr>
        <p:spPr>
          <a:xfrm>
            <a:off x="1187450" y="3789362"/>
            <a:ext cx="1655762" cy="360362"/>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Есті  адам</a:t>
            </a:r>
            <a:endParaRPr/>
          </a:p>
        </p:txBody>
      </p:sp>
      <p:sp>
        <p:nvSpPr>
          <p:cNvPr id="157" name="Google Shape;157;p16"/>
          <p:cNvSpPr/>
          <p:nvPr/>
        </p:nvSpPr>
        <p:spPr>
          <a:xfrm>
            <a:off x="5651500" y="3789362"/>
            <a:ext cx="1584325" cy="360362"/>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Есер  адам</a:t>
            </a:r>
            <a:endParaRPr/>
          </a:p>
        </p:txBody>
      </p:sp>
      <p:sp>
        <p:nvSpPr>
          <p:cNvPr id="158" name="Google Shape;158;p16"/>
          <p:cNvSpPr/>
          <p:nvPr/>
        </p:nvSpPr>
        <p:spPr>
          <a:xfrm>
            <a:off x="323850" y="4581525"/>
            <a:ext cx="3176587" cy="935037"/>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Орынды іске қызығып, шын  құмарланады, келешек өміріне  ғибрат  алады.</a:t>
            </a:r>
            <a:endParaRPr/>
          </a:p>
        </p:txBody>
      </p:sp>
      <p:sp>
        <p:nvSpPr>
          <p:cNvPr id="159" name="Google Shape;159;p16"/>
          <p:cNvSpPr/>
          <p:nvPr/>
        </p:nvSpPr>
        <p:spPr>
          <a:xfrm>
            <a:off x="3276600" y="4149725"/>
            <a:ext cx="2016125" cy="358775"/>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2.Құмарлық</a:t>
            </a:r>
            <a:endParaRPr b="0" i="0" sz="1600" u="none">
              <a:solidFill>
                <a:srgbClr val="FF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1600" u="none">
              <a:solidFill>
                <a:srgbClr val="FF0000"/>
              </a:solidFill>
              <a:latin typeface="Times New Roman"/>
              <a:ea typeface="Times New Roman"/>
              <a:cs typeface="Times New Roman"/>
              <a:sym typeface="Times New Roman"/>
            </a:endParaRPr>
          </a:p>
        </p:txBody>
      </p:sp>
      <p:sp>
        <p:nvSpPr>
          <p:cNvPr id="160" name="Google Shape;160;p16"/>
          <p:cNvSpPr/>
          <p:nvPr/>
        </p:nvSpPr>
        <p:spPr>
          <a:xfrm>
            <a:off x="5364162" y="4581525"/>
            <a:ext cx="3351212" cy="935037"/>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Баянсыз, бағасыз нәрсеге қызығып, өмірінің қымбат шағын өткізіп  алады.  Келешекке талап  қылмайды,  өкінеді.</a:t>
            </a:r>
            <a:endParaRPr/>
          </a:p>
        </p:txBody>
      </p:sp>
      <p:sp>
        <p:nvSpPr>
          <p:cNvPr id="161" name="Google Shape;161;p16"/>
          <p:cNvSpPr/>
          <p:nvPr/>
        </p:nvSpPr>
        <p:spPr>
          <a:xfrm>
            <a:off x="2051050" y="5661025"/>
            <a:ext cx="4724400" cy="1008062"/>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1400"/>
              <a:buFont typeface="Times New Roman"/>
              <a:buNone/>
            </a:pPr>
            <a:r>
              <a:rPr b="1" i="0" lang="en-US" sz="1400" u="none">
                <a:solidFill>
                  <a:srgbClr val="FF0000"/>
                </a:solidFill>
                <a:latin typeface="Times New Roman"/>
                <a:ea typeface="Times New Roman"/>
                <a:cs typeface="Times New Roman"/>
                <a:sym typeface="Times New Roman"/>
              </a:rPr>
              <a:t>Абайша  «әрбір құмарлықтың  өзі  дерт». Құмарлыққа  қолы  жете  бере  адам елтіп,   мастыққа  бой  ұрады.  Ал  мастық  ақылдың  көзін  байлайды.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165" name="Shape 165"/>
        <p:cNvGrpSpPr/>
        <p:nvPr/>
      </p:nvGrpSpPr>
      <p:grpSpPr>
        <a:xfrm>
          <a:off x="0" y="0"/>
          <a:ext cx="0" cy="0"/>
          <a:chOff x="0" y="0"/>
          <a:chExt cx="0" cy="0"/>
        </a:xfrm>
      </p:grpSpPr>
      <p:sp>
        <p:nvSpPr>
          <p:cNvPr id="166" name="Google Shape;166;p17"/>
          <p:cNvSpPr/>
          <p:nvPr/>
        </p:nvSpPr>
        <p:spPr>
          <a:xfrm>
            <a:off x="1042987" y="333375"/>
            <a:ext cx="2438400" cy="792162"/>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Есті  адам</a:t>
            </a:r>
            <a:endParaRPr/>
          </a:p>
        </p:txBody>
      </p:sp>
      <p:sp>
        <p:nvSpPr>
          <p:cNvPr id="167" name="Google Shape;167;p17"/>
          <p:cNvSpPr/>
          <p:nvPr/>
        </p:nvSpPr>
        <p:spPr>
          <a:xfrm>
            <a:off x="5364162" y="333375"/>
            <a:ext cx="2438400" cy="792162"/>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2400"/>
              <a:buFont typeface="Times New Roman"/>
              <a:buNone/>
            </a:pPr>
            <a:r>
              <a:rPr b="1" i="0" lang="en-US" sz="2400" u="none">
                <a:solidFill>
                  <a:srgbClr val="FF0000"/>
                </a:solidFill>
                <a:latin typeface="Times New Roman"/>
                <a:ea typeface="Times New Roman"/>
                <a:cs typeface="Times New Roman"/>
                <a:sym typeface="Times New Roman"/>
              </a:rPr>
              <a:t>Есер  адам</a:t>
            </a:r>
            <a:endParaRPr/>
          </a:p>
        </p:txBody>
      </p:sp>
      <p:sp>
        <p:nvSpPr>
          <p:cNvPr id="168" name="Google Shape;168;p17"/>
          <p:cNvSpPr/>
          <p:nvPr/>
        </p:nvSpPr>
        <p:spPr>
          <a:xfrm>
            <a:off x="468312" y="1628775"/>
            <a:ext cx="3962400" cy="1152525"/>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Не нәрсені ақылға салады, бойын  алдырмай, өзіне-өзі ие болады.  Құмарлықты  ақылға,  ұстамдылыққа  жеңгізеді. </a:t>
            </a:r>
            <a:endParaRPr/>
          </a:p>
        </p:txBody>
      </p:sp>
      <p:sp>
        <p:nvSpPr>
          <p:cNvPr id="169" name="Google Shape;169;p17"/>
          <p:cNvSpPr/>
          <p:nvPr/>
        </p:nvSpPr>
        <p:spPr>
          <a:xfrm>
            <a:off x="4691062" y="1700212"/>
            <a:ext cx="3810000" cy="1081087"/>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1600"/>
              <a:buFont typeface="Times New Roman"/>
              <a:buNone/>
            </a:pPr>
            <a:r>
              <a:rPr b="1" i="0" lang="en-US" sz="1600" u="none">
                <a:solidFill>
                  <a:srgbClr val="FF0000"/>
                </a:solidFill>
                <a:latin typeface="Times New Roman"/>
                <a:ea typeface="Times New Roman"/>
                <a:cs typeface="Times New Roman"/>
                <a:sym typeface="Times New Roman"/>
              </a:rPr>
              <a:t>Есі  кете  далақтап,  еш  нәрсенің  парқын  айырмай, ессіз  құмарлыққа  салынады. </a:t>
            </a:r>
            <a:endParaRPr/>
          </a:p>
        </p:txBody>
      </p:sp>
      <p:sp>
        <p:nvSpPr>
          <p:cNvPr id="170" name="Google Shape;170;p17"/>
          <p:cNvSpPr/>
          <p:nvPr/>
        </p:nvSpPr>
        <p:spPr>
          <a:xfrm>
            <a:off x="2124075" y="3284537"/>
            <a:ext cx="4724400" cy="720725"/>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Абайдың  қорытынды  пікірі:</a:t>
            </a:r>
            <a:endParaRPr/>
          </a:p>
        </p:txBody>
      </p:sp>
      <p:sp>
        <p:nvSpPr>
          <p:cNvPr id="171" name="Google Shape;171;p17"/>
          <p:cNvSpPr/>
          <p:nvPr/>
        </p:nvSpPr>
        <p:spPr>
          <a:xfrm>
            <a:off x="684212" y="4292600"/>
            <a:ext cx="7843837" cy="1944687"/>
          </a:xfrm>
          <a:prstGeom prst="roundRect">
            <a:avLst>
              <a:gd fmla="val 16667" name="adj"/>
            </a:avLst>
          </a:prstGeom>
          <a:solidFill>
            <a:srgbClr val="0000FF"/>
          </a:solidFill>
          <a:ln cap="flat" cmpd="sng" w="19050">
            <a:solidFill>
              <a:schemeClr val="folHlink"/>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FF0000"/>
              </a:buClr>
              <a:buSzPts val="1800"/>
              <a:buFont typeface="Times New Roman"/>
              <a:buNone/>
            </a:pPr>
            <a:r>
              <a:rPr b="1" i="0" lang="en-US" sz="1800" u="none">
                <a:solidFill>
                  <a:srgbClr val="FF0000"/>
                </a:solidFill>
                <a:latin typeface="Times New Roman"/>
                <a:ea typeface="Times New Roman"/>
                <a:cs typeface="Times New Roman"/>
                <a:sym typeface="Times New Roman"/>
              </a:rPr>
              <a:t>«Егер есті кісілердің  қатарында  болғың  келсе,  күнінде  бір  мәртебе,  болмаса жұмасында  бір,  ең болмаса  айында бір өзіңнен  өзің  есеп  ал.  Сол  алдыңғы  есеп  алғаннан  бергі  өміріңді  қалай  өткіздің  екен,  не  білімге, не  ахиретке,  не дүниеге жарамды күніңде  өзің  өкінбестей  қылықпен  өткізіппісің? Жоқ,  болмаса,  не  қылып  өткізгеніңді өзің де  білмей  қалыппысың?»</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175" name="Shape 175"/>
        <p:cNvGrpSpPr/>
        <p:nvPr/>
      </p:nvGrpSpPr>
      <p:grpSpPr>
        <a:xfrm>
          <a:off x="0" y="0"/>
          <a:ext cx="0" cy="0"/>
          <a:chOff x="0" y="0"/>
          <a:chExt cx="0" cy="0"/>
        </a:xfrm>
      </p:grpSpPr>
      <p:sp>
        <p:nvSpPr>
          <p:cNvPr id="176" name="Google Shape;176;p18"/>
          <p:cNvSpPr txBox="1"/>
          <p:nvPr>
            <p:ph type="title"/>
          </p:nvPr>
        </p:nvSpPr>
        <p:spPr>
          <a:xfrm>
            <a:off x="457200" y="1341437"/>
            <a:ext cx="8229600" cy="76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2"/>
              </a:buClr>
              <a:buSzPts val="4000"/>
              <a:buFont typeface="Arial"/>
              <a:buNone/>
            </a:pPr>
            <a:br>
              <a:rPr b="0" i="0" lang="en-US" sz="4000" u="none">
                <a:solidFill>
                  <a:schemeClr val="dk2"/>
                </a:solidFill>
                <a:latin typeface="Arial"/>
                <a:ea typeface="Arial"/>
                <a:cs typeface="Arial"/>
                <a:sym typeface="Arial"/>
              </a:rPr>
            </a:br>
            <a:endParaRPr/>
          </a:p>
        </p:txBody>
      </p:sp>
      <p:sp>
        <p:nvSpPr>
          <p:cNvPr id="177" name="Google Shape;177;p18"/>
          <p:cNvSpPr txBox="1"/>
          <p:nvPr/>
        </p:nvSpPr>
        <p:spPr>
          <a:xfrm>
            <a:off x="395287" y="333375"/>
            <a:ext cx="8353425" cy="1187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59"/>
              </a:buClr>
              <a:buSzPts val="1800"/>
              <a:buFont typeface="Arial"/>
              <a:buNone/>
            </a:pPr>
            <a:r>
              <a:rPr b="1" i="1" lang="en-US" sz="1800" u="none">
                <a:solidFill>
                  <a:srgbClr val="FFFF59"/>
                </a:solidFill>
                <a:latin typeface="Arial"/>
                <a:ea typeface="Arial"/>
                <a:cs typeface="Arial"/>
                <a:sym typeface="Arial"/>
              </a:rPr>
              <a:t>                                              </a:t>
            </a:r>
            <a:r>
              <a:rPr b="1" i="1" lang="en-US" sz="2400" u="none">
                <a:solidFill>
                  <a:srgbClr val="0000FF"/>
                </a:solidFill>
                <a:latin typeface="Arial"/>
                <a:ea typeface="Arial"/>
                <a:cs typeface="Arial"/>
                <a:sym typeface="Arial"/>
              </a:rPr>
              <a:t>Жиырмасыншы сөз </a:t>
            </a:r>
            <a:endParaRPr/>
          </a:p>
          <a:p>
            <a:pPr indent="0" lvl="0" marL="0" marR="0" rtl="0" algn="l">
              <a:lnSpc>
                <a:spcPct val="100000"/>
              </a:lnSpc>
              <a:spcBef>
                <a:spcPts val="0"/>
              </a:spcBef>
              <a:spcAft>
                <a:spcPts val="0"/>
              </a:spcAft>
              <a:buClr>
                <a:srgbClr val="FF0000"/>
              </a:buClr>
              <a:buSzPts val="2400"/>
              <a:buFont typeface="Arial"/>
              <a:buNone/>
            </a:pPr>
            <a:r>
              <a:rPr b="1" i="1" lang="en-US" sz="2400" u="none">
                <a:solidFill>
                  <a:srgbClr val="FF0000"/>
                </a:solidFill>
                <a:latin typeface="Arial"/>
                <a:ea typeface="Arial"/>
                <a:cs typeface="Arial"/>
                <a:sym typeface="Arial"/>
              </a:rPr>
              <a:t>Адамдарға тән “Жалығу” сияқты мінездің пайда болуы жайлы сөз қозғайды.</a:t>
            </a:r>
            <a:endParaRPr/>
          </a:p>
        </p:txBody>
      </p:sp>
      <p:sp>
        <p:nvSpPr>
          <p:cNvPr id="178" name="Google Shape;178;p18"/>
          <p:cNvSpPr/>
          <p:nvPr/>
        </p:nvSpPr>
        <p:spPr>
          <a:xfrm>
            <a:off x="3708400" y="1773237"/>
            <a:ext cx="1676400" cy="503237"/>
          </a:xfrm>
          <a:prstGeom prst="flowChartProcess">
            <a:avLst/>
          </a:prstGeom>
          <a:solidFill>
            <a:srgbClr val="00FFFF"/>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F2C42"/>
              </a:buClr>
              <a:buSzPts val="2400"/>
              <a:buFont typeface="Times New Roman"/>
              <a:buNone/>
            </a:pPr>
            <a:r>
              <a:rPr b="1" i="0" lang="en-US" sz="2400" u="none">
                <a:solidFill>
                  <a:srgbClr val="2F2C42"/>
                </a:solidFill>
                <a:latin typeface="Times New Roman"/>
                <a:ea typeface="Times New Roman"/>
                <a:cs typeface="Times New Roman"/>
                <a:sym typeface="Times New Roman"/>
              </a:rPr>
              <a:t>Жалығу</a:t>
            </a:r>
            <a:endParaRPr/>
          </a:p>
        </p:txBody>
      </p:sp>
      <p:sp>
        <p:nvSpPr>
          <p:cNvPr id="179" name="Google Shape;179;p18"/>
          <p:cNvSpPr/>
          <p:nvPr/>
        </p:nvSpPr>
        <p:spPr>
          <a:xfrm>
            <a:off x="395287" y="2420937"/>
            <a:ext cx="8064500" cy="1295400"/>
          </a:xfrm>
          <a:prstGeom prst="flowChartProcess">
            <a:avLst/>
          </a:prstGeom>
          <a:solidFill>
            <a:srgbClr val="00FFFF"/>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F2C42"/>
              </a:buClr>
              <a:buSzPts val="2400"/>
              <a:buFont typeface="Times New Roman"/>
              <a:buNone/>
            </a:pPr>
            <a:r>
              <a:rPr b="1" i="0" lang="en-US" sz="2400" u="none">
                <a:solidFill>
                  <a:srgbClr val="2F2C42"/>
                </a:solidFill>
                <a:latin typeface="Times New Roman"/>
                <a:ea typeface="Times New Roman"/>
                <a:cs typeface="Times New Roman"/>
                <a:sym typeface="Times New Roman"/>
              </a:rPr>
              <a:t>Дүниенің өткіншілігіне өкіну, өмір қызығынан бой тасалау, безіну. Жалқаулыққа, қанағатсыздыққа, еріншектікке бой алдыру.</a:t>
            </a:r>
            <a:endParaRPr/>
          </a:p>
        </p:txBody>
      </p:sp>
      <p:sp>
        <p:nvSpPr>
          <p:cNvPr id="180" name="Google Shape;180;p18"/>
          <p:cNvSpPr/>
          <p:nvPr/>
        </p:nvSpPr>
        <p:spPr>
          <a:xfrm>
            <a:off x="1403350" y="4149725"/>
            <a:ext cx="2286000" cy="503237"/>
          </a:xfrm>
          <a:prstGeom prst="flowChartProcess">
            <a:avLst/>
          </a:prstGeom>
          <a:solidFill>
            <a:srgbClr val="00FFFF"/>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2F2C42"/>
              </a:buClr>
              <a:buSzPts val="2400"/>
              <a:buFont typeface="Times New Roman"/>
              <a:buNone/>
            </a:pPr>
            <a:r>
              <a:rPr b="1" i="0" lang="en-US" sz="2400" u="none">
                <a:solidFill>
                  <a:srgbClr val="2F2C42"/>
                </a:solidFill>
                <a:latin typeface="Times New Roman"/>
                <a:ea typeface="Times New Roman"/>
                <a:cs typeface="Times New Roman"/>
                <a:sym typeface="Times New Roman"/>
              </a:rPr>
              <a:t>Абай пікірі</a:t>
            </a:r>
            <a:endParaRPr/>
          </a:p>
        </p:txBody>
      </p:sp>
      <p:sp>
        <p:nvSpPr>
          <p:cNvPr id="181" name="Google Shape;181;p18"/>
          <p:cNvSpPr/>
          <p:nvPr/>
        </p:nvSpPr>
        <p:spPr>
          <a:xfrm>
            <a:off x="539750" y="4868862"/>
            <a:ext cx="7777162" cy="1512887"/>
          </a:xfrm>
          <a:prstGeom prst="flowChartProcess">
            <a:avLst/>
          </a:prstGeom>
          <a:solidFill>
            <a:srgbClr val="00FFFF"/>
          </a:solidFill>
          <a:ln cap="flat" cmpd="sng" w="38100">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2F2C42"/>
              </a:buClr>
              <a:buSzPts val="1200"/>
              <a:buFont typeface="Arial"/>
              <a:buNone/>
            </a:pPr>
            <a:r>
              <a:rPr b="1" i="0" lang="en-US" sz="1200" u="none">
                <a:solidFill>
                  <a:srgbClr val="2F2C42"/>
                </a:solidFill>
                <a:latin typeface="Arial"/>
                <a:ea typeface="Arial"/>
                <a:cs typeface="Arial"/>
                <a:sym typeface="Arial"/>
              </a:rPr>
              <a:t> </a:t>
            </a:r>
            <a:r>
              <a:rPr b="1" i="0" lang="en-US" sz="2400" u="none">
                <a:solidFill>
                  <a:srgbClr val="2F2C42"/>
                </a:solidFill>
                <a:latin typeface="Times New Roman"/>
                <a:ea typeface="Times New Roman"/>
                <a:cs typeface="Times New Roman"/>
                <a:sym typeface="Times New Roman"/>
              </a:rPr>
              <a:t>Адам баласының айналысып жүрген ісінен, кәсібінен, қызық думаннан жалығып жиренуі мүмкін. Егер адам жалығуға бой алдырса, арты жақсы болмайды.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185" name="Shape 185"/>
        <p:cNvGrpSpPr/>
        <p:nvPr/>
      </p:nvGrpSpPr>
      <p:grpSpPr>
        <a:xfrm>
          <a:off x="0" y="0"/>
          <a:ext cx="0" cy="0"/>
          <a:chOff x="0" y="0"/>
          <a:chExt cx="0" cy="0"/>
        </a:xfrm>
      </p:grpSpPr>
      <p:sp>
        <p:nvSpPr>
          <p:cNvPr id="186" name="Google Shape;186;p19"/>
          <p:cNvSpPr txBox="1"/>
          <p:nvPr/>
        </p:nvSpPr>
        <p:spPr>
          <a:xfrm>
            <a:off x="3048000" y="188912"/>
            <a:ext cx="3611562" cy="3968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2000"/>
              <a:buFont typeface="Times New Roman"/>
              <a:buNone/>
            </a:pPr>
            <a:r>
              <a:rPr b="1" i="0" lang="en-US" sz="2000" u="none">
                <a:solidFill>
                  <a:schemeClr val="dk2"/>
                </a:solidFill>
                <a:latin typeface="Times New Roman"/>
                <a:ea typeface="Times New Roman"/>
                <a:cs typeface="Times New Roman"/>
                <a:sym typeface="Times New Roman"/>
              </a:rPr>
              <a:t>Жиырма тоғызыншы сөз</a:t>
            </a:r>
            <a:endParaRPr/>
          </a:p>
        </p:txBody>
      </p:sp>
      <p:grpSp>
        <p:nvGrpSpPr>
          <p:cNvPr id="187" name="Google Shape;187;p19"/>
          <p:cNvGrpSpPr/>
          <p:nvPr/>
        </p:nvGrpSpPr>
        <p:grpSpPr>
          <a:xfrm>
            <a:off x="457200" y="836612"/>
            <a:ext cx="8229600" cy="5827712"/>
            <a:chOff x="288" y="527"/>
            <a:chExt cx="5184" cy="3671"/>
          </a:xfrm>
        </p:grpSpPr>
        <p:sp>
          <p:nvSpPr>
            <p:cNvPr id="188" name="Google Shape;188;p19"/>
            <p:cNvSpPr txBox="1"/>
            <p:nvPr/>
          </p:nvSpPr>
          <p:spPr>
            <a:xfrm>
              <a:off x="3724" y="3679"/>
              <a:ext cx="1748" cy="519"/>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Ата-ана бала үшін өмір сүреді. Ата-анадан малды артық көру – арсыздық.</a:t>
              </a:r>
              <a:endParaRPr/>
            </a:p>
          </p:txBody>
        </p:sp>
        <p:sp>
          <p:nvSpPr>
            <p:cNvPr id="189" name="Google Shape;189;p19"/>
            <p:cNvSpPr txBox="1"/>
            <p:nvPr/>
          </p:nvSpPr>
          <p:spPr>
            <a:xfrm>
              <a:off x="1897" y="3679"/>
              <a:ext cx="1827" cy="519"/>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Ата-анасын малға сатпақ ең арсыздың қылығы емес пе?</a:t>
              </a:r>
              <a:endParaRPr/>
            </a:p>
          </p:txBody>
        </p:sp>
        <p:sp>
          <p:nvSpPr>
            <p:cNvPr id="190" name="Google Shape;190;p19"/>
            <p:cNvSpPr txBox="1"/>
            <p:nvPr/>
          </p:nvSpPr>
          <p:spPr>
            <a:xfrm>
              <a:off x="288" y="3679"/>
              <a:ext cx="1609" cy="519"/>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“Ата-анадан мал тәтті, алтынды үйден жан тәтті”</a:t>
              </a:r>
              <a:endParaRPr/>
            </a:p>
          </p:txBody>
        </p:sp>
        <p:sp>
          <p:nvSpPr>
            <p:cNvPr id="191" name="Google Shape;191;p19"/>
            <p:cNvSpPr txBox="1"/>
            <p:nvPr/>
          </p:nvSpPr>
          <p:spPr>
            <a:xfrm>
              <a:off x="3724" y="3006"/>
              <a:ext cx="1748" cy="673"/>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Адал өмір сүретін адам арам жолмен келетін олжаға мойын бұрмайды.</a:t>
              </a:r>
              <a:endParaRPr/>
            </a:p>
          </p:txBody>
        </p:sp>
        <p:sp>
          <p:nvSpPr>
            <p:cNvPr id="192" name="Google Shape;192;p19"/>
            <p:cNvSpPr txBox="1"/>
            <p:nvPr/>
          </p:nvSpPr>
          <p:spPr>
            <a:xfrm>
              <a:off x="1897" y="3006"/>
              <a:ext cx="1827" cy="673"/>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Періште алтынды не қылсын, өзінің көрсеқызар сұмдығын қоштағалы айтқаны.</a:t>
              </a:r>
              <a:endParaRPr/>
            </a:p>
          </p:txBody>
        </p:sp>
        <p:sp>
          <p:nvSpPr>
            <p:cNvPr id="193" name="Google Shape;193;p19"/>
            <p:cNvSpPr txBox="1"/>
            <p:nvPr/>
          </p:nvSpPr>
          <p:spPr>
            <a:xfrm>
              <a:off x="288" y="3006"/>
              <a:ext cx="1609" cy="673"/>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“Алтын көрсе періште жолдан таяды”</a:t>
              </a:r>
              <a:endParaRPr/>
            </a:p>
          </p:txBody>
        </p:sp>
        <p:sp>
          <p:nvSpPr>
            <p:cNvPr id="194" name="Google Shape;194;p19"/>
            <p:cNvSpPr txBox="1"/>
            <p:nvPr/>
          </p:nvSpPr>
          <p:spPr>
            <a:xfrm>
              <a:off x="3724" y="2279"/>
              <a:ext cx="1748" cy="727"/>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E4E74"/>
                </a:buClr>
                <a:buSzPts val="1400"/>
                <a:buFont typeface="Times New Roman"/>
                <a:buNone/>
              </a:pPr>
              <a:r>
                <a:rPr b="1" i="0" lang="en-US" sz="1400" u="none">
                  <a:solidFill>
                    <a:srgbClr val="4E4E74"/>
                  </a:solidFill>
                  <a:latin typeface="Times New Roman"/>
                  <a:ea typeface="Times New Roman"/>
                  <a:cs typeface="Times New Roman"/>
                  <a:sym typeface="Times New Roman"/>
                </a:rPr>
                <a:t>Атыңды шығару мұрат емес. Жеке бастың қамы үшін жөнсіз іске баруға болмайды. Өзің жақсы болсаң, атыңды ел қадірлейді.</a:t>
              </a:r>
              <a:endParaRPr/>
            </a:p>
          </p:txBody>
        </p:sp>
        <p:sp>
          <p:nvSpPr>
            <p:cNvPr id="195" name="Google Shape;195;p19"/>
            <p:cNvSpPr txBox="1"/>
            <p:nvPr/>
          </p:nvSpPr>
          <p:spPr>
            <a:xfrm>
              <a:off x="1897" y="2279"/>
              <a:ext cx="1827" cy="727"/>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a:solidFill>
                  <a:srgbClr val="4E4E74"/>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Жер өртеп шығарған аттың несі мұрат?</a:t>
              </a:r>
              <a:endParaRPr/>
            </a:p>
          </p:txBody>
        </p:sp>
        <p:sp>
          <p:nvSpPr>
            <p:cNvPr id="196" name="Google Shape;196;p19"/>
            <p:cNvSpPr txBox="1"/>
            <p:nvPr/>
          </p:nvSpPr>
          <p:spPr>
            <a:xfrm>
              <a:off x="288" y="2279"/>
              <a:ext cx="1609" cy="727"/>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t/>
              </a:r>
              <a:endParaRPr b="1" i="0" sz="1600" u="none">
                <a:solidFill>
                  <a:srgbClr val="4E4E74"/>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“Атың шықпаса, жер өрте”</a:t>
              </a:r>
              <a:endParaRPr/>
            </a:p>
          </p:txBody>
        </p:sp>
        <p:sp>
          <p:nvSpPr>
            <p:cNvPr id="197" name="Google Shape;197;p19"/>
            <p:cNvSpPr txBox="1"/>
            <p:nvPr/>
          </p:nvSpPr>
          <p:spPr>
            <a:xfrm>
              <a:off x="3724" y="1552"/>
              <a:ext cx="1748" cy="727"/>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Адам әр нәрсеге талап қылып, өз еңбегімен күн көруі керек.</a:t>
              </a:r>
              <a:endParaRPr/>
            </a:p>
          </p:txBody>
        </p:sp>
        <p:sp>
          <p:nvSpPr>
            <p:cNvPr id="198" name="Google Shape;198;p19"/>
            <p:cNvSpPr txBox="1"/>
            <p:nvPr/>
          </p:nvSpPr>
          <p:spPr>
            <a:xfrm>
              <a:off x="1897" y="1552"/>
              <a:ext cx="1827" cy="727"/>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D4D73"/>
                </a:buClr>
                <a:buSzPts val="1400"/>
                <a:buFont typeface="Times New Roman"/>
                <a:buNone/>
              </a:pPr>
              <a:r>
                <a:rPr b="1" i="0" lang="en-US" sz="1400" u="none">
                  <a:solidFill>
                    <a:srgbClr val="4D4D73"/>
                  </a:solidFill>
                  <a:latin typeface="Times New Roman"/>
                  <a:ea typeface="Times New Roman"/>
                  <a:cs typeface="Times New Roman"/>
                  <a:sym typeface="Times New Roman"/>
                </a:rPr>
                <a:t>Сұрауын табамын, қалауын табамын деп қорлықпен өмір өткізгенше, малды не жерден сұрау керек, не аққан терден сұрау керек.</a:t>
              </a:r>
              <a:endParaRPr/>
            </a:p>
          </p:txBody>
        </p:sp>
        <p:sp>
          <p:nvSpPr>
            <p:cNvPr id="199" name="Google Shape;199;p19"/>
            <p:cNvSpPr txBox="1"/>
            <p:nvPr/>
          </p:nvSpPr>
          <p:spPr>
            <a:xfrm>
              <a:off x="288" y="1552"/>
              <a:ext cx="1609" cy="727"/>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600"/>
                <a:buFont typeface="Times New Roman"/>
                <a:buNone/>
              </a:pPr>
              <a:r>
                <a:rPr b="1" i="0" lang="en-US" sz="1600" u="none">
                  <a:solidFill>
                    <a:srgbClr val="4E4E74"/>
                  </a:solidFill>
                  <a:latin typeface="Times New Roman"/>
                  <a:ea typeface="Times New Roman"/>
                  <a:cs typeface="Times New Roman"/>
                  <a:sym typeface="Times New Roman"/>
                </a:rPr>
                <a:t>“Қалауын тапса, қар жанады”, “Сұрауын тапса, адам баласының бермесі жоқ”</a:t>
              </a:r>
              <a:endParaRPr/>
            </a:p>
          </p:txBody>
        </p:sp>
        <p:sp>
          <p:nvSpPr>
            <p:cNvPr id="200" name="Google Shape;200;p19"/>
            <p:cNvSpPr txBox="1"/>
            <p:nvPr/>
          </p:nvSpPr>
          <p:spPr>
            <a:xfrm>
              <a:off x="3724" y="959"/>
              <a:ext cx="1748" cy="593"/>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400"/>
                <a:buFont typeface="Times New Roman"/>
                <a:buNone/>
              </a:pPr>
              <a:r>
                <a:rPr b="1" i="0" lang="en-US" sz="1400" u="none">
                  <a:solidFill>
                    <a:srgbClr val="4E4E74"/>
                  </a:solidFill>
                  <a:latin typeface="Times New Roman"/>
                  <a:ea typeface="Times New Roman"/>
                  <a:cs typeface="Times New Roman"/>
                  <a:sym typeface="Times New Roman"/>
                </a:rPr>
                <a:t>Жетпесімді толтырамын деп, арсыздыққа баруға болмайды. Жоғын адал еңбекпен табу – арлы адамның ісі.</a:t>
              </a:r>
              <a:endParaRPr/>
            </a:p>
          </p:txBody>
        </p:sp>
        <p:sp>
          <p:nvSpPr>
            <p:cNvPr id="201" name="Google Shape;201;p19"/>
            <p:cNvSpPr txBox="1"/>
            <p:nvPr/>
          </p:nvSpPr>
          <p:spPr>
            <a:xfrm>
              <a:off x="1897" y="959"/>
              <a:ext cx="1827" cy="593"/>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Ардан кеткесін тірі болып жүргені құрысын</a:t>
              </a:r>
              <a:endParaRPr/>
            </a:p>
          </p:txBody>
        </p:sp>
        <p:sp>
          <p:nvSpPr>
            <p:cNvPr id="202" name="Google Shape;202;p19"/>
            <p:cNvSpPr txBox="1"/>
            <p:nvPr/>
          </p:nvSpPr>
          <p:spPr>
            <a:xfrm>
              <a:off x="288" y="959"/>
              <a:ext cx="1609" cy="593"/>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“Жарлы болсаң, </a:t>
              </a:r>
              <a:endParaRPr/>
            </a:p>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арлы болма”</a:t>
              </a:r>
              <a:endParaRPr/>
            </a:p>
          </p:txBody>
        </p:sp>
        <p:sp>
          <p:nvSpPr>
            <p:cNvPr id="203" name="Google Shape;203;p19"/>
            <p:cNvSpPr txBox="1"/>
            <p:nvPr/>
          </p:nvSpPr>
          <p:spPr>
            <a:xfrm>
              <a:off x="3724" y="527"/>
              <a:ext cx="1748" cy="43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Менің пікірім</a:t>
              </a:r>
              <a:endParaRPr/>
            </a:p>
          </p:txBody>
        </p:sp>
        <p:sp>
          <p:nvSpPr>
            <p:cNvPr id="204" name="Google Shape;204;p19"/>
            <p:cNvSpPr txBox="1"/>
            <p:nvPr/>
          </p:nvSpPr>
          <p:spPr>
            <a:xfrm>
              <a:off x="1897" y="527"/>
              <a:ext cx="1827" cy="43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Абайдың сыны</a:t>
              </a:r>
              <a:endParaRPr/>
            </a:p>
          </p:txBody>
        </p:sp>
        <p:sp>
          <p:nvSpPr>
            <p:cNvPr id="205" name="Google Shape;205;p19"/>
            <p:cNvSpPr txBox="1"/>
            <p:nvPr/>
          </p:nvSpPr>
          <p:spPr>
            <a:xfrm>
              <a:off x="288" y="527"/>
              <a:ext cx="1609" cy="432"/>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Мақал-мәтелдер</a:t>
              </a:r>
              <a:endParaRPr/>
            </a:p>
          </p:txBody>
        </p:sp>
        <p:cxnSp>
          <p:nvCxnSpPr>
            <p:cNvPr id="206" name="Google Shape;206;p19"/>
            <p:cNvCxnSpPr/>
            <p:nvPr/>
          </p:nvCxnSpPr>
          <p:spPr>
            <a:xfrm>
              <a:off x="288" y="527"/>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07" name="Google Shape;207;p19"/>
            <p:cNvCxnSpPr/>
            <p:nvPr/>
          </p:nvCxnSpPr>
          <p:spPr>
            <a:xfrm>
              <a:off x="288" y="959"/>
              <a:ext cx="5184" cy="0"/>
            </a:xfrm>
            <a:prstGeom prst="straightConnector1">
              <a:avLst/>
            </a:prstGeom>
            <a:noFill/>
            <a:ln cap="rnd" cmpd="sng" w="38100">
              <a:solidFill>
                <a:schemeClr val="dk1"/>
              </a:solidFill>
              <a:prstDash val="solid"/>
              <a:miter lim="800000"/>
              <a:headEnd len="med" w="med" type="none"/>
              <a:tailEnd len="med" w="med" type="none"/>
            </a:ln>
          </p:spPr>
        </p:cxnSp>
        <p:cxnSp>
          <p:nvCxnSpPr>
            <p:cNvPr id="208" name="Google Shape;208;p19"/>
            <p:cNvCxnSpPr/>
            <p:nvPr/>
          </p:nvCxnSpPr>
          <p:spPr>
            <a:xfrm>
              <a:off x="288" y="1552"/>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09" name="Google Shape;209;p19"/>
            <p:cNvCxnSpPr/>
            <p:nvPr/>
          </p:nvCxnSpPr>
          <p:spPr>
            <a:xfrm>
              <a:off x="288" y="2279"/>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10" name="Google Shape;210;p19"/>
            <p:cNvCxnSpPr/>
            <p:nvPr/>
          </p:nvCxnSpPr>
          <p:spPr>
            <a:xfrm>
              <a:off x="288" y="3006"/>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11" name="Google Shape;211;p19"/>
            <p:cNvCxnSpPr/>
            <p:nvPr/>
          </p:nvCxnSpPr>
          <p:spPr>
            <a:xfrm>
              <a:off x="288" y="3679"/>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12" name="Google Shape;212;p19"/>
            <p:cNvCxnSpPr/>
            <p:nvPr/>
          </p:nvCxnSpPr>
          <p:spPr>
            <a:xfrm>
              <a:off x="288" y="4198"/>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13" name="Google Shape;213;p19"/>
            <p:cNvCxnSpPr/>
            <p:nvPr/>
          </p:nvCxnSpPr>
          <p:spPr>
            <a:xfrm>
              <a:off x="288" y="527"/>
              <a:ext cx="0" cy="3671"/>
            </a:xfrm>
            <a:prstGeom prst="straightConnector1">
              <a:avLst/>
            </a:prstGeom>
            <a:noFill/>
            <a:ln cap="rnd" cmpd="sng" w="12700">
              <a:solidFill>
                <a:schemeClr val="dk1"/>
              </a:solidFill>
              <a:prstDash val="solid"/>
              <a:miter lim="800000"/>
              <a:headEnd len="med" w="med" type="none"/>
              <a:tailEnd len="med" w="med" type="none"/>
            </a:ln>
          </p:spPr>
        </p:cxnSp>
        <p:cxnSp>
          <p:nvCxnSpPr>
            <p:cNvPr id="214" name="Google Shape;214;p19"/>
            <p:cNvCxnSpPr/>
            <p:nvPr/>
          </p:nvCxnSpPr>
          <p:spPr>
            <a:xfrm>
              <a:off x="1897" y="527"/>
              <a:ext cx="0" cy="3671"/>
            </a:xfrm>
            <a:prstGeom prst="straightConnector1">
              <a:avLst/>
            </a:prstGeom>
            <a:noFill/>
            <a:ln cap="rnd" cmpd="sng" w="12700">
              <a:solidFill>
                <a:schemeClr val="dk1"/>
              </a:solidFill>
              <a:prstDash val="solid"/>
              <a:miter lim="800000"/>
              <a:headEnd len="med" w="med" type="none"/>
              <a:tailEnd len="med" w="med" type="none"/>
            </a:ln>
          </p:spPr>
        </p:cxnSp>
        <p:cxnSp>
          <p:nvCxnSpPr>
            <p:cNvPr id="215" name="Google Shape;215;p19"/>
            <p:cNvCxnSpPr/>
            <p:nvPr/>
          </p:nvCxnSpPr>
          <p:spPr>
            <a:xfrm>
              <a:off x="3724" y="527"/>
              <a:ext cx="0" cy="3671"/>
            </a:xfrm>
            <a:prstGeom prst="straightConnector1">
              <a:avLst/>
            </a:prstGeom>
            <a:noFill/>
            <a:ln cap="rnd" cmpd="sng" w="12700">
              <a:solidFill>
                <a:schemeClr val="dk1"/>
              </a:solidFill>
              <a:prstDash val="solid"/>
              <a:miter lim="800000"/>
              <a:headEnd len="med" w="med" type="none"/>
              <a:tailEnd len="med" w="med" type="none"/>
            </a:ln>
          </p:spPr>
        </p:cxnSp>
        <p:cxnSp>
          <p:nvCxnSpPr>
            <p:cNvPr id="216" name="Google Shape;216;p19"/>
            <p:cNvCxnSpPr/>
            <p:nvPr/>
          </p:nvCxnSpPr>
          <p:spPr>
            <a:xfrm>
              <a:off x="5472" y="527"/>
              <a:ext cx="0" cy="3671"/>
            </a:xfrm>
            <a:prstGeom prst="straightConnector1">
              <a:avLst/>
            </a:prstGeom>
            <a:noFill/>
            <a:ln cap="rnd" cmpd="sng" w="12700">
              <a:solidFill>
                <a:schemeClr val="dk1"/>
              </a:solidFill>
              <a:prstDash val="solid"/>
              <a:miter lim="800000"/>
              <a:headEnd len="med" w="med" type="none"/>
              <a:tailEnd len="med" w="med" type="none"/>
            </a:ln>
          </p:spPr>
        </p:cxn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220" name="Shape 220"/>
        <p:cNvGrpSpPr/>
        <p:nvPr/>
      </p:nvGrpSpPr>
      <p:grpSpPr>
        <a:xfrm>
          <a:off x="0" y="0"/>
          <a:ext cx="0" cy="0"/>
          <a:chOff x="0" y="0"/>
          <a:chExt cx="0" cy="0"/>
        </a:xfrm>
      </p:grpSpPr>
      <p:sp>
        <p:nvSpPr>
          <p:cNvPr id="221" name="Google Shape;221;p20"/>
          <p:cNvSpPr txBox="1"/>
          <p:nvPr/>
        </p:nvSpPr>
        <p:spPr>
          <a:xfrm>
            <a:off x="684212" y="333375"/>
            <a:ext cx="8208962" cy="9763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2"/>
              </a:buClr>
              <a:buSzPts val="1800"/>
              <a:buFont typeface="Arial"/>
              <a:buNone/>
            </a:pPr>
            <a:r>
              <a:rPr b="1" i="0" lang="en-US" sz="1800" u="none">
                <a:solidFill>
                  <a:schemeClr val="dk2"/>
                </a:solidFill>
                <a:latin typeface="Arial"/>
                <a:ea typeface="Arial"/>
                <a:cs typeface="Arial"/>
                <a:sym typeface="Arial"/>
              </a:rPr>
              <a:t>                                      </a:t>
            </a:r>
            <a:r>
              <a:rPr b="1" i="0" lang="en-US" sz="1800" u="none">
                <a:solidFill>
                  <a:srgbClr val="0000FF"/>
                </a:solidFill>
                <a:latin typeface="Arial"/>
                <a:ea typeface="Arial"/>
                <a:cs typeface="Arial"/>
                <a:sym typeface="Arial"/>
              </a:rPr>
              <a:t>Отыз үшінші сөз</a:t>
            </a:r>
            <a:br>
              <a:rPr b="1" i="0" lang="en-US" sz="1800" u="none">
                <a:solidFill>
                  <a:srgbClr val="0000FF"/>
                </a:solidFill>
                <a:latin typeface="Arial"/>
                <a:ea typeface="Arial"/>
                <a:cs typeface="Arial"/>
                <a:sym typeface="Arial"/>
              </a:rPr>
            </a:br>
            <a:r>
              <a:rPr b="1" i="0" lang="en-US" sz="2000" u="none">
                <a:solidFill>
                  <a:srgbClr val="FF0000"/>
                </a:solidFill>
                <a:latin typeface="Times New Roman"/>
                <a:ea typeface="Times New Roman"/>
                <a:cs typeface="Times New Roman"/>
                <a:sym typeface="Times New Roman"/>
              </a:rPr>
              <a:t>Қазақтың өнерлі адамын Абай әулие санайды. </a:t>
            </a:r>
            <a:endParaRPr/>
          </a:p>
          <a:p>
            <a:pPr indent="0" lvl="0" marL="0" marR="0" rtl="0" algn="l">
              <a:lnSpc>
                <a:spcPct val="100000"/>
              </a:lnSpc>
              <a:spcBef>
                <a:spcPts val="0"/>
              </a:spcBef>
              <a:spcAft>
                <a:spcPts val="0"/>
              </a:spcAft>
              <a:buClr>
                <a:srgbClr val="FF0000"/>
              </a:buClr>
              <a:buSzPts val="2000"/>
              <a:buFont typeface="Times New Roman"/>
              <a:buNone/>
            </a:pPr>
            <a:r>
              <a:rPr b="1" i="0" lang="en-US" sz="2000" u="none">
                <a:solidFill>
                  <a:srgbClr val="FF0000"/>
                </a:solidFill>
                <a:latin typeface="Times New Roman"/>
                <a:ea typeface="Times New Roman"/>
                <a:cs typeface="Times New Roman"/>
                <a:sym typeface="Times New Roman"/>
              </a:rPr>
              <a:t>Бірақ сол өнерлі қазақтың бойында болатын кеселдерін атап береді.</a:t>
            </a:r>
            <a:endParaRPr/>
          </a:p>
        </p:txBody>
      </p:sp>
      <p:grpSp>
        <p:nvGrpSpPr>
          <p:cNvPr id="222" name="Google Shape;222;p20"/>
          <p:cNvGrpSpPr/>
          <p:nvPr/>
        </p:nvGrpSpPr>
        <p:grpSpPr>
          <a:xfrm>
            <a:off x="457200" y="1557337"/>
            <a:ext cx="8229600" cy="4568825"/>
            <a:chOff x="288" y="851"/>
            <a:chExt cx="5184" cy="2619"/>
          </a:xfrm>
        </p:grpSpPr>
        <p:sp>
          <p:nvSpPr>
            <p:cNvPr id="223" name="Google Shape;223;p20"/>
            <p:cNvSpPr txBox="1"/>
            <p:nvPr/>
          </p:nvSpPr>
          <p:spPr>
            <a:xfrm>
              <a:off x="1710" y="2894"/>
              <a:ext cx="3762" cy="576"/>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Біреулер оны алдап-сулап, соның өнерін өзіне бедел қылып, соның билігін өз қолына алып, ақыры оны кіріптар етіп қояды. </a:t>
              </a:r>
              <a:endParaRPr/>
            </a:p>
          </p:txBody>
        </p:sp>
        <p:sp>
          <p:nvSpPr>
            <p:cNvPr id="224" name="Google Shape;224;p20"/>
            <p:cNvSpPr txBox="1"/>
            <p:nvPr/>
          </p:nvSpPr>
          <p:spPr>
            <a:xfrm>
              <a:off x="288" y="2894"/>
              <a:ext cx="1422" cy="576"/>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4E4E7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4E4E74"/>
                </a:buClr>
                <a:buSzPts val="2000"/>
                <a:buFont typeface="Times New Roman"/>
                <a:buNone/>
              </a:pPr>
              <a:r>
                <a:rPr b="1" i="0" lang="en-US" sz="2000" u="none">
                  <a:solidFill>
                    <a:srgbClr val="4E4E74"/>
                  </a:solidFill>
                  <a:latin typeface="Times New Roman"/>
                  <a:ea typeface="Times New Roman"/>
                  <a:cs typeface="Times New Roman"/>
                  <a:sym typeface="Times New Roman"/>
                </a:rPr>
                <a:t>Тамыршылдық</a:t>
              </a:r>
              <a:endParaRPr/>
            </a:p>
          </p:txBody>
        </p:sp>
        <p:sp>
          <p:nvSpPr>
            <p:cNvPr id="225" name="Google Shape;225;p20"/>
            <p:cNvSpPr txBox="1"/>
            <p:nvPr/>
          </p:nvSpPr>
          <p:spPr>
            <a:xfrm>
              <a:off x="1710" y="2145"/>
              <a:ext cx="3762" cy="749"/>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Бұл кесел өзге жұрттың кінәсінен болады. Маңайдағы көрші-көлем, ағайын-туған ондай жігіттің өнерін қасиетті деп қадірлемей, арзанға бағалап, тегін істетуге әуес келеді. </a:t>
              </a:r>
              <a:endParaRPr/>
            </a:p>
          </p:txBody>
        </p:sp>
        <p:sp>
          <p:nvSpPr>
            <p:cNvPr id="226" name="Google Shape;226;p20"/>
            <p:cNvSpPr txBox="1"/>
            <p:nvPr/>
          </p:nvSpPr>
          <p:spPr>
            <a:xfrm>
              <a:off x="288" y="2145"/>
              <a:ext cx="1422" cy="749"/>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4E4E7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4E4E74"/>
                </a:buClr>
                <a:buSzPts val="2000"/>
                <a:buFont typeface="Times New Roman"/>
                <a:buNone/>
              </a:pPr>
              <a:r>
                <a:rPr b="1" i="0" lang="en-US" sz="2000" u="none">
                  <a:solidFill>
                    <a:srgbClr val="4E4E74"/>
                  </a:solidFill>
                  <a:latin typeface="Times New Roman"/>
                  <a:ea typeface="Times New Roman"/>
                  <a:cs typeface="Times New Roman"/>
                  <a:sym typeface="Times New Roman"/>
                </a:rPr>
                <a:t>Алдауға салыну</a:t>
              </a:r>
              <a:endParaRPr/>
            </a:p>
          </p:txBody>
        </p:sp>
        <p:sp>
          <p:nvSpPr>
            <p:cNvPr id="227" name="Google Shape;227;p20"/>
            <p:cNvSpPr txBox="1"/>
            <p:nvPr/>
          </p:nvSpPr>
          <p:spPr>
            <a:xfrm>
              <a:off x="1710" y="1569"/>
              <a:ext cx="3762" cy="576"/>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Өнерімен күнкөрістік аз ғана мал тапса, соған тоқмейілсіп, салғырттыққа салынып, еріншектікке бой алдырады.</a:t>
              </a:r>
              <a:endParaRPr/>
            </a:p>
          </p:txBody>
        </p:sp>
        <p:sp>
          <p:nvSpPr>
            <p:cNvPr id="228" name="Google Shape;228;p20"/>
            <p:cNvSpPr txBox="1"/>
            <p:nvPr/>
          </p:nvSpPr>
          <p:spPr>
            <a:xfrm>
              <a:off x="288" y="1569"/>
              <a:ext cx="1422" cy="576"/>
            </a:xfrm>
            <a:prstGeom prst="rect">
              <a:avLst/>
            </a:prstGeom>
            <a:solidFill>
              <a:srgbClr val="EAEAE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1" i="0" sz="2000" u="none">
                <a:solidFill>
                  <a:srgbClr val="4E4E74"/>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4E4E74"/>
                </a:buClr>
                <a:buSzPts val="2000"/>
                <a:buFont typeface="Times New Roman"/>
                <a:buNone/>
              </a:pPr>
              <a:r>
                <a:rPr b="1" i="0" lang="en-US" sz="2000" u="none">
                  <a:solidFill>
                    <a:srgbClr val="4E4E74"/>
                  </a:solidFill>
                  <a:latin typeface="Times New Roman"/>
                  <a:ea typeface="Times New Roman"/>
                  <a:cs typeface="Times New Roman"/>
                  <a:sym typeface="Times New Roman"/>
                </a:rPr>
                <a:t>Еріншектік</a:t>
              </a:r>
              <a:endParaRPr/>
            </a:p>
          </p:txBody>
        </p:sp>
        <p:sp>
          <p:nvSpPr>
            <p:cNvPr id="229" name="Google Shape;229;p20"/>
            <p:cNvSpPr txBox="1"/>
            <p:nvPr/>
          </p:nvSpPr>
          <p:spPr>
            <a:xfrm>
              <a:off x="1710" y="1166"/>
              <a:ext cx="3762" cy="403"/>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E4E74"/>
                </a:buClr>
                <a:buSzPts val="1800"/>
                <a:buFont typeface="Times New Roman"/>
                <a:buNone/>
              </a:pPr>
              <a:r>
                <a:rPr b="1" i="0" lang="en-US" sz="1800" u="none">
                  <a:solidFill>
                    <a:srgbClr val="4E4E74"/>
                  </a:solidFill>
                  <a:latin typeface="Times New Roman"/>
                  <a:ea typeface="Times New Roman"/>
                  <a:cs typeface="Times New Roman"/>
                  <a:sym typeface="Times New Roman"/>
                </a:rPr>
                <a:t>Қолынан келгенге мәз, өнерін ұштауға, жетілдіруге қыры жоқ.</a:t>
              </a:r>
              <a:endParaRPr/>
            </a:p>
          </p:txBody>
        </p:sp>
        <p:sp>
          <p:nvSpPr>
            <p:cNvPr id="230" name="Google Shape;230;p20"/>
            <p:cNvSpPr txBox="1"/>
            <p:nvPr/>
          </p:nvSpPr>
          <p:spPr>
            <a:xfrm>
              <a:off x="288" y="1166"/>
              <a:ext cx="1422" cy="403"/>
            </a:xfrm>
            <a:prstGeom prst="rect">
              <a:avLst/>
            </a:prstGeom>
            <a:solidFill>
              <a:srgbClr val="D2D1D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4E4E74"/>
                </a:buClr>
                <a:buSzPts val="2000"/>
                <a:buFont typeface="Times New Roman"/>
                <a:buNone/>
              </a:pPr>
              <a:r>
                <a:rPr b="1" i="0" lang="en-US" sz="2000" u="none">
                  <a:solidFill>
                    <a:srgbClr val="4E4E74"/>
                  </a:solidFill>
                  <a:latin typeface="Times New Roman"/>
                  <a:ea typeface="Times New Roman"/>
                  <a:cs typeface="Times New Roman"/>
                  <a:sym typeface="Times New Roman"/>
                </a:rPr>
                <a:t>Талапсыздық</a:t>
              </a:r>
              <a:endParaRPr/>
            </a:p>
          </p:txBody>
        </p:sp>
        <p:sp>
          <p:nvSpPr>
            <p:cNvPr id="231" name="Google Shape;231;p20"/>
            <p:cNvSpPr txBox="1"/>
            <p:nvPr/>
          </p:nvSpPr>
          <p:spPr>
            <a:xfrm>
              <a:off x="1710" y="851"/>
              <a:ext cx="3762" cy="31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Өнерлі қазақтың кеселдері:</a:t>
              </a:r>
              <a:endParaRPr/>
            </a:p>
          </p:txBody>
        </p:sp>
        <p:sp>
          <p:nvSpPr>
            <p:cNvPr id="232" name="Google Shape;232;p20"/>
            <p:cNvSpPr txBox="1"/>
            <p:nvPr/>
          </p:nvSpPr>
          <p:spPr>
            <a:xfrm>
              <a:off x="288" y="851"/>
              <a:ext cx="1422" cy="315"/>
            </a:xfrm>
            <a:prstGeom prst="rect">
              <a:avLst/>
            </a:prstGeom>
            <a:solidFill>
              <a:schemeClr val="accen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1" i="0" lang="en-US" sz="2400" u="none">
                  <a:solidFill>
                    <a:srgbClr val="FFFFFF"/>
                  </a:solidFill>
                  <a:latin typeface="Times New Roman"/>
                  <a:ea typeface="Times New Roman"/>
                  <a:cs typeface="Times New Roman"/>
                  <a:sym typeface="Times New Roman"/>
                </a:rPr>
                <a:t>Кесел түрлері:</a:t>
              </a:r>
              <a:endParaRPr/>
            </a:p>
          </p:txBody>
        </p:sp>
        <p:cxnSp>
          <p:nvCxnSpPr>
            <p:cNvPr id="233" name="Google Shape;233;p20"/>
            <p:cNvCxnSpPr/>
            <p:nvPr/>
          </p:nvCxnSpPr>
          <p:spPr>
            <a:xfrm>
              <a:off x="288" y="851"/>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34" name="Google Shape;234;p20"/>
            <p:cNvCxnSpPr/>
            <p:nvPr/>
          </p:nvCxnSpPr>
          <p:spPr>
            <a:xfrm>
              <a:off x="288" y="1166"/>
              <a:ext cx="5184" cy="0"/>
            </a:xfrm>
            <a:prstGeom prst="straightConnector1">
              <a:avLst/>
            </a:prstGeom>
            <a:noFill/>
            <a:ln cap="rnd" cmpd="sng" w="38100">
              <a:solidFill>
                <a:schemeClr val="dk1"/>
              </a:solidFill>
              <a:prstDash val="solid"/>
              <a:miter lim="800000"/>
              <a:headEnd len="med" w="med" type="none"/>
              <a:tailEnd len="med" w="med" type="none"/>
            </a:ln>
          </p:spPr>
        </p:cxnSp>
        <p:cxnSp>
          <p:nvCxnSpPr>
            <p:cNvPr id="235" name="Google Shape;235;p20"/>
            <p:cNvCxnSpPr/>
            <p:nvPr/>
          </p:nvCxnSpPr>
          <p:spPr>
            <a:xfrm>
              <a:off x="288" y="1569"/>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36" name="Google Shape;236;p20"/>
            <p:cNvCxnSpPr/>
            <p:nvPr/>
          </p:nvCxnSpPr>
          <p:spPr>
            <a:xfrm>
              <a:off x="288" y="2145"/>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37" name="Google Shape;237;p20"/>
            <p:cNvCxnSpPr/>
            <p:nvPr/>
          </p:nvCxnSpPr>
          <p:spPr>
            <a:xfrm>
              <a:off x="288" y="2894"/>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38" name="Google Shape;238;p20"/>
            <p:cNvCxnSpPr/>
            <p:nvPr/>
          </p:nvCxnSpPr>
          <p:spPr>
            <a:xfrm>
              <a:off x="288" y="3470"/>
              <a:ext cx="5184" cy="0"/>
            </a:xfrm>
            <a:prstGeom prst="straightConnector1">
              <a:avLst/>
            </a:prstGeom>
            <a:noFill/>
            <a:ln cap="rnd" cmpd="sng" w="12700">
              <a:solidFill>
                <a:schemeClr val="dk1"/>
              </a:solidFill>
              <a:prstDash val="solid"/>
              <a:miter lim="800000"/>
              <a:headEnd len="med" w="med" type="none"/>
              <a:tailEnd len="med" w="med" type="none"/>
            </a:ln>
          </p:spPr>
        </p:cxnSp>
        <p:cxnSp>
          <p:nvCxnSpPr>
            <p:cNvPr id="239" name="Google Shape;239;p20"/>
            <p:cNvCxnSpPr/>
            <p:nvPr/>
          </p:nvCxnSpPr>
          <p:spPr>
            <a:xfrm>
              <a:off x="288" y="851"/>
              <a:ext cx="0" cy="2619"/>
            </a:xfrm>
            <a:prstGeom prst="straightConnector1">
              <a:avLst/>
            </a:prstGeom>
            <a:noFill/>
            <a:ln cap="rnd" cmpd="sng" w="12700">
              <a:solidFill>
                <a:schemeClr val="dk1"/>
              </a:solidFill>
              <a:prstDash val="solid"/>
              <a:miter lim="800000"/>
              <a:headEnd len="med" w="med" type="none"/>
              <a:tailEnd len="med" w="med" type="none"/>
            </a:ln>
          </p:spPr>
        </p:cxnSp>
        <p:cxnSp>
          <p:nvCxnSpPr>
            <p:cNvPr id="240" name="Google Shape;240;p20"/>
            <p:cNvCxnSpPr/>
            <p:nvPr/>
          </p:nvCxnSpPr>
          <p:spPr>
            <a:xfrm>
              <a:off x="1710" y="851"/>
              <a:ext cx="0" cy="2619"/>
            </a:xfrm>
            <a:prstGeom prst="straightConnector1">
              <a:avLst/>
            </a:prstGeom>
            <a:noFill/>
            <a:ln cap="rnd" cmpd="sng" w="12700">
              <a:solidFill>
                <a:schemeClr val="dk1"/>
              </a:solidFill>
              <a:prstDash val="solid"/>
              <a:miter lim="800000"/>
              <a:headEnd len="med" w="med" type="none"/>
              <a:tailEnd len="med" w="med" type="none"/>
            </a:ln>
          </p:spPr>
        </p:cxnSp>
        <p:cxnSp>
          <p:nvCxnSpPr>
            <p:cNvPr id="241" name="Google Shape;241;p20"/>
            <p:cNvCxnSpPr/>
            <p:nvPr/>
          </p:nvCxnSpPr>
          <p:spPr>
            <a:xfrm>
              <a:off x="5472" y="851"/>
              <a:ext cx="0" cy="2619"/>
            </a:xfrm>
            <a:prstGeom prst="straightConnector1">
              <a:avLst/>
            </a:prstGeom>
            <a:noFill/>
            <a:ln cap="rnd" cmpd="sng" w="12700">
              <a:solidFill>
                <a:schemeClr val="dk1"/>
              </a:solidFill>
              <a:prstDash val="solid"/>
              <a:miter lim="800000"/>
              <a:headEnd len="med" w="med" type="none"/>
              <a:tailEnd len="med" w="med"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42" name="Shape 42"/>
        <p:cNvGrpSpPr/>
        <p:nvPr/>
      </p:nvGrpSpPr>
      <p:grpSpPr>
        <a:xfrm>
          <a:off x="0" y="0"/>
          <a:ext cx="0" cy="0"/>
          <a:chOff x="0" y="0"/>
          <a:chExt cx="0" cy="0"/>
        </a:xfrm>
      </p:grpSpPr>
      <p:pic>
        <p:nvPicPr>
          <p:cNvPr descr="C:\Users\95\Desktop\Абай мұрасы\cc06decd2404af4a11f0fa9d25548c1f.jpg" id="43" name="Google Shape;43;p6"/>
          <p:cNvPicPr preferRelativeResize="0"/>
          <p:nvPr>
            <p:ph type="ctrTitle"/>
          </p:nvPr>
        </p:nvPicPr>
        <p:blipFill rotWithShape="1">
          <a:blip r:embed="rId3">
            <a:alphaModFix/>
          </a:blip>
          <a:srcRect b="0" l="0" r="0" t="0"/>
          <a:stretch/>
        </p:blipFill>
        <p:spPr>
          <a:xfrm>
            <a:off x="827087" y="549275"/>
            <a:ext cx="3457575" cy="5400675"/>
          </a:xfrm>
          <a:prstGeom prst="rect">
            <a:avLst/>
          </a:prstGeom>
          <a:noFill/>
          <a:ln>
            <a:noFill/>
          </a:ln>
        </p:spPr>
      </p:pic>
      <p:sp>
        <p:nvSpPr>
          <p:cNvPr id="44" name="Google Shape;44;p6"/>
          <p:cNvSpPr txBox="1"/>
          <p:nvPr/>
        </p:nvSpPr>
        <p:spPr>
          <a:xfrm>
            <a:off x="4427537" y="1606550"/>
            <a:ext cx="4321175" cy="3013075"/>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FF"/>
              </a:buClr>
              <a:buSzPts val="2400"/>
              <a:buFont typeface="Times New Roman"/>
              <a:buNone/>
            </a:pPr>
            <a:r>
              <a:rPr b="1" i="0" lang="en-US" sz="2400" u="none" cap="none" strike="noStrike">
                <a:solidFill>
                  <a:srgbClr val="0000FF"/>
                </a:solidFill>
                <a:latin typeface="Times New Roman"/>
                <a:ea typeface="Times New Roman"/>
                <a:cs typeface="Times New Roman"/>
                <a:sym typeface="Times New Roman"/>
              </a:rPr>
              <a:t>Қазағымның данышпаны, данасы</a:t>
            </a:r>
            <a:endParaRPr/>
          </a:p>
          <a:p>
            <a:pPr indent="0" lvl="0" marL="0" marR="0" rtl="0" algn="ctr">
              <a:lnSpc>
                <a:spcPct val="100000"/>
              </a:lnSpc>
              <a:spcBef>
                <a:spcPts val="0"/>
              </a:spcBef>
              <a:spcAft>
                <a:spcPts val="0"/>
              </a:spcAft>
              <a:buClr>
                <a:srgbClr val="0000FF"/>
              </a:buClr>
              <a:buSzPts val="2400"/>
              <a:buFont typeface="Times New Roman"/>
              <a:buNone/>
            </a:pPr>
            <a:r>
              <a:rPr b="1" i="0" lang="en-US" sz="2400" u="none" cap="none" strike="noStrike">
                <a:solidFill>
                  <a:srgbClr val="0000FF"/>
                </a:solidFill>
                <a:latin typeface="Times New Roman"/>
                <a:ea typeface="Times New Roman"/>
                <a:cs typeface="Times New Roman"/>
                <a:sym typeface="Times New Roman"/>
              </a:rPr>
              <a:t> Ұлы тұлға Құнанбайдың баласы.</a:t>
            </a:r>
            <a:endParaRPr/>
          </a:p>
          <a:p>
            <a:pPr indent="0" lvl="0" marL="0" marR="0" rtl="0" algn="ctr">
              <a:lnSpc>
                <a:spcPct val="100000"/>
              </a:lnSpc>
              <a:spcBef>
                <a:spcPts val="0"/>
              </a:spcBef>
              <a:spcAft>
                <a:spcPts val="0"/>
              </a:spcAft>
              <a:buClr>
                <a:srgbClr val="0000FF"/>
              </a:buClr>
              <a:buSzPts val="2400"/>
              <a:buFont typeface="Times New Roman"/>
              <a:buNone/>
            </a:pPr>
            <a:r>
              <a:rPr b="1" i="0" lang="en-US" sz="2400" u="none" cap="none" strike="noStrike">
                <a:solidFill>
                  <a:srgbClr val="0000FF"/>
                </a:solidFill>
                <a:latin typeface="Times New Roman"/>
                <a:ea typeface="Times New Roman"/>
                <a:cs typeface="Times New Roman"/>
                <a:sym typeface="Times New Roman"/>
              </a:rPr>
              <a:t>    «Абай» атты бір періште келгенде</a:t>
            </a:r>
            <a:endParaRPr/>
          </a:p>
          <a:p>
            <a:pPr indent="0" lvl="0" marL="0" marR="0" rtl="0" algn="ctr">
              <a:lnSpc>
                <a:spcPct val="100000"/>
              </a:lnSpc>
              <a:spcBef>
                <a:spcPts val="0"/>
              </a:spcBef>
              <a:spcAft>
                <a:spcPts val="0"/>
              </a:spcAft>
              <a:buClr>
                <a:srgbClr val="0000FF"/>
              </a:buClr>
              <a:buSzPts val="2400"/>
              <a:buFont typeface="Times New Roman"/>
              <a:buNone/>
            </a:pPr>
            <a:r>
              <a:rPr b="1" i="0" lang="en-US" sz="2400" u="none" cap="none" strike="noStrike">
                <a:solidFill>
                  <a:srgbClr val="0000FF"/>
                </a:solidFill>
                <a:latin typeface="Times New Roman"/>
                <a:ea typeface="Times New Roman"/>
                <a:cs typeface="Times New Roman"/>
                <a:sym typeface="Times New Roman"/>
              </a:rPr>
              <a:t>  Тербеліпті ұлы қазақ даласы.</a:t>
            </a:r>
            <a:endParaRPr/>
          </a:p>
        </p:txBody>
      </p:sp>
      <p:pic>
        <p:nvPicPr>
          <p:cNvPr descr="574a61436c4d46c39fe790e129042249" id="45" name="Google Shape;45;p6"/>
          <p:cNvPicPr preferRelativeResize="0"/>
          <p:nvPr/>
        </p:nvPicPr>
        <p:blipFill rotWithShape="1">
          <a:blip r:embed="rId4">
            <a:alphaModFix/>
          </a:blip>
          <a:srcRect b="0" l="0" r="0" t="0"/>
          <a:stretch/>
        </p:blipFill>
        <p:spPr>
          <a:xfrm>
            <a:off x="6516687" y="5157787"/>
            <a:ext cx="1871662" cy="12795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49" name="Shape 49"/>
        <p:cNvGrpSpPr/>
        <p:nvPr/>
      </p:nvGrpSpPr>
      <p:grpSpPr>
        <a:xfrm>
          <a:off x="0" y="0"/>
          <a:ext cx="0" cy="0"/>
          <a:chOff x="0" y="0"/>
          <a:chExt cx="0" cy="0"/>
        </a:xfrm>
      </p:grpSpPr>
      <p:sp>
        <p:nvSpPr>
          <p:cNvPr id="50" name="Google Shape;50;p7"/>
          <p:cNvSpPr txBox="1"/>
          <p:nvPr>
            <p:ph idx="1" type="body"/>
          </p:nvPr>
        </p:nvSpPr>
        <p:spPr>
          <a:xfrm>
            <a:off x="457200" y="476250"/>
            <a:ext cx="8229600" cy="564991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cap="none" strike="noStrike">
                <a:solidFill>
                  <a:schemeClr val="dk1"/>
                </a:solidFill>
                <a:latin typeface="Arial"/>
                <a:ea typeface="Arial"/>
                <a:cs typeface="Arial"/>
                <a:sym typeface="Arial"/>
              </a:rPr>
              <a:t>Абай- қазақ халқының маңдайына біткен дара тұлға. Ол туралы Елбасы Н.Ә.Назарбаев «Абай- қазақ халқының рухани қазынасына өлшеусіз үлес қосқан ғұлама ғана емес, сонымен қатар ол қазақ халқының ел болуына ұлан-ғайыр еңбек еткен данагер. Абай-әлемдік деңгейдегі ойшылдардың қатарындағы ғажайып тұлға» -деді.</a:t>
            </a:r>
            <a:endParaRPr/>
          </a:p>
        </p:txBody>
      </p:sp>
      <p:pic>
        <p:nvPicPr>
          <p:cNvPr descr="574a61436c4d46c39fe790e129042249" id="51" name="Google Shape;51;p7"/>
          <p:cNvPicPr preferRelativeResize="0"/>
          <p:nvPr/>
        </p:nvPicPr>
        <p:blipFill rotWithShape="1">
          <a:blip r:embed="rId3">
            <a:alphaModFix/>
          </a:blip>
          <a:srcRect b="0" l="0" r="0" t="0"/>
          <a:stretch/>
        </p:blipFill>
        <p:spPr>
          <a:xfrm>
            <a:off x="6011862" y="5157787"/>
            <a:ext cx="2376487" cy="1279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55" name="Shape 55"/>
        <p:cNvGrpSpPr/>
        <p:nvPr/>
      </p:nvGrpSpPr>
      <p:grpSpPr>
        <a:xfrm>
          <a:off x="0" y="0"/>
          <a:ext cx="0" cy="0"/>
          <a:chOff x="0" y="0"/>
          <a:chExt cx="0" cy="0"/>
        </a:xfrm>
      </p:grpSpPr>
      <p:sp>
        <p:nvSpPr>
          <p:cNvPr id="56" name="Google Shape;56;p8"/>
          <p:cNvSpPr txBox="1"/>
          <p:nvPr>
            <p:ph idx="1" type="body"/>
          </p:nvPr>
        </p:nvSpPr>
        <p:spPr>
          <a:xfrm>
            <a:off x="457200" y="404812"/>
            <a:ext cx="8229600" cy="5721350"/>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0000FF"/>
              </a:buClr>
              <a:buSzPts val="3200"/>
              <a:buFont typeface="Arial"/>
              <a:buChar char="•"/>
            </a:pPr>
            <a:r>
              <a:rPr b="0" i="0" lang="en-US" sz="3200" u="none" cap="none" strike="noStrike">
                <a:solidFill>
                  <a:srgbClr val="0000FF"/>
                </a:solidFill>
                <a:latin typeface="Arial"/>
                <a:ea typeface="Arial"/>
                <a:cs typeface="Arial"/>
                <a:sym typeface="Arial"/>
              </a:rPr>
              <a:t>Абай-лирик ақын. Олай дейтініміз, Абай өз шығармасына табиғат лирикасын қосқан. Жалпы табиғат, оның адам өміріндегі алатын орны ерекше. Табиғат қылқалам шеберлері мен ақын жазушылар және өнер иелерінің сүйікті тақырыбы екендігі. Бұл тақырып та Абай қаламына ілінді. Абай табиғаттағы тіршілік иелерінің өмірін, іс-әрекетімен байланысын сөзбен суреттейді.</a:t>
            </a:r>
            <a:endParaRPr/>
          </a:p>
          <a:p>
            <a:pPr indent="-342900" lvl="0" marL="342900" marR="0" rtl="0" algn="l">
              <a:lnSpc>
                <a:spcPct val="90000"/>
              </a:lnSpc>
              <a:spcBef>
                <a:spcPts val="640"/>
              </a:spcBef>
              <a:spcAft>
                <a:spcPts val="0"/>
              </a:spcAft>
              <a:buClr>
                <a:srgbClr val="0000FF"/>
              </a:buClr>
              <a:buSzPts val="3200"/>
              <a:buFont typeface="Arial"/>
              <a:buChar char="•"/>
            </a:pPr>
            <a:r>
              <a:rPr b="0" i="0" lang="en-US" sz="3200" u="none" cap="none" strike="noStrike">
                <a:solidFill>
                  <a:srgbClr val="0000FF"/>
                </a:solidFill>
                <a:latin typeface="Arial"/>
                <a:ea typeface="Arial"/>
                <a:cs typeface="Arial"/>
                <a:sym typeface="Arial"/>
              </a:rPr>
              <a:t>   Табиғат лирикаларына арналған өлеңдеріне құлақ түрейік.</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60" name="Shape 60"/>
        <p:cNvGrpSpPr/>
        <p:nvPr/>
      </p:nvGrpSpPr>
      <p:grpSpPr>
        <a:xfrm>
          <a:off x="0" y="0"/>
          <a:ext cx="0" cy="0"/>
          <a:chOff x="0" y="0"/>
          <a:chExt cx="0" cy="0"/>
        </a:xfrm>
      </p:grpSpPr>
      <p:pic>
        <p:nvPicPr>
          <p:cNvPr descr="img282" id="61" name="Google Shape;61;p9"/>
          <p:cNvPicPr preferRelativeResize="0"/>
          <p:nvPr>
            <p:ph idx="1" type="body"/>
          </p:nvPr>
        </p:nvPicPr>
        <p:blipFill rotWithShape="1">
          <a:blip r:embed="rId3">
            <a:alphaModFix/>
          </a:blip>
          <a:srcRect b="0" l="0" r="0" t="0"/>
          <a:stretch/>
        </p:blipFill>
        <p:spPr>
          <a:xfrm>
            <a:off x="611187" y="404812"/>
            <a:ext cx="4032250" cy="5688012"/>
          </a:xfrm>
          <a:prstGeom prst="rect">
            <a:avLst/>
          </a:prstGeom>
          <a:noFill/>
          <a:ln>
            <a:noFill/>
          </a:ln>
        </p:spPr>
      </p:pic>
      <p:pic>
        <p:nvPicPr>
          <p:cNvPr descr="img093" id="62" name="Google Shape;62;p9"/>
          <p:cNvPicPr preferRelativeResize="0"/>
          <p:nvPr/>
        </p:nvPicPr>
        <p:blipFill rotWithShape="1">
          <a:blip r:embed="rId4">
            <a:alphaModFix/>
          </a:blip>
          <a:srcRect b="0" l="0" r="0" t="0"/>
          <a:stretch/>
        </p:blipFill>
        <p:spPr>
          <a:xfrm>
            <a:off x="4932362" y="3716337"/>
            <a:ext cx="3887787" cy="2449512"/>
          </a:xfrm>
          <a:prstGeom prst="rect">
            <a:avLst/>
          </a:prstGeom>
          <a:noFill/>
          <a:ln>
            <a:noFill/>
          </a:ln>
        </p:spPr>
      </p:pic>
      <p:pic>
        <p:nvPicPr>
          <p:cNvPr descr="img112" id="63" name="Google Shape;63;p9"/>
          <p:cNvPicPr preferRelativeResize="0"/>
          <p:nvPr/>
        </p:nvPicPr>
        <p:blipFill rotWithShape="1">
          <a:blip r:embed="rId5">
            <a:alphaModFix/>
          </a:blip>
          <a:srcRect b="0" l="0" r="0" t="0"/>
          <a:stretch/>
        </p:blipFill>
        <p:spPr>
          <a:xfrm>
            <a:off x="4932362" y="454025"/>
            <a:ext cx="3887787" cy="290353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67" name="Shape 67"/>
        <p:cNvGrpSpPr/>
        <p:nvPr/>
      </p:nvGrpSpPr>
      <p:grpSpPr>
        <a:xfrm>
          <a:off x="0" y="0"/>
          <a:ext cx="0" cy="0"/>
          <a:chOff x="0" y="0"/>
          <a:chExt cx="0" cy="0"/>
        </a:xfrm>
      </p:grpSpPr>
      <p:pic>
        <p:nvPicPr>
          <p:cNvPr descr="img133" id="68" name="Google Shape;68;p10"/>
          <p:cNvPicPr preferRelativeResize="0"/>
          <p:nvPr>
            <p:ph idx="1" type="body"/>
          </p:nvPr>
        </p:nvPicPr>
        <p:blipFill rotWithShape="1">
          <a:blip r:embed="rId3">
            <a:alphaModFix/>
          </a:blip>
          <a:srcRect b="0" l="0" r="0" t="0"/>
          <a:stretch/>
        </p:blipFill>
        <p:spPr>
          <a:xfrm>
            <a:off x="684212" y="692150"/>
            <a:ext cx="5903912" cy="2736850"/>
          </a:xfrm>
          <a:prstGeom prst="rect">
            <a:avLst/>
          </a:prstGeom>
          <a:noFill/>
          <a:ln>
            <a:noFill/>
          </a:ln>
        </p:spPr>
      </p:pic>
      <p:pic>
        <p:nvPicPr>
          <p:cNvPr descr="img140" id="69" name="Google Shape;69;p10"/>
          <p:cNvPicPr preferRelativeResize="0"/>
          <p:nvPr/>
        </p:nvPicPr>
        <p:blipFill rotWithShape="1">
          <a:blip r:embed="rId4">
            <a:alphaModFix/>
          </a:blip>
          <a:srcRect b="0" l="0" r="0" t="0"/>
          <a:stretch/>
        </p:blipFill>
        <p:spPr>
          <a:xfrm>
            <a:off x="2916237" y="3860800"/>
            <a:ext cx="5832475" cy="2803525"/>
          </a:xfrm>
          <a:prstGeom prst="rect">
            <a:avLst/>
          </a:prstGeom>
          <a:noFill/>
          <a:ln>
            <a:noFill/>
          </a:ln>
        </p:spPr>
      </p:pic>
      <p:pic>
        <p:nvPicPr>
          <p:cNvPr id="70" name="Google Shape;70;p10"/>
          <p:cNvPicPr preferRelativeResize="0"/>
          <p:nvPr/>
        </p:nvPicPr>
        <p:blipFill rotWithShape="1">
          <a:blip r:embed="rId5">
            <a:alphaModFix/>
          </a:blip>
          <a:srcRect b="0" l="0" r="0" t="0"/>
          <a:stretch/>
        </p:blipFill>
        <p:spPr>
          <a:xfrm>
            <a:off x="468312" y="4365625"/>
            <a:ext cx="2203450" cy="21542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74" name="Shape 74"/>
        <p:cNvGrpSpPr/>
        <p:nvPr/>
      </p:nvGrpSpPr>
      <p:grpSpPr>
        <a:xfrm>
          <a:off x="0" y="0"/>
          <a:ext cx="0" cy="0"/>
          <a:chOff x="0" y="0"/>
          <a:chExt cx="0" cy="0"/>
        </a:xfrm>
      </p:grpSpPr>
      <p:sp>
        <p:nvSpPr>
          <p:cNvPr id="75" name="Google Shape;75;p11"/>
          <p:cNvSpPr/>
          <p:nvPr/>
        </p:nvSpPr>
        <p:spPr>
          <a:xfrm>
            <a:off x="1547812" y="2781300"/>
            <a:ext cx="6048375" cy="1887537"/>
          </a:xfrm>
          <a:prstGeom prst="rect">
            <a:avLst/>
          </a:prstGeom>
        </p:spPr>
        <p:txBody>
          <a:bodyPr>
            <a:prstTxWarp prst="textPlain"/>
          </a:bodyPr>
          <a:lstStyle/>
          <a:p>
            <a:pPr lvl="0" algn="l"/>
            <a:r>
              <a:rPr b="0" i="0">
                <a:ln cap="flat" cmpd="sng" w="9525">
                  <a:solidFill>
                    <a:srgbClr val="CC99FF"/>
                  </a:solidFill>
                  <a:prstDash val="solid"/>
                  <a:miter lim="800000"/>
                  <a:headEnd len="sm" w="sm" type="none"/>
                  <a:tailEnd len="sm" w="sm" type="none"/>
                </a:ln>
                <a:gradFill>
                  <a:gsLst>
                    <a:gs pos="0">
                      <a:srgbClr val="6600CC"/>
                    </a:gs>
                    <a:gs pos="100000">
                      <a:srgbClr val="CC00CC"/>
                    </a:gs>
                  </a:gsLst>
                  <a:lin ang="5400000" scaled="0"/>
                </a:gradFill>
                <a:latin typeface="Times New Roman"/>
              </a:rPr>
              <a:t>Абайдың қарасөздері</a:t>
            </a:r>
          </a:p>
        </p:txBody>
      </p:sp>
      <p:pic>
        <p:nvPicPr>
          <p:cNvPr descr="ГРАФИКА1" id="76" name="Google Shape;76;p11"/>
          <p:cNvPicPr preferRelativeResize="0"/>
          <p:nvPr/>
        </p:nvPicPr>
        <p:blipFill rotWithShape="1">
          <a:blip r:embed="rId3">
            <a:alphaModFix/>
          </a:blip>
          <a:srcRect b="0" l="0" r="0" t="0"/>
          <a:stretch/>
        </p:blipFill>
        <p:spPr>
          <a:xfrm>
            <a:off x="214312" y="214312"/>
            <a:ext cx="2173287" cy="2173287"/>
          </a:xfrm>
          <a:prstGeom prst="rect">
            <a:avLst/>
          </a:prstGeom>
          <a:noFill/>
          <a:ln>
            <a:noFill/>
          </a:ln>
        </p:spPr>
      </p:pic>
      <p:pic>
        <p:nvPicPr>
          <p:cNvPr descr="ГРАФИКА1" id="77" name="Google Shape;77;p11"/>
          <p:cNvPicPr preferRelativeResize="0"/>
          <p:nvPr/>
        </p:nvPicPr>
        <p:blipFill rotWithShape="1">
          <a:blip r:embed="rId4">
            <a:alphaModFix/>
          </a:blip>
          <a:srcRect b="0" l="0" r="0" t="0"/>
          <a:stretch/>
        </p:blipFill>
        <p:spPr>
          <a:xfrm rot="10260000">
            <a:off x="6716712" y="4292600"/>
            <a:ext cx="2101850" cy="2317750"/>
          </a:xfrm>
          <a:prstGeom prst="rect">
            <a:avLst/>
          </a:prstGeom>
          <a:noFill/>
          <a:ln>
            <a:noFill/>
          </a:ln>
        </p:spPr>
      </p:pic>
      <p:pic>
        <p:nvPicPr>
          <p:cNvPr descr="0c93a430c7a715d067e1ae8be37b925f" id="78" name="Google Shape;78;p11"/>
          <p:cNvPicPr preferRelativeResize="0"/>
          <p:nvPr/>
        </p:nvPicPr>
        <p:blipFill rotWithShape="1">
          <a:blip r:embed="rId5">
            <a:alphaModFix/>
          </a:blip>
          <a:srcRect b="0" l="0" r="0" t="0"/>
          <a:stretch/>
        </p:blipFill>
        <p:spPr>
          <a:xfrm>
            <a:off x="3708400" y="333375"/>
            <a:ext cx="4143375" cy="1181100"/>
          </a:xfrm>
          <a:prstGeom prst="rect">
            <a:avLst/>
          </a:prstGeom>
          <a:noFill/>
          <a:ln>
            <a:noFill/>
          </a:ln>
        </p:spPr>
      </p:pic>
      <p:pic>
        <p:nvPicPr>
          <p:cNvPr descr="0c93a430c7a715d067e1ae8be37b925f" id="79" name="Google Shape;79;p11"/>
          <p:cNvPicPr preferRelativeResize="0"/>
          <p:nvPr/>
        </p:nvPicPr>
        <p:blipFill rotWithShape="1">
          <a:blip r:embed="rId5">
            <a:alphaModFix/>
          </a:blip>
          <a:srcRect b="0" l="0" r="0" t="0"/>
          <a:stretch/>
        </p:blipFill>
        <p:spPr>
          <a:xfrm>
            <a:off x="539750" y="5300662"/>
            <a:ext cx="4143375" cy="1181100"/>
          </a:xfrm>
          <a:prstGeom prst="rect">
            <a:avLst/>
          </a:prstGeom>
          <a:noFill/>
          <a:ln>
            <a:noFill/>
          </a:ln>
        </p:spPr>
      </p:pic>
      <p:pic>
        <p:nvPicPr>
          <p:cNvPr descr="574a61436c4d46c39fe790e129042249" id="80" name="Google Shape;80;p11"/>
          <p:cNvPicPr preferRelativeResize="0"/>
          <p:nvPr/>
        </p:nvPicPr>
        <p:blipFill rotWithShape="1">
          <a:blip r:embed="rId6">
            <a:alphaModFix/>
          </a:blip>
          <a:srcRect b="0" l="0" r="0" t="0"/>
          <a:stretch/>
        </p:blipFill>
        <p:spPr>
          <a:xfrm>
            <a:off x="1547812" y="1484312"/>
            <a:ext cx="1871662" cy="1279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84" name="Shape 84"/>
        <p:cNvGrpSpPr/>
        <p:nvPr/>
      </p:nvGrpSpPr>
      <p:grpSpPr>
        <a:xfrm>
          <a:off x="0" y="0"/>
          <a:ext cx="0" cy="0"/>
          <a:chOff x="0" y="0"/>
          <a:chExt cx="0" cy="0"/>
        </a:xfrm>
      </p:grpSpPr>
      <p:pic>
        <p:nvPicPr>
          <p:cNvPr descr="234" id="85" name="Google Shape;85;p12"/>
          <p:cNvPicPr preferRelativeResize="0"/>
          <p:nvPr/>
        </p:nvPicPr>
        <p:blipFill rotWithShape="1">
          <a:blip r:embed="rId3">
            <a:alphaModFix/>
          </a:blip>
          <a:srcRect b="0" l="0" r="0" t="0"/>
          <a:stretch/>
        </p:blipFill>
        <p:spPr>
          <a:xfrm>
            <a:off x="3348037" y="188912"/>
            <a:ext cx="2460625" cy="3168650"/>
          </a:xfrm>
          <a:prstGeom prst="rect">
            <a:avLst/>
          </a:prstGeom>
          <a:noFill/>
          <a:ln>
            <a:noFill/>
          </a:ln>
        </p:spPr>
      </p:pic>
      <p:sp>
        <p:nvSpPr>
          <p:cNvPr id="86" name="Google Shape;86;p12"/>
          <p:cNvSpPr/>
          <p:nvPr/>
        </p:nvSpPr>
        <p:spPr>
          <a:xfrm>
            <a:off x="250825" y="3500437"/>
            <a:ext cx="8893175" cy="3357562"/>
          </a:xfrm>
          <a:prstGeom prst="ribbon">
            <a:avLst>
              <a:gd fmla="val 3162" name="adj1"/>
              <a:gd fmla="val 873" name="adj2"/>
            </a:avLst>
          </a:prstGeom>
          <a:solidFill>
            <a:srgbClr val="FF6600"/>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“...Жалпы алғанда, Абайдың осы барлық </a:t>
            </a:r>
            <a:endParaRPr/>
          </a:p>
          <a:p>
            <a:pPr indent="0" lvl="0" marL="0" marR="0" rtl="0" algn="ctr">
              <a:lnSpc>
                <a:spcPct val="90000"/>
              </a:lnSpc>
              <a:spcBef>
                <a:spcPts val="40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қарасөз дейтін мұралары көркем прозаның өзіне</a:t>
            </a:r>
            <a:endParaRPr/>
          </a:p>
          <a:p>
            <a:pPr indent="0" lvl="0" marL="0" marR="0" rtl="0" algn="ctr">
              <a:lnSpc>
                <a:spcPct val="90000"/>
              </a:lnSpc>
              <a:spcBef>
                <a:spcPts val="40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 бөлек, бір алуаны боп қалыптанады. Бұлар сюжетті </a:t>
            </a:r>
            <a:endParaRPr/>
          </a:p>
          <a:p>
            <a:pPr indent="0" lvl="0" marL="0" marR="0" rtl="0" algn="ctr">
              <a:lnSpc>
                <a:spcPct val="90000"/>
              </a:lnSpc>
              <a:spcBef>
                <a:spcPts val="40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шығармалар емес. Стиль, мазмұн жағынан алғанда, </a:t>
            </a:r>
            <a:endParaRPr/>
          </a:p>
          <a:p>
            <a:pPr indent="0" lvl="0" marL="0" marR="0" rtl="0" algn="ctr">
              <a:lnSpc>
                <a:spcPct val="90000"/>
              </a:lnSpc>
              <a:spcBef>
                <a:spcPts val="40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осы шығармалар Абайдың өзі тапқан бір алуан көркем </a:t>
            </a:r>
            <a:endParaRPr/>
          </a:p>
          <a:p>
            <a:pPr indent="0" lvl="0" marL="0" marR="0" rtl="0" algn="ctr">
              <a:lnSpc>
                <a:spcPct val="90000"/>
              </a:lnSpc>
              <a:spcBef>
                <a:spcPts val="40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сөздің түрі. Кейде адамгершілік, мораль мәселелеріне </a:t>
            </a:r>
            <a:endParaRPr/>
          </a:p>
          <a:p>
            <a:pPr indent="0" lvl="0" marL="0" marR="0" rtl="0" algn="ctr">
              <a:lnSpc>
                <a:spcPct val="90000"/>
              </a:lnSpc>
              <a:spcBef>
                <a:spcPts val="400"/>
              </a:spcBef>
              <a:spcAft>
                <a:spcPts val="0"/>
              </a:spcAft>
              <a:buClr>
                <a:srgbClr val="0000FF"/>
              </a:buClr>
              <a:buSzPts val="2000"/>
              <a:buFont typeface="Times New Roman"/>
              <a:buNone/>
            </a:pPr>
            <a:r>
              <a:rPr b="1" i="1" lang="en-US" sz="2000" u="none" cap="none" strike="noStrike">
                <a:solidFill>
                  <a:srgbClr val="0000FF"/>
                </a:solidFill>
                <a:latin typeface="Times New Roman"/>
                <a:ea typeface="Times New Roman"/>
                <a:cs typeface="Times New Roman"/>
                <a:sym typeface="Times New Roman"/>
              </a:rPr>
              <a:t>арналған өсиет, толғау тәрізді.”   </a:t>
            </a:r>
            <a:endParaRPr/>
          </a:p>
          <a:p>
            <a:pPr indent="0" lvl="0" marL="0" marR="0" rtl="0" algn="l">
              <a:lnSpc>
                <a:spcPct val="100000"/>
              </a:lnSpc>
              <a:spcBef>
                <a:spcPts val="0"/>
              </a:spcBef>
              <a:spcAft>
                <a:spcPts val="0"/>
              </a:spcAft>
              <a:buNone/>
            </a:pPr>
            <a:r>
              <a:t/>
            </a:r>
            <a:endParaRPr b="1" i="1" sz="2000" u="none">
              <a:solidFill>
                <a:srgbClr val="0000FF"/>
              </a:solidFill>
              <a:latin typeface="Times New Roman"/>
              <a:ea typeface="Times New Roman"/>
              <a:cs typeface="Times New Roman"/>
              <a:sym typeface="Times New Roman"/>
            </a:endParaRPr>
          </a:p>
        </p:txBody>
      </p:sp>
      <p:pic>
        <p:nvPicPr>
          <p:cNvPr descr="574a61436c4d46c39fe790e129042249" id="87" name="Google Shape;87;p12"/>
          <p:cNvPicPr preferRelativeResize="0"/>
          <p:nvPr/>
        </p:nvPicPr>
        <p:blipFill rotWithShape="1">
          <a:blip r:embed="rId4">
            <a:alphaModFix/>
          </a:blip>
          <a:srcRect b="0" l="0" r="0" t="0"/>
          <a:stretch/>
        </p:blipFill>
        <p:spPr>
          <a:xfrm>
            <a:off x="684212" y="1844675"/>
            <a:ext cx="1871662" cy="127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folHlink"/>
            </a:gs>
            <a:gs pos="100000">
              <a:srgbClr val="EAF3E0"/>
            </a:gs>
          </a:gsLst>
          <a:lin ang="8100000" scaled="0"/>
        </a:gradFill>
      </p:bgPr>
    </p:bg>
    <p:spTree>
      <p:nvGrpSpPr>
        <p:cNvPr id="91" name="Shape 91"/>
        <p:cNvGrpSpPr/>
        <p:nvPr/>
      </p:nvGrpSpPr>
      <p:grpSpPr>
        <a:xfrm>
          <a:off x="0" y="0"/>
          <a:ext cx="0" cy="0"/>
          <a:chOff x="0" y="0"/>
          <a:chExt cx="0" cy="0"/>
        </a:xfrm>
      </p:grpSpPr>
      <p:pic>
        <p:nvPicPr>
          <p:cNvPr descr="сурет" id="92" name="Google Shape;92;p13"/>
          <p:cNvPicPr preferRelativeResize="0"/>
          <p:nvPr/>
        </p:nvPicPr>
        <p:blipFill rotWithShape="1">
          <a:blip r:embed="rId3">
            <a:alphaModFix/>
          </a:blip>
          <a:srcRect b="0" l="0" r="0" t="0"/>
          <a:stretch/>
        </p:blipFill>
        <p:spPr>
          <a:xfrm>
            <a:off x="3348037" y="188912"/>
            <a:ext cx="2232025" cy="3455987"/>
          </a:xfrm>
          <a:prstGeom prst="rect">
            <a:avLst/>
          </a:prstGeom>
          <a:noFill/>
          <a:ln>
            <a:noFill/>
          </a:ln>
        </p:spPr>
      </p:pic>
      <p:sp>
        <p:nvSpPr>
          <p:cNvPr id="93" name="Google Shape;93;p13"/>
          <p:cNvSpPr/>
          <p:nvPr/>
        </p:nvSpPr>
        <p:spPr>
          <a:xfrm>
            <a:off x="0" y="3789362"/>
            <a:ext cx="9144000" cy="2924175"/>
          </a:xfrm>
          <a:custGeom>
            <a:rect b="b" l="l" r="r" t="t"/>
            <a:pathLst>
              <a:path extrusionOk="0" h="21600" w="21600">
                <a:moveTo>
                  <a:pt x="0" y="21600"/>
                </a:moveTo>
                <a:lnTo>
                  <a:pt x="5430" y="21600"/>
                </a:lnTo>
                <a:lnTo>
                  <a:pt x="5430" y="19747"/>
                </a:lnTo>
                <a:lnTo>
                  <a:pt x="16170" y="19747"/>
                </a:lnTo>
                <a:lnTo>
                  <a:pt x="16170" y="21600"/>
                </a:lnTo>
                <a:lnTo>
                  <a:pt x="21600" y="21600"/>
                </a:lnTo>
                <a:lnTo>
                  <a:pt x="18900" y="11726"/>
                </a:lnTo>
                <a:lnTo>
                  <a:pt x="21600" y="1853"/>
                </a:lnTo>
                <a:lnTo>
                  <a:pt x="18870" y="1853"/>
                </a:lnTo>
                <a:lnTo>
                  <a:pt x="18870" y="0"/>
                </a:lnTo>
                <a:lnTo>
                  <a:pt x="2730" y="0"/>
                </a:lnTo>
                <a:lnTo>
                  <a:pt x="2730" y="1853"/>
                </a:lnTo>
                <a:lnTo>
                  <a:pt x="0" y="1853"/>
                </a:lnTo>
                <a:lnTo>
                  <a:pt x="2700" y="11726"/>
                </a:lnTo>
                <a:close/>
              </a:path>
              <a:path extrusionOk="0" fill="none" h="21600" w="21600">
                <a:moveTo>
                  <a:pt x="5430" y="19747"/>
                </a:moveTo>
                <a:lnTo>
                  <a:pt x="2730" y="19747"/>
                </a:lnTo>
                <a:lnTo>
                  <a:pt x="2730" y="1853"/>
                </a:lnTo>
              </a:path>
              <a:path extrusionOk="0" fill="none" h="21600" w="21600">
                <a:moveTo>
                  <a:pt x="2730" y="19747"/>
                </a:moveTo>
                <a:lnTo>
                  <a:pt x="5430" y="21600"/>
                </a:lnTo>
              </a:path>
              <a:path extrusionOk="0" fill="none" h="21600" w="21600">
                <a:moveTo>
                  <a:pt x="16170" y="19747"/>
                </a:moveTo>
                <a:lnTo>
                  <a:pt x="18870" y="19747"/>
                </a:lnTo>
                <a:lnTo>
                  <a:pt x="18870" y="1853"/>
                </a:lnTo>
              </a:path>
              <a:path extrusionOk="0" fill="none" h="21600" w="21600">
                <a:moveTo>
                  <a:pt x="18870" y="19747"/>
                </a:moveTo>
                <a:lnTo>
                  <a:pt x="16170" y="21600"/>
                </a:lnTo>
              </a:path>
            </a:pathLst>
          </a:custGeom>
          <a:solidFill>
            <a:srgbClr val="FF6600"/>
          </a:solidFill>
          <a:ln cap="flat" cmpd="sng" w="9525">
            <a:solidFill>
              <a:srgbClr val="FFFFFF"/>
            </a:solidFill>
            <a:prstDash val="solid"/>
            <a:miter lim="800000"/>
            <a:headEnd len="sm" w="sm" type="none"/>
            <a:tailEnd len="sm" w="sm" type="none"/>
          </a:ln>
          <a:effectLst>
            <a:outerShdw blurRad="63500" dir="2700000" dist="107763">
              <a:srgbClr val="808080"/>
            </a:outerShdw>
          </a:effectLst>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t/>
            </a:r>
            <a:endParaRPr b="1" i="1" sz="2000" u="none">
              <a:solidFill>
                <a:srgbClr val="0000FF"/>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FF"/>
              </a:buClr>
              <a:buSzPts val="2000"/>
              <a:buFont typeface="Times New Roman"/>
              <a:buNone/>
            </a:pPr>
            <a:r>
              <a:rPr b="1" i="1" lang="en-US" sz="2000" u="none">
                <a:solidFill>
                  <a:srgbClr val="0000FF"/>
                </a:solidFill>
                <a:latin typeface="Times New Roman"/>
                <a:ea typeface="Times New Roman"/>
                <a:cs typeface="Times New Roman"/>
                <a:sym typeface="Times New Roman"/>
              </a:rPr>
              <a:t>“... Абай сөздері жалпы адамның түсінуіне ауыр екені рас. Бірақ ол ауырлық Абайдың айта алмағанынан болған кемшілік емес, оқушылардың түсінерлік дәрежеге жете алмағанынан болатын кемшілік. Не нәрсе жайынан жазса да, Абай түбірін, тамырын, ішкі сырын, қасиетін қармай жазады. Сондықтан сөзінің бәрі де халыққа тіреліп, оқушылардың біліміне сын болып табылады.”</a:t>
            </a:r>
            <a:r>
              <a:rPr b="1" i="1" lang="en-US" sz="2000" u="none">
                <a:solidFill>
                  <a:srgbClr val="000066"/>
                </a:solidFill>
                <a:latin typeface="Times New Roman"/>
                <a:ea typeface="Times New Roman"/>
                <a:cs typeface="Times New Roman"/>
                <a:sym typeface="Times New Roman"/>
              </a:rPr>
              <a:t> </a:t>
            </a:r>
            <a:endParaRPr/>
          </a:p>
        </p:txBody>
      </p:sp>
      <p:pic>
        <p:nvPicPr>
          <p:cNvPr descr="574a61436c4d46c39fe790e129042249" id="94" name="Google Shape;94;p13"/>
          <p:cNvPicPr preferRelativeResize="0"/>
          <p:nvPr/>
        </p:nvPicPr>
        <p:blipFill rotWithShape="1">
          <a:blip r:embed="rId4">
            <a:alphaModFix/>
          </a:blip>
          <a:srcRect b="0" l="0" r="0" t="0"/>
          <a:stretch/>
        </p:blipFill>
        <p:spPr>
          <a:xfrm>
            <a:off x="755650" y="2133600"/>
            <a:ext cx="1871662" cy="12795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Оформление по умолчанию">
  <a:themeElements>
    <a:clrScheme name="Оформление по умолчанию">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