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59" r:id="rId5"/>
    <p:sldId id="262" r:id="rId6"/>
    <p:sldId id="265" r:id="rId7"/>
    <p:sldId id="266" r:id="rId8"/>
    <p:sldId id="267" r:id="rId9"/>
    <p:sldId id="268" r:id="rId1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7" d="100"/>
          <a:sy n="67" d="100"/>
        </p:scale>
        <p:origin x="738" y="3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0560D7F-BA78-4317-8338-F20A0CA1994D}" type="datetimeFigureOut">
              <a:rPr lang="ru-RU" smtClean="0"/>
              <a:t>26.11.2020</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0C56B4-615E-476D-886B-A5BA0107F0E6}" type="slidenum">
              <a:rPr lang="ru-RU" smtClean="0"/>
              <a:t>‹#›</a:t>
            </a:fld>
            <a:endParaRPr lang="ru-RU"/>
          </a:p>
        </p:txBody>
      </p:sp>
    </p:spTree>
    <p:extLst>
      <p:ext uri="{BB962C8B-B14F-4D97-AF65-F5344CB8AC3E}">
        <p14:creationId xmlns:p14="http://schemas.microsoft.com/office/powerpoint/2010/main" val="7332824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44DDAE79-9D0D-4AF6-AFF2-16EA94CE3E04}" type="slidenum">
              <a:rPr lang="ru-RU" smtClean="0"/>
              <a:t>2</a:t>
            </a:fld>
            <a:endParaRPr lang="ru-RU"/>
          </a:p>
        </p:txBody>
      </p:sp>
    </p:spTree>
    <p:extLst>
      <p:ext uri="{BB962C8B-B14F-4D97-AF65-F5344CB8AC3E}">
        <p14:creationId xmlns:p14="http://schemas.microsoft.com/office/powerpoint/2010/main" val="9183116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C00C56B4-615E-476D-886B-A5BA0107F0E6}" type="slidenum">
              <a:rPr lang="ru-RU" smtClean="0"/>
              <a:t>6</a:t>
            </a:fld>
            <a:endParaRPr lang="ru-RU"/>
          </a:p>
        </p:txBody>
      </p:sp>
    </p:spTree>
    <p:extLst>
      <p:ext uri="{BB962C8B-B14F-4D97-AF65-F5344CB8AC3E}">
        <p14:creationId xmlns:p14="http://schemas.microsoft.com/office/powerpoint/2010/main" val="6044074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DD6C2D61-6056-4929-BB3C-48A53FD587CB}" type="datetimeFigureOut">
              <a:rPr lang="ru-RU" smtClean="0"/>
              <a:t>26.11.2020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CBD4C77-30FC-4A8A-A387-09CA90A5951E}" type="slidenum">
              <a:rPr lang="ru-RU" smtClean="0"/>
              <a:t>‹#›</a:t>
            </a:fld>
            <a:endParaRPr lang="ru-RU"/>
          </a:p>
        </p:txBody>
      </p:sp>
    </p:spTree>
    <p:extLst>
      <p:ext uri="{BB962C8B-B14F-4D97-AF65-F5344CB8AC3E}">
        <p14:creationId xmlns:p14="http://schemas.microsoft.com/office/powerpoint/2010/main" val="22957741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D6C2D61-6056-4929-BB3C-48A53FD587CB}" type="datetimeFigureOut">
              <a:rPr lang="ru-RU" smtClean="0"/>
              <a:t>26.11.2020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CBD4C77-30FC-4A8A-A387-09CA90A5951E}" type="slidenum">
              <a:rPr lang="ru-RU" smtClean="0"/>
              <a:t>‹#›</a:t>
            </a:fld>
            <a:endParaRPr lang="ru-RU"/>
          </a:p>
        </p:txBody>
      </p:sp>
    </p:spTree>
    <p:extLst>
      <p:ext uri="{BB962C8B-B14F-4D97-AF65-F5344CB8AC3E}">
        <p14:creationId xmlns:p14="http://schemas.microsoft.com/office/powerpoint/2010/main" val="38762078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D6C2D61-6056-4929-BB3C-48A53FD587CB}" type="datetimeFigureOut">
              <a:rPr lang="ru-RU" smtClean="0"/>
              <a:t>26.11.2020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CBD4C77-30FC-4A8A-A387-09CA90A5951E}" type="slidenum">
              <a:rPr lang="ru-RU" smtClean="0"/>
              <a:t>‹#›</a:t>
            </a:fld>
            <a:endParaRPr lang="ru-RU"/>
          </a:p>
        </p:txBody>
      </p:sp>
    </p:spTree>
    <p:extLst>
      <p:ext uri="{BB962C8B-B14F-4D97-AF65-F5344CB8AC3E}">
        <p14:creationId xmlns:p14="http://schemas.microsoft.com/office/powerpoint/2010/main" val="17301791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D6C2D61-6056-4929-BB3C-48A53FD587CB}" type="datetimeFigureOut">
              <a:rPr lang="ru-RU" smtClean="0"/>
              <a:t>26.11.2020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CBD4C77-30FC-4A8A-A387-09CA90A5951E}" type="slidenum">
              <a:rPr lang="ru-RU" smtClean="0"/>
              <a:t>‹#›</a:t>
            </a:fld>
            <a:endParaRPr lang="ru-RU"/>
          </a:p>
        </p:txBody>
      </p:sp>
    </p:spTree>
    <p:extLst>
      <p:ext uri="{BB962C8B-B14F-4D97-AF65-F5344CB8AC3E}">
        <p14:creationId xmlns:p14="http://schemas.microsoft.com/office/powerpoint/2010/main" val="38105568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DD6C2D61-6056-4929-BB3C-48A53FD587CB}" type="datetimeFigureOut">
              <a:rPr lang="ru-RU" smtClean="0"/>
              <a:t>26.11.2020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CBD4C77-30FC-4A8A-A387-09CA90A5951E}" type="slidenum">
              <a:rPr lang="ru-RU" smtClean="0"/>
              <a:t>‹#›</a:t>
            </a:fld>
            <a:endParaRPr lang="ru-RU"/>
          </a:p>
        </p:txBody>
      </p:sp>
    </p:spTree>
    <p:extLst>
      <p:ext uri="{BB962C8B-B14F-4D97-AF65-F5344CB8AC3E}">
        <p14:creationId xmlns:p14="http://schemas.microsoft.com/office/powerpoint/2010/main" val="5064337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DD6C2D61-6056-4929-BB3C-48A53FD587CB}" type="datetimeFigureOut">
              <a:rPr lang="ru-RU" smtClean="0"/>
              <a:t>26.11.2020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CBD4C77-30FC-4A8A-A387-09CA90A5951E}" type="slidenum">
              <a:rPr lang="ru-RU" smtClean="0"/>
              <a:t>‹#›</a:t>
            </a:fld>
            <a:endParaRPr lang="ru-RU"/>
          </a:p>
        </p:txBody>
      </p:sp>
    </p:spTree>
    <p:extLst>
      <p:ext uri="{BB962C8B-B14F-4D97-AF65-F5344CB8AC3E}">
        <p14:creationId xmlns:p14="http://schemas.microsoft.com/office/powerpoint/2010/main" val="32112393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DD6C2D61-6056-4929-BB3C-48A53FD587CB}" type="datetimeFigureOut">
              <a:rPr lang="ru-RU" smtClean="0"/>
              <a:t>26.11.2020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ECBD4C77-30FC-4A8A-A387-09CA90A5951E}" type="slidenum">
              <a:rPr lang="ru-RU" smtClean="0"/>
              <a:t>‹#›</a:t>
            </a:fld>
            <a:endParaRPr lang="ru-RU"/>
          </a:p>
        </p:txBody>
      </p:sp>
    </p:spTree>
    <p:extLst>
      <p:ext uri="{BB962C8B-B14F-4D97-AF65-F5344CB8AC3E}">
        <p14:creationId xmlns:p14="http://schemas.microsoft.com/office/powerpoint/2010/main" val="29367967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DD6C2D61-6056-4929-BB3C-48A53FD587CB}" type="datetimeFigureOut">
              <a:rPr lang="ru-RU" smtClean="0"/>
              <a:t>26.11.2020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ECBD4C77-30FC-4A8A-A387-09CA90A5951E}" type="slidenum">
              <a:rPr lang="ru-RU" smtClean="0"/>
              <a:t>‹#›</a:t>
            </a:fld>
            <a:endParaRPr lang="ru-RU"/>
          </a:p>
        </p:txBody>
      </p:sp>
    </p:spTree>
    <p:extLst>
      <p:ext uri="{BB962C8B-B14F-4D97-AF65-F5344CB8AC3E}">
        <p14:creationId xmlns:p14="http://schemas.microsoft.com/office/powerpoint/2010/main" val="27764149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DD6C2D61-6056-4929-BB3C-48A53FD587CB}" type="datetimeFigureOut">
              <a:rPr lang="ru-RU" smtClean="0"/>
              <a:t>26.11.2020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ECBD4C77-30FC-4A8A-A387-09CA90A5951E}" type="slidenum">
              <a:rPr lang="ru-RU" smtClean="0"/>
              <a:t>‹#›</a:t>
            </a:fld>
            <a:endParaRPr lang="ru-RU"/>
          </a:p>
        </p:txBody>
      </p:sp>
    </p:spTree>
    <p:extLst>
      <p:ext uri="{BB962C8B-B14F-4D97-AF65-F5344CB8AC3E}">
        <p14:creationId xmlns:p14="http://schemas.microsoft.com/office/powerpoint/2010/main" val="26087637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DD6C2D61-6056-4929-BB3C-48A53FD587CB}" type="datetimeFigureOut">
              <a:rPr lang="ru-RU" smtClean="0"/>
              <a:t>26.11.2020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CBD4C77-30FC-4A8A-A387-09CA90A5951E}" type="slidenum">
              <a:rPr lang="ru-RU" smtClean="0"/>
              <a:t>‹#›</a:t>
            </a:fld>
            <a:endParaRPr lang="ru-RU"/>
          </a:p>
        </p:txBody>
      </p:sp>
    </p:spTree>
    <p:extLst>
      <p:ext uri="{BB962C8B-B14F-4D97-AF65-F5344CB8AC3E}">
        <p14:creationId xmlns:p14="http://schemas.microsoft.com/office/powerpoint/2010/main" val="18530091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DD6C2D61-6056-4929-BB3C-48A53FD587CB}" type="datetimeFigureOut">
              <a:rPr lang="ru-RU" smtClean="0"/>
              <a:t>26.11.2020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CBD4C77-30FC-4A8A-A387-09CA90A5951E}" type="slidenum">
              <a:rPr lang="ru-RU" smtClean="0"/>
              <a:t>‹#›</a:t>
            </a:fld>
            <a:endParaRPr lang="ru-RU"/>
          </a:p>
        </p:txBody>
      </p:sp>
    </p:spTree>
    <p:extLst>
      <p:ext uri="{BB962C8B-B14F-4D97-AF65-F5344CB8AC3E}">
        <p14:creationId xmlns:p14="http://schemas.microsoft.com/office/powerpoint/2010/main" val="24231576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6C2D61-6056-4929-BB3C-48A53FD587CB}" type="datetimeFigureOut">
              <a:rPr lang="ru-RU" smtClean="0"/>
              <a:t>26.11.2020</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BD4C77-30FC-4A8A-A387-09CA90A5951E}" type="slidenum">
              <a:rPr lang="ru-RU" smtClean="0"/>
              <a:t>‹#›</a:t>
            </a:fld>
            <a:endParaRPr lang="ru-RU"/>
          </a:p>
        </p:txBody>
      </p:sp>
    </p:spTree>
    <p:extLst>
      <p:ext uri="{BB962C8B-B14F-4D97-AF65-F5344CB8AC3E}">
        <p14:creationId xmlns:p14="http://schemas.microsoft.com/office/powerpoint/2010/main" val="6313993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Картинки по запросу ручка фон детский"/>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1427747" y="1512336"/>
            <a:ext cx="9487903" cy="2215991"/>
          </a:xfrm>
          <a:prstGeom prst="rect">
            <a:avLst/>
          </a:prstGeom>
        </p:spPr>
        <p:txBody>
          <a:bodyPr wrap="square">
            <a:spAutoFit/>
          </a:bodyPr>
          <a:lstStyle/>
          <a:p>
            <a:pPr algn="ctr">
              <a:lnSpc>
                <a:spcPct val="115000"/>
              </a:lnSpc>
            </a:pPr>
            <a:r>
              <a:rPr lang="kk-KZ" sz="6000" b="1" dirty="0" smtClean="0">
                <a:solidFill>
                  <a:schemeClr val="tx1">
                    <a:lumMod val="95000"/>
                    <a:lumOff val="5000"/>
                  </a:schemeClr>
                </a:solidFill>
                <a:effectLst/>
                <a:latin typeface="Times New Roman" panose="02020603050405020304" pitchFamily="18" charset="0"/>
                <a:ea typeface="Calibri" panose="020F0502020204030204" pitchFamily="34" charset="0"/>
                <a:cs typeface="Times New Roman" panose="02020603050405020304" pitchFamily="18" charset="0"/>
              </a:rPr>
              <a:t>Тақырып: </a:t>
            </a:r>
          </a:p>
          <a:p>
            <a:pPr algn="ctr">
              <a:lnSpc>
                <a:spcPct val="115000"/>
              </a:lnSpc>
            </a:pPr>
            <a:r>
              <a:rPr lang="kk-KZ" sz="60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ӘЙЕЛДІҢ ОРНЫ, РӨЛ</a:t>
            </a:r>
            <a:endParaRPr lang="kk-KZ" sz="6000" b="1" dirty="0" smtClean="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36018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Картинки по запросу цветы анимация"/>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4601498" y="853555"/>
            <a:ext cx="7388942" cy="2308324"/>
          </a:xfrm>
          <a:prstGeom prst="rect">
            <a:avLst/>
          </a:prstGeom>
        </p:spPr>
        <p:txBody>
          <a:bodyPr wrap="square">
            <a:spAutoFit/>
          </a:bodyPr>
          <a:lstStyle/>
          <a:p>
            <a:r>
              <a:rPr lang="kk-KZ" sz="3600" b="1" dirty="0">
                <a:latin typeface="Times New Roman" panose="02020603050405020304" pitchFamily="18" charset="0"/>
                <a:cs typeface="Times New Roman" panose="02020603050405020304" pitchFamily="18" charset="0"/>
              </a:rPr>
              <a:t>Құндылық</a:t>
            </a:r>
            <a:r>
              <a:rPr lang="kk-KZ" sz="3600" dirty="0">
                <a:latin typeface="Times New Roman" panose="02020603050405020304" pitchFamily="18" charset="0"/>
                <a:cs typeface="Times New Roman" panose="02020603050405020304" pitchFamily="18" charset="0"/>
              </a:rPr>
              <a:t>: Ақиқат.</a:t>
            </a:r>
            <a:r>
              <a:rPr lang="kk-KZ" sz="3600" b="1" dirty="0">
                <a:latin typeface="Times New Roman" panose="02020603050405020304" pitchFamily="18" charset="0"/>
                <a:cs typeface="Times New Roman" panose="02020603050405020304" pitchFamily="18" charset="0"/>
              </a:rPr>
              <a:t>   </a:t>
            </a:r>
            <a:endParaRPr lang="ru-RU" sz="3600" dirty="0">
              <a:latin typeface="Times New Roman" panose="02020603050405020304" pitchFamily="18" charset="0"/>
              <a:cs typeface="Times New Roman" panose="02020603050405020304" pitchFamily="18" charset="0"/>
            </a:endParaRPr>
          </a:p>
          <a:p>
            <a:r>
              <a:rPr lang="kk-KZ" sz="3600" b="1" dirty="0" smtClean="0">
                <a:latin typeface="Times New Roman" panose="02020603050405020304" pitchFamily="18" charset="0"/>
                <a:cs typeface="Times New Roman" panose="02020603050405020304" pitchFamily="18" charset="0"/>
              </a:rPr>
              <a:t>Қасиеттер</a:t>
            </a:r>
            <a:r>
              <a:rPr lang="kk-KZ" sz="3600" b="1" dirty="0">
                <a:latin typeface="Times New Roman" panose="02020603050405020304" pitchFamily="18" charset="0"/>
                <a:cs typeface="Times New Roman" panose="02020603050405020304" pitchFamily="18" charset="0"/>
              </a:rPr>
              <a:t>: </a:t>
            </a:r>
            <a:r>
              <a:rPr lang="kk-KZ" sz="3600" dirty="0">
                <a:latin typeface="Times New Roman" panose="02020603050405020304" pitchFamily="18" charset="0"/>
                <a:cs typeface="Times New Roman" panose="02020603050405020304" pitchFamily="18" charset="0"/>
              </a:rPr>
              <a:t>ойдың, сөздің және істің бірлігі, өз-өзіне адал болу; шыншылдық</a:t>
            </a:r>
            <a:endParaRPr lang="ru-RU"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878172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Картинки по запросу цветы анимация"/>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3898522" y="426879"/>
            <a:ext cx="8077168" cy="3046988"/>
          </a:xfrm>
          <a:prstGeom prst="rect">
            <a:avLst/>
          </a:prstGeom>
        </p:spPr>
        <p:txBody>
          <a:bodyPr wrap="square">
            <a:spAutoFit/>
          </a:bodyPr>
          <a:lstStyle/>
          <a:p>
            <a:r>
              <a:rPr lang="kk-KZ" sz="2400" b="1" dirty="0">
                <a:latin typeface="Times New Roman" panose="02020603050405020304" pitchFamily="18" charset="0"/>
                <a:cs typeface="Times New Roman" panose="02020603050405020304" pitchFamily="18" charset="0"/>
              </a:rPr>
              <a:t>Сабақтың мақсаты: </a:t>
            </a:r>
            <a:r>
              <a:rPr lang="kk-KZ" sz="2400" dirty="0">
                <a:latin typeface="Times New Roman" panose="02020603050405020304" pitchFamily="18" charset="0"/>
                <a:cs typeface="Times New Roman" panose="02020603050405020304" pitchFamily="18" charset="0"/>
              </a:rPr>
              <a:t>Оқушыларға  сөздің және істің бірлігінде болу керектігін түсіндіре отырып ақиқат құндылығының мәнін ашу.</a:t>
            </a:r>
            <a:endParaRPr lang="ru-RU" sz="2400" dirty="0">
              <a:latin typeface="Times New Roman" panose="02020603050405020304" pitchFamily="18" charset="0"/>
              <a:cs typeface="Times New Roman" panose="02020603050405020304" pitchFamily="18" charset="0"/>
            </a:endParaRPr>
          </a:p>
          <a:p>
            <a:r>
              <a:rPr lang="kk-KZ" sz="2400" b="1" dirty="0">
                <a:latin typeface="Times New Roman" panose="02020603050405020304" pitchFamily="18" charset="0"/>
                <a:cs typeface="Times New Roman" panose="02020603050405020304" pitchFamily="18" charset="0"/>
              </a:rPr>
              <a:t>1. Білімділік:</a:t>
            </a:r>
            <a:r>
              <a:rPr lang="kk-KZ" sz="2400" dirty="0">
                <a:latin typeface="Times New Roman" panose="02020603050405020304" pitchFamily="18" charset="0"/>
                <a:cs typeface="Times New Roman" panose="02020603050405020304" pitchFamily="18" charset="0"/>
              </a:rPr>
              <a:t> Оқушыларды өз – өзіне адал болуға үйрету.</a:t>
            </a:r>
            <a:endParaRPr lang="ru-RU" sz="2400" dirty="0">
              <a:latin typeface="Times New Roman" panose="02020603050405020304" pitchFamily="18" charset="0"/>
              <a:cs typeface="Times New Roman" panose="02020603050405020304" pitchFamily="18" charset="0"/>
            </a:endParaRPr>
          </a:p>
          <a:p>
            <a:r>
              <a:rPr lang="kk-KZ" sz="2400" b="1" dirty="0">
                <a:latin typeface="Times New Roman" panose="02020603050405020304" pitchFamily="18" charset="0"/>
                <a:cs typeface="Times New Roman" panose="02020603050405020304" pitchFamily="18" charset="0"/>
              </a:rPr>
              <a:t>2. Дамытушылық</a:t>
            </a:r>
            <a:r>
              <a:rPr lang="kk-KZ" sz="2400" dirty="0">
                <a:latin typeface="Times New Roman" panose="02020603050405020304" pitchFamily="18" charset="0"/>
                <a:cs typeface="Times New Roman" panose="02020603050405020304" pitchFamily="18" charset="0"/>
              </a:rPr>
              <a:t>: Оқушылардағы шыншылдық қасиеттерін дамыту.</a:t>
            </a:r>
            <a:endParaRPr lang="ru-RU" sz="2400" dirty="0">
              <a:latin typeface="Times New Roman" panose="02020603050405020304" pitchFamily="18" charset="0"/>
              <a:cs typeface="Times New Roman" panose="02020603050405020304" pitchFamily="18" charset="0"/>
            </a:endParaRPr>
          </a:p>
          <a:p>
            <a:r>
              <a:rPr lang="kk-KZ" sz="2400" b="1" dirty="0">
                <a:latin typeface="Times New Roman" panose="02020603050405020304" pitchFamily="18" charset="0"/>
                <a:cs typeface="Times New Roman" panose="02020603050405020304" pitchFamily="18" charset="0"/>
              </a:rPr>
              <a:t>3. Тәрбиелік</a:t>
            </a:r>
            <a:r>
              <a:rPr lang="kk-KZ" sz="2400" dirty="0">
                <a:latin typeface="Times New Roman" panose="02020603050405020304" pitchFamily="18" charset="0"/>
                <a:cs typeface="Times New Roman" panose="02020603050405020304" pitchFamily="18" charset="0"/>
              </a:rPr>
              <a:t>: Оқушыларды ойдың, сөздің және істің бірлігіне  тәрбиелеу.</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536780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Картинки по запросу 5 т ережесі өзін өзі тану"/>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360713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Картинки по запросу цветы анимация"/>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4729316" y="1366312"/>
            <a:ext cx="6957859" cy="2677656"/>
          </a:xfrm>
          <a:prstGeom prst="rect">
            <a:avLst/>
          </a:prstGeom>
        </p:spPr>
        <p:txBody>
          <a:bodyPr wrap="square">
            <a:spAutoFit/>
          </a:bodyPr>
          <a:lstStyle/>
          <a:p>
            <a:pPr algn="ctr"/>
            <a:r>
              <a:rPr lang="kk-KZ" sz="2800" b="1" dirty="0">
                <a:latin typeface="Times New Roman" panose="02020603050405020304" pitchFamily="18" charset="0"/>
                <a:cs typeface="Times New Roman" panose="02020603050405020304" pitchFamily="18" charset="0"/>
              </a:rPr>
              <a:t>Сабақтың дәйексөзі</a:t>
            </a:r>
            <a:r>
              <a:rPr lang="kk-KZ" sz="2800" b="1" dirty="0" smtClean="0">
                <a:latin typeface="Times New Roman" panose="02020603050405020304" pitchFamily="18" charset="0"/>
                <a:cs typeface="Times New Roman" panose="02020603050405020304" pitchFamily="18" charset="0"/>
              </a:rPr>
              <a:t>.</a:t>
            </a:r>
          </a:p>
          <a:p>
            <a:pPr algn="ctr"/>
            <a:r>
              <a:rPr lang="kk-KZ" sz="2800" dirty="0">
                <a:latin typeface="Times New Roman" panose="02020603050405020304" pitchFamily="18" charset="0"/>
                <a:cs typeface="Times New Roman" panose="02020603050405020304" pitchFamily="18" charset="0"/>
              </a:rPr>
              <a:t>Не іске де әйел араласса, бәрі жақсы </a:t>
            </a:r>
            <a:r>
              <a:rPr lang="kk-KZ" sz="2800" dirty="0" smtClean="0">
                <a:latin typeface="Times New Roman" panose="02020603050405020304" pitchFamily="18" charset="0"/>
                <a:cs typeface="Times New Roman" panose="02020603050405020304" pitchFamily="18" charset="0"/>
              </a:rPr>
              <a:t>аяқталатынына сенімдімін.</a:t>
            </a:r>
          </a:p>
          <a:p>
            <a:pPr algn="ctr"/>
            <a:r>
              <a:rPr lang="kk-KZ" sz="2800" dirty="0" smtClean="0">
                <a:latin typeface="Times New Roman" panose="02020603050405020304" pitchFamily="18" charset="0"/>
                <a:cs typeface="Times New Roman" panose="02020603050405020304" pitchFamily="18" charset="0"/>
              </a:rPr>
              <a:t> </a:t>
            </a:r>
            <a:r>
              <a:rPr lang="kk-KZ" sz="2800" dirty="0">
                <a:latin typeface="Times New Roman" panose="02020603050405020304" pitchFamily="18" charset="0"/>
                <a:cs typeface="Times New Roman" panose="02020603050405020304" pitchFamily="18" charset="0"/>
              </a:rPr>
              <a:t>Әйел әлемді басқаратынын түсіндім.</a:t>
            </a:r>
          </a:p>
          <a:p>
            <a:pPr algn="ctr"/>
            <a:endParaRPr lang="kk-KZ" sz="2800" dirty="0">
              <a:latin typeface="Times New Roman" panose="02020603050405020304" pitchFamily="18" charset="0"/>
              <a:cs typeface="Times New Roman" panose="02020603050405020304" pitchFamily="18" charset="0"/>
            </a:endParaRPr>
          </a:p>
          <a:p>
            <a:pPr algn="r"/>
            <a:r>
              <a:rPr lang="kk-KZ" sz="2800" dirty="0">
                <a:latin typeface="Times New Roman" panose="02020603050405020304" pitchFamily="18" charset="0"/>
                <a:cs typeface="Times New Roman" panose="02020603050405020304" pitchFamily="18" charset="0"/>
              </a:rPr>
              <a:t>Габриэль Гарсиа Маркес</a:t>
            </a:r>
            <a:endParaRPr lang="kk-KZ" sz="28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395024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Картинки по запросу ручка фон детский"/>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0" y="0"/>
            <a:ext cx="12192000" cy="7048083"/>
          </a:xfrm>
          <a:prstGeom prst="rect">
            <a:avLst/>
          </a:prstGeom>
        </p:spPr>
        <p:txBody>
          <a:bodyPr wrap="square" numCol="1">
            <a:spAutoFit/>
          </a:bodyPr>
          <a:lstStyle/>
          <a:p>
            <a:pPr algn="ctr"/>
            <a:r>
              <a:rPr lang="kk-KZ" sz="3200" b="1" dirty="0" smtClean="0">
                <a:latin typeface="Times New Roman" panose="02020603050405020304" pitchFamily="18" charset="0"/>
                <a:cs typeface="Times New Roman" panose="02020603050405020304" pitchFamily="18" charset="0"/>
              </a:rPr>
              <a:t>Тапсырма:</a:t>
            </a:r>
          </a:p>
          <a:p>
            <a:r>
              <a:rPr lang="kk-KZ" sz="2400" b="1" dirty="0" smtClean="0">
                <a:solidFill>
                  <a:srgbClr val="FF0000"/>
                </a:solidFill>
                <a:latin typeface="Times New Roman" panose="02020603050405020304" pitchFamily="18" charset="0"/>
                <a:cs typeface="Times New Roman" panose="02020603050405020304" pitchFamily="18" charset="0"/>
              </a:rPr>
              <a:t>Төменде </a:t>
            </a:r>
            <a:r>
              <a:rPr lang="kk-KZ" sz="2400" b="1" dirty="0">
                <a:solidFill>
                  <a:srgbClr val="FF0000"/>
                </a:solidFill>
                <a:latin typeface="Times New Roman" panose="02020603050405020304" pitchFamily="18" charset="0"/>
                <a:cs typeface="Times New Roman" panose="02020603050405020304" pitchFamily="18" charset="0"/>
              </a:rPr>
              <a:t>берілген мақал-мәтелдер </a:t>
            </a:r>
            <a:r>
              <a:rPr lang="kk-KZ" sz="2400" b="1" dirty="0" smtClean="0">
                <a:solidFill>
                  <a:srgbClr val="FF0000"/>
                </a:solidFill>
                <a:latin typeface="Times New Roman" panose="02020603050405020304" pitchFamily="18" charset="0"/>
                <a:cs typeface="Times New Roman" panose="02020603050405020304" pitchFamily="18" charset="0"/>
              </a:rPr>
              <a:t>мен қанатты </a:t>
            </a:r>
            <a:r>
              <a:rPr lang="kk-KZ" sz="2400" b="1" dirty="0">
                <a:solidFill>
                  <a:srgbClr val="FF0000"/>
                </a:solidFill>
                <a:latin typeface="Times New Roman" panose="02020603050405020304" pitchFamily="18" charset="0"/>
                <a:cs typeface="Times New Roman" panose="02020603050405020304" pitchFamily="18" charset="0"/>
              </a:rPr>
              <a:t>сөздерді оқып, </a:t>
            </a:r>
            <a:r>
              <a:rPr lang="kk-KZ" sz="2400" b="1" dirty="0" smtClean="0">
                <a:solidFill>
                  <a:srgbClr val="FF0000"/>
                </a:solidFill>
                <a:latin typeface="Times New Roman" panose="02020603050405020304" pitchFamily="18" charset="0"/>
                <a:cs typeface="Times New Roman" panose="02020603050405020304" pitchFamily="18" charset="0"/>
              </a:rPr>
              <a:t>дәптерге жазу.</a:t>
            </a:r>
            <a:endParaRPr lang="kk-KZ" sz="2400" b="1" dirty="0">
              <a:solidFill>
                <a:srgbClr val="FF0000"/>
              </a:solidFill>
              <a:latin typeface="Times New Roman" panose="02020603050405020304" pitchFamily="18" charset="0"/>
              <a:cs typeface="Times New Roman" panose="02020603050405020304" pitchFamily="18" charset="0"/>
            </a:endParaRPr>
          </a:p>
          <a:p>
            <a:pPr algn="ctr"/>
            <a:r>
              <a:rPr lang="kk-KZ" sz="3600" b="1" dirty="0" smtClean="0">
                <a:solidFill>
                  <a:srgbClr val="002060"/>
                </a:solidFill>
                <a:latin typeface="Times New Roman" panose="02020603050405020304" pitchFamily="18" charset="0"/>
                <a:cs typeface="Times New Roman" panose="02020603050405020304" pitchFamily="18" charset="0"/>
              </a:rPr>
              <a:t>«</a:t>
            </a:r>
            <a:r>
              <a:rPr lang="kk-KZ" sz="3600" b="1" dirty="0">
                <a:solidFill>
                  <a:srgbClr val="002060"/>
                </a:solidFill>
                <a:latin typeface="Times New Roman" panose="02020603050405020304" pitchFamily="18" charset="0"/>
                <a:cs typeface="Times New Roman" panose="02020603050405020304" pitchFamily="18" charset="0"/>
              </a:rPr>
              <a:t>Гүл өссе – жердің көркі, Қыз өссе – </a:t>
            </a:r>
            <a:r>
              <a:rPr lang="kk-KZ" sz="3600" b="1" dirty="0" smtClean="0">
                <a:solidFill>
                  <a:srgbClr val="002060"/>
                </a:solidFill>
                <a:latin typeface="Times New Roman" panose="02020603050405020304" pitchFamily="18" charset="0"/>
                <a:cs typeface="Times New Roman" panose="02020603050405020304" pitchFamily="18" charset="0"/>
              </a:rPr>
              <a:t>елдің көркі».</a:t>
            </a:r>
            <a:r>
              <a:rPr lang="kk-KZ" sz="3600" b="1" dirty="0">
                <a:solidFill>
                  <a:srgbClr val="002060"/>
                </a:solidFill>
                <a:latin typeface="Times New Roman" panose="02020603050405020304" pitchFamily="18" charset="0"/>
                <a:cs typeface="Times New Roman" panose="02020603050405020304" pitchFamily="18" charset="0"/>
              </a:rPr>
              <a:t> </a:t>
            </a:r>
            <a:endParaRPr lang="kk-KZ" sz="3600" b="1" dirty="0" smtClean="0">
              <a:solidFill>
                <a:srgbClr val="002060"/>
              </a:solidFill>
              <a:latin typeface="Times New Roman" panose="02020603050405020304" pitchFamily="18" charset="0"/>
              <a:cs typeface="Times New Roman" panose="02020603050405020304" pitchFamily="18" charset="0"/>
            </a:endParaRPr>
          </a:p>
          <a:p>
            <a:pPr algn="ctr"/>
            <a:r>
              <a:rPr lang="kk-KZ" sz="3200" dirty="0" smtClean="0">
                <a:latin typeface="Times New Roman" panose="02020603050405020304" pitchFamily="18" charset="0"/>
                <a:cs typeface="Times New Roman" panose="02020603050405020304" pitchFamily="18" charset="0"/>
              </a:rPr>
              <a:t>Халық </a:t>
            </a:r>
            <a:r>
              <a:rPr lang="kk-KZ" sz="3200" dirty="0">
                <a:latin typeface="Times New Roman" panose="02020603050405020304" pitchFamily="18" charset="0"/>
                <a:cs typeface="Times New Roman" panose="02020603050405020304" pitchFamily="18" charset="0"/>
              </a:rPr>
              <a:t>даналығы: </a:t>
            </a:r>
          </a:p>
          <a:p>
            <a:pPr algn="ctr"/>
            <a:r>
              <a:rPr lang="kk-KZ" sz="3600" b="1" dirty="0" smtClean="0">
                <a:solidFill>
                  <a:srgbClr val="002060"/>
                </a:solidFill>
                <a:latin typeface="Times New Roman" panose="02020603050405020304" pitchFamily="18" charset="0"/>
                <a:cs typeface="Times New Roman" panose="02020603050405020304" pitchFamily="18" charset="0"/>
              </a:rPr>
              <a:t>«</a:t>
            </a:r>
            <a:r>
              <a:rPr lang="kk-KZ" sz="3600" b="1" dirty="0">
                <a:solidFill>
                  <a:srgbClr val="002060"/>
                </a:solidFill>
                <a:latin typeface="Times New Roman" panose="02020603050405020304" pitchFamily="18" charset="0"/>
                <a:cs typeface="Times New Roman" panose="02020603050405020304" pitchFamily="18" charset="0"/>
              </a:rPr>
              <a:t>Жақсы қыз – жағадағы құндыз, Жақсы жігіт – төбедегі жұлдыз</a:t>
            </a:r>
            <a:r>
              <a:rPr lang="kk-KZ" sz="3600" b="1" dirty="0" smtClean="0">
                <a:solidFill>
                  <a:srgbClr val="002060"/>
                </a:solidFill>
                <a:latin typeface="Times New Roman" panose="02020603050405020304" pitchFamily="18" charset="0"/>
                <a:cs typeface="Times New Roman" panose="02020603050405020304" pitchFamily="18" charset="0"/>
              </a:rPr>
              <a:t>».</a:t>
            </a:r>
          </a:p>
          <a:p>
            <a:pPr algn="ctr"/>
            <a:r>
              <a:rPr lang="kk-KZ" sz="3200" dirty="0" smtClean="0">
                <a:latin typeface="Times New Roman" panose="02020603050405020304" pitchFamily="18" charset="0"/>
                <a:cs typeface="Times New Roman" panose="02020603050405020304" pitchFamily="18" charset="0"/>
              </a:rPr>
              <a:t> Халық </a:t>
            </a:r>
            <a:r>
              <a:rPr lang="kk-KZ" sz="3200" dirty="0">
                <a:latin typeface="Times New Roman" panose="02020603050405020304" pitchFamily="18" charset="0"/>
                <a:cs typeface="Times New Roman" panose="02020603050405020304" pitchFamily="18" charset="0"/>
              </a:rPr>
              <a:t>даналығы: </a:t>
            </a:r>
          </a:p>
          <a:p>
            <a:pPr algn="ctr"/>
            <a:r>
              <a:rPr lang="kk-KZ" sz="3600" b="1" dirty="0">
                <a:solidFill>
                  <a:srgbClr val="002060"/>
                </a:solidFill>
                <a:latin typeface="Times New Roman" panose="02020603050405020304" pitchFamily="18" charset="0"/>
                <a:cs typeface="Times New Roman" panose="02020603050405020304" pitchFamily="18" charset="0"/>
              </a:rPr>
              <a:t>«Ақылды қыз білімге жүгірер, Ақылсыз </a:t>
            </a:r>
            <a:r>
              <a:rPr lang="kk-KZ" sz="3600" b="1" dirty="0" smtClean="0">
                <a:solidFill>
                  <a:srgbClr val="002060"/>
                </a:solidFill>
                <a:latin typeface="Times New Roman" panose="02020603050405020304" pitchFamily="18" charset="0"/>
                <a:cs typeface="Times New Roman" panose="02020603050405020304" pitchFamily="18" charset="0"/>
              </a:rPr>
              <a:t>қыз сөзге </a:t>
            </a:r>
            <a:r>
              <a:rPr lang="kk-KZ" sz="3600" b="1" dirty="0">
                <a:solidFill>
                  <a:srgbClr val="002060"/>
                </a:solidFill>
                <a:latin typeface="Times New Roman" panose="02020603050405020304" pitchFamily="18" charset="0"/>
                <a:cs typeface="Times New Roman" panose="02020603050405020304" pitchFamily="18" charset="0"/>
              </a:rPr>
              <a:t>ілігер».</a:t>
            </a:r>
          </a:p>
          <a:p>
            <a:pPr algn="ctr"/>
            <a:r>
              <a:rPr lang="kk-KZ" sz="2800" dirty="0" smtClean="0">
                <a:latin typeface="Times New Roman" panose="02020603050405020304" pitchFamily="18" charset="0"/>
                <a:cs typeface="Times New Roman" panose="02020603050405020304" pitchFamily="18" charset="0"/>
              </a:rPr>
              <a:t>Халық </a:t>
            </a:r>
            <a:r>
              <a:rPr lang="kk-KZ" sz="2800" dirty="0">
                <a:latin typeface="Times New Roman" panose="02020603050405020304" pitchFamily="18" charset="0"/>
                <a:cs typeface="Times New Roman" panose="02020603050405020304" pitchFamily="18" charset="0"/>
              </a:rPr>
              <a:t>даналығы: </a:t>
            </a:r>
          </a:p>
          <a:p>
            <a:pPr algn="ctr"/>
            <a:r>
              <a:rPr lang="kk-KZ" sz="4400" dirty="0" smtClean="0">
                <a:latin typeface="Times New Roman" panose="02020603050405020304" pitchFamily="18" charset="0"/>
                <a:cs typeface="Times New Roman" panose="02020603050405020304" pitchFamily="18" charset="0"/>
              </a:rPr>
              <a:t> </a:t>
            </a:r>
            <a:r>
              <a:rPr lang="kk-KZ" sz="3600" b="1" dirty="0">
                <a:solidFill>
                  <a:srgbClr val="002060"/>
                </a:solidFill>
                <a:latin typeface="Times New Roman" panose="02020603050405020304" pitchFamily="18" charset="0"/>
                <a:cs typeface="Times New Roman" panose="02020603050405020304" pitchFamily="18" charset="0"/>
              </a:rPr>
              <a:t>«Әйел-ана бір қолымен бала тербетсе, </a:t>
            </a:r>
            <a:r>
              <a:rPr lang="kk-KZ" sz="3600" b="1" dirty="0" smtClean="0">
                <a:solidFill>
                  <a:srgbClr val="002060"/>
                </a:solidFill>
                <a:latin typeface="Times New Roman" panose="02020603050405020304" pitchFamily="18" charset="0"/>
                <a:cs typeface="Times New Roman" panose="02020603050405020304" pitchFamily="18" charset="0"/>
              </a:rPr>
              <a:t>бір қолымен </a:t>
            </a:r>
            <a:r>
              <a:rPr lang="kk-KZ" sz="3600" b="1" dirty="0">
                <a:solidFill>
                  <a:srgbClr val="002060"/>
                </a:solidFill>
                <a:latin typeface="Times New Roman" panose="02020603050405020304" pitchFamily="18" charset="0"/>
                <a:cs typeface="Times New Roman" panose="02020603050405020304" pitchFamily="18" charset="0"/>
              </a:rPr>
              <a:t>әлемді тербетеді</a:t>
            </a:r>
            <a:r>
              <a:rPr lang="kk-KZ" sz="3600" b="1" dirty="0" smtClean="0">
                <a:solidFill>
                  <a:srgbClr val="002060"/>
                </a:solidFill>
                <a:latin typeface="Times New Roman" panose="02020603050405020304" pitchFamily="18" charset="0"/>
                <a:cs typeface="Times New Roman" panose="02020603050405020304" pitchFamily="18" charset="0"/>
              </a:rPr>
              <a:t>».</a:t>
            </a:r>
          </a:p>
          <a:p>
            <a:pPr algn="ctr"/>
            <a:r>
              <a:rPr lang="kk-KZ" sz="4400" dirty="0" smtClean="0">
                <a:latin typeface="Times New Roman" panose="02020603050405020304" pitchFamily="18" charset="0"/>
                <a:cs typeface="Times New Roman" panose="02020603050405020304" pitchFamily="18" charset="0"/>
              </a:rPr>
              <a:t> </a:t>
            </a:r>
            <a:r>
              <a:rPr lang="kk-KZ" sz="3200" dirty="0" smtClean="0">
                <a:latin typeface="Times New Roman" panose="02020603050405020304" pitchFamily="18" charset="0"/>
                <a:cs typeface="Times New Roman" panose="02020603050405020304" pitchFamily="18" charset="0"/>
              </a:rPr>
              <a:t>Мұхтар Әуезов</a:t>
            </a:r>
            <a:endParaRPr lang="kk-KZ"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315352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Картинки по запросу музыкальный фон"/>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947316"/>
          </a:xfrm>
          <a:prstGeom prst="rect">
            <a:avLst/>
          </a:prstGeom>
          <a:noFill/>
          <a:extLst>
            <a:ext uri="{909E8E84-426E-40DD-AFC4-6F175D3DCCD1}">
              <a14:hiddenFill xmlns:a14="http://schemas.microsoft.com/office/drawing/2010/main">
                <a:solidFill>
                  <a:srgbClr val="FFFFFF"/>
                </a:solidFill>
              </a14:hiddenFill>
            </a:ext>
          </a:extLst>
        </p:spPr>
      </p:pic>
      <p:sp>
        <p:nvSpPr>
          <p:cNvPr id="2" name="Заголовок 1"/>
          <p:cNvSpPr>
            <a:spLocks noGrp="1"/>
          </p:cNvSpPr>
          <p:nvPr>
            <p:ph type="title"/>
          </p:nvPr>
        </p:nvSpPr>
        <p:spPr>
          <a:xfrm>
            <a:off x="675734" y="1062297"/>
            <a:ext cx="4793226" cy="4822722"/>
          </a:xfrm>
        </p:spPr>
        <p:txBody>
          <a:bodyPr numCol="1">
            <a:noAutofit/>
          </a:bodyPr>
          <a:lstStyle/>
          <a:p>
            <a:r>
              <a:rPr lang="kk-KZ" sz="2000" b="1" dirty="0">
                <a:latin typeface="Times New Roman" panose="02020603050405020304" pitchFamily="18" charset="0"/>
                <a:cs typeface="Times New Roman" panose="02020603050405020304" pitchFamily="18" charset="0"/>
              </a:rPr>
              <a:t>Жас ұлан</a:t>
            </a:r>
            <a:r>
              <a:rPr lang="kk-KZ" sz="2000" dirty="0">
                <a:latin typeface="Times New Roman" panose="02020603050405020304" pitchFamily="18" charset="0"/>
                <a:cs typeface="Times New Roman" panose="02020603050405020304" pitchFamily="18" charset="0"/>
              </a:rPr>
              <a:t/>
            </a:r>
            <a:br>
              <a:rPr lang="kk-KZ" sz="2000" dirty="0">
                <a:latin typeface="Times New Roman" panose="02020603050405020304" pitchFamily="18" charset="0"/>
                <a:cs typeface="Times New Roman" panose="02020603050405020304" pitchFamily="18" charset="0"/>
              </a:rPr>
            </a:br>
            <a:r>
              <a:rPr lang="kk-KZ" sz="2000" i="1" dirty="0">
                <a:latin typeface="Times New Roman" panose="02020603050405020304" pitchFamily="18" charset="0"/>
                <a:cs typeface="Times New Roman" panose="02020603050405020304" pitchFamily="18" charset="0"/>
              </a:rPr>
              <a:t>Өлеңі мен әнін жазған Ғұсман Жандыбаев</a:t>
            </a:r>
            <a:r>
              <a:rPr lang="kk-KZ" sz="2000" dirty="0">
                <a:latin typeface="Times New Roman" panose="02020603050405020304" pitchFamily="18" charset="0"/>
                <a:cs typeface="Times New Roman" panose="02020603050405020304" pitchFamily="18" charset="0"/>
              </a:rPr>
              <a:t/>
            </a:r>
            <a:br>
              <a:rPr lang="kk-KZ" sz="2000" dirty="0">
                <a:latin typeface="Times New Roman" panose="02020603050405020304" pitchFamily="18" charset="0"/>
                <a:cs typeface="Times New Roman" panose="02020603050405020304" pitchFamily="18" charset="0"/>
              </a:rPr>
            </a:br>
            <a:r>
              <a:rPr lang="kk-KZ" sz="2000" dirty="0">
                <a:latin typeface="Times New Roman" panose="02020603050405020304" pitchFamily="18" charset="0"/>
                <a:cs typeface="Times New Roman" panose="02020603050405020304" pitchFamily="18" charset="0"/>
              </a:rPr>
              <a:t>Жас қырандай ұшарында</a:t>
            </a:r>
            <a:br>
              <a:rPr lang="kk-KZ" sz="2000" dirty="0">
                <a:latin typeface="Times New Roman" panose="02020603050405020304" pitchFamily="18" charset="0"/>
                <a:cs typeface="Times New Roman" panose="02020603050405020304" pitchFamily="18" charset="0"/>
              </a:rPr>
            </a:br>
            <a:r>
              <a:rPr lang="kk-KZ" sz="2000" dirty="0">
                <a:latin typeface="Times New Roman" panose="02020603050405020304" pitchFamily="18" charset="0"/>
                <a:cs typeface="Times New Roman" panose="02020603050405020304" pitchFamily="18" charset="0"/>
              </a:rPr>
              <a:t>Кеудесін күш кернеген.</a:t>
            </a:r>
            <a:br>
              <a:rPr lang="kk-KZ" sz="2000" dirty="0">
                <a:latin typeface="Times New Roman" panose="02020603050405020304" pitchFamily="18" charset="0"/>
                <a:cs typeface="Times New Roman" panose="02020603050405020304" pitchFamily="18" charset="0"/>
              </a:rPr>
            </a:br>
            <a:r>
              <a:rPr lang="kk-KZ" sz="2000" dirty="0">
                <a:latin typeface="Times New Roman" panose="02020603050405020304" pitchFamily="18" charset="0"/>
                <a:cs typeface="Times New Roman" panose="02020603050405020304" pitchFamily="18" charset="0"/>
              </a:rPr>
              <a:t>Балалықтың құшағында</a:t>
            </a:r>
            <a:br>
              <a:rPr lang="kk-KZ" sz="2000" dirty="0">
                <a:latin typeface="Times New Roman" panose="02020603050405020304" pitchFamily="18" charset="0"/>
                <a:cs typeface="Times New Roman" panose="02020603050405020304" pitchFamily="18" charset="0"/>
              </a:rPr>
            </a:br>
            <a:r>
              <a:rPr lang="kk-KZ" sz="2000" dirty="0">
                <a:latin typeface="Times New Roman" panose="02020603050405020304" pitchFamily="18" charset="0"/>
                <a:cs typeface="Times New Roman" panose="02020603050405020304" pitchFamily="18" charset="0"/>
              </a:rPr>
              <a:t>Жас құрақтай тербелем.</a:t>
            </a:r>
            <a:br>
              <a:rPr lang="kk-KZ" sz="2000" dirty="0">
                <a:latin typeface="Times New Roman" panose="02020603050405020304" pitchFamily="18" charset="0"/>
                <a:cs typeface="Times New Roman" panose="02020603050405020304" pitchFamily="18" charset="0"/>
              </a:rPr>
            </a:br>
            <a:r>
              <a:rPr lang="kk-KZ" sz="2000" b="1" i="1" dirty="0">
                <a:latin typeface="Times New Roman" panose="02020603050405020304" pitchFamily="18" charset="0"/>
                <a:cs typeface="Times New Roman" panose="02020603050405020304" pitchFamily="18" charset="0"/>
              </a:rPr>
              <a:t>Қайырмасы:</a:t>
            </a:r>
            <a:r>
              <a:rPr lang="kk-KZ" sz="2000" dirty="0">
                <a:latin typeface="Times New Roman" panose="02020603050405020304" pitchFamily="18" charset="0"/>
                <a:cs typeface="Times New Roman" panose="02020603050405020304" pitchFamily="18" charset="0"/>
              </a:rPr>
              <a:t/>
            </a:r>
            <a:br>
              <a:rPr lang="kk-KZ" sz="2000" dirty="0">
                <a:latin typeface="Times New Roman" panose="02020603050405020304" pitchFamily="18" charset="0"/>
                <a:cs typeface="Times New Roman" panose="02020603050405020304" pitchFamily="18" charset="0"/>
              </a:rPr>
            </a:br>
            <a:r>
              <a:rPr lang="kk-KZ" sz="2000" dirty="0">
                <a:latin typeface="Times New Roman" panose="02020603050405020304" pitchFamily="18" charset="0"/>
                <a:cs typeface="Times New Roman" panose="02020603050405020304" pitchFamily="18" charset="0"/>
              </a:rPr>
              <a:t>Балдай өмір,</a:t>
            </a:r>
            <a:br>
              <a:rPr lang="kk-KZ" sz="2000" dirty="0">
                <a:latin typeface="Times New Roman" panose="02020603050405020304" pitchFamily="18" charset="0"/>
                <a:cs typeface="Times New Roman" panose="02020603050405020304" pitchFamily="18" charset="0"/>
              </a:rPr>
            </a:br>
            <a:r>
              <a:rPr lang="kk-KZ" sz="2000" dirty="0">
                <a:latin typeface="Times New Roman" panose="02020603050405020304" pitchFamily="18" charset="0"/>
                <a:cs typeface="Times New Roman" panose="02020603050405020304" pitchFamily="18" charset="0"/>
              </a:rPr>
              <a:t>Көлдей көңіл,</a:t>
            </a:r>
            <a:br>
              <a:rPr lang="kk-KZ" sz="2000" dirty="0">
                <a:latin typeface="Times New Roman" panose="02020603050405020304" pitchFamily="18" charset="0"/>
                <a:cs typeface="Times New Roman" panose="02020603050405020304" pitchFamily="18" charset="0"/>
              </a:rPr>
            </a:br>
            <a:r>
              <a:rPr lang="kk-KZ" sz="2000" dirty="0">
                <a:latin typeface="Times New Roman" panose="02020603050405020304" pitchFamily="18" charset="0"/>
                <a:cs typeface="Times New Roman" panose="02020603050405020304" pitchFamily="18" charset="0"/>
              </a:rPr>
              <a:t>Өзендейміз тасыған.</a:t>
            </a:r>
            <a:br>
              <a:rPr lang="kk-KZ" sz="2000" dirty="0">
                <a:latin typeface="Times New Roman" panose="02020603050405020304" pitchFamily="18" charset="0"/>
                <a:cs typeface="Times New Roman" panose="02020603050405020304" pitchFamily="18" charset="0"/>
              </a:rPr>
            </a:br>
            <a:r>
              <a:rPr lang="kk-KZ" sz="2000" dirty="0">
                <a:latin typeface="Times New Roman" panose="02020603050405020304" pitchFamily="18" charset="0"/>
                <a:cs typeface="Times New Roman" panose="02020603050405020304" pitchFamily="18" charset="0"/>
              </a:rPr>
              <a:t>Бала шақтан</a:t>
            </a:r>
            <a:br>
              <a:rPr lang="kk-KZ" sz="2000" dirty="0">
                <a:latin typeface="Times New Roman" panose="02020603050405020304" pitchFamily="18" charset="0"/>
                <a:cs typeface="Times New Roman" panose="02020603050405020304" pitchFamily="18" charset="0"/>
              </a:rPr>
            </a:br>
            <a:r>
              <a:rPr lang="kk-KZ" sz="2000" dirty="0">
                <a:latin typeface="Times New Roman" panose="02020603050405020304" pitchFamily="18" charset="0"/>
                <a:cs typeface="Times New Roman" panose="02020603050405020304" pitchFamily="18" charset="0"/>
              </a:rPr>
              <a:t>Болашаққа</a:t>
            </a:r>
            <a:br>
              <a:rPr lang="kk-KZ" sz="2000" dirty="0">
                <a:latin typeface="Times New Roman" panose="02020603050405020304" pitchFamily="18" charset="0"/>
                <a:cs typeface="Times New Roman" panose="02020603050405020304" pitchFamily="18" charset="0"/>
              </a:rPr>
            </a:br>
            <a:r>
              <a:rPr lang="kk-KZ" sz="2000" dirty="0">
                <a:latin typeface="Times New Roman" panose="02020603050405020304" pitchFamily="18" charset="0"/>
                <a:cs typeface="Times New Roman" panose="02020603050405020304" pitchFamily="18" charset="0"/>
              </a:rPr>
              <a:t>Қанат қаққан жас ұлан.</a:t>
            </a:r>
            <a:br>
              <a:rPr lang="kk-KZ" sz="2000" dirty="0">
                <a:latin typeface="Times New Roman" panose="02020603050405020304" pitchFamily="18" charset="0"/>
                <a:cs typeface="Times New Roman" panose="02020603050405020304" pitchFamily="18" charset="0"/>
              </a:rPr>
            </a:br>
            <a:r>
              <a:rPr lang="kk-KZ" sz="2000" dirty="0">
                <a:latin typeface="Times New Roman" panose="02020603050405020304" pitchFamily="18" charset="0"/>
                <a:cs typeface="Times New Roman" panose="02020603050405020304" pitchFamily="18" charset="0"/>
              </a:rPr>
              <a:t>Тыныштықты жыр ғып шерткен</a:t>
            </a:r>
            <a:br>
              <a:rPr lang="kk-KZ" sz="2000" dirty="0">
                <a:latin typeface="Times New Roman" panose="02020603050405020304" pitchFamily="18" charset="0"/>
                <a:cs typeface="Times New Roman" panose="02020603050405020304" pitchFamily="18" charset="0"/>
              </a:rPr>
            </a:br>
            <a:r>
              <a:rPr lang="kk-KZ" sz="2000" dirty="0">
                <a:latin typeface="Times New Roman" panose="02020603050405020304" pitchFamily="18" charset="0"/>
                <a:cs typeface="Times New Roman" panose="02020603050405020304" pitchFamily="18" charset="0"/>
              </a:rPr>
              <a:t>Балалықтың тәтті үні.</a:t>
            </a:r>
            <a:br>
              <a:rPr lang="kk-KZ" sz="2000" dirty="0">
                <a:latin typeface="Times New Roman" panose="02020603050405020304" pitchFamily="18" charset="0"/>
                <a:cs typeface="Times New Roman" panose="02020603050405020304" pitchFamily="18" charset="0"/>
              </a:rPr>
            </a:br>
            <a:r>
              <a:rPr lang="kk-KZ" sz="2000" dirty="0">
                <a:latin typeface="Times New Roman" panose="02020603050405020304" pitchFamily="18" charset="0"/>
                <a:cs typeface="Times New Roman" panose="02020603050405020304" pitchFamily="18" charset="0"/>
              </a:rPr>
              <a:t>Алтыннан да қымбат неткен</a:t>
            </a:r>
            <a:br>
              <a:rPr lang="kk-KZ" sz="2000" dirty="0">
                <a:latin typeface="Times New Roman" panose="02020603050405020304" pitchFamily="18" charset="0"/>
                <a:cs typeface="Times New Roman" panose="02020603050405020304" pitchFamily="18" charset="0"/>
              </a:rPr>
            </a:br>
            <a:r>
              <a:rPr lang="kk-KZ" sz="2000" dirty="0">
                <a:latin typeface="Times New Roman" panose="02020603050405020304" pitchFamily="18" charset="0"/>
                <a:cs typeface="Times New Roman" panose="02020603050405020304" pitchFamily="18" charset="0"/>
              </a:rPr>
              <a:t>Бұл күндердің шаттығы.</a:t>
            </a:r>
            <a:br>
              <a:rPr lang="kk-KZ" sz="2000" dirty="0">
                <a:latin typeface="Times New Roman" panose="02020603050405020304" pitchFamily="18" charset="0"/>
                <a:cs typeface="Times New Roman" panose="02020603050405020304" pitchFamily="18" charset="0"/>
              </a:rPr>
            </a:br>
            <a:r>
              <a:rPr lang="kk-KZ" sz="2000" b="1" i="1" dirty="0">
                <a:latin typeface="Times New Roman" panose="02020603050405020304" pitchFamily="18" charset="0"/>
                <a:cs typeface="Times New Roman" panose="02020603050405020304" pitchFamily="18" charset="0"/>
              </a:rPr>
              <a:t>Қайырмасы.</a:t>
            </a:r>
            <a:r>
              <a:rPr lang="kk-KZ" sz="2000" dirty="0">
                <a:latin typeface="Times New Roman" panose="02020603050405020304" pitchFamily="18" charset="0"/>
                <a:cs typeface="Times New Roman" panose="02020603050405020304" pitchFamily="18" charset="0"/>
              </a:rPr>
              <a:t/>
            </a:r>
            <a:br>
              <a:rPr lang="kk-KZ" sz="2000" dirty="0">
                <a:latin typeface="Times New Roman" panose="02020603050405020304" pitchFamily="18" charset="0"/>
                <a:cs typeface="Times New Roman" panose="02020603050405020304" pitchFamily="18" charset="0"/>
              </a:rPr>
            </a:br>
            <a:r>
              <a:rPr lang="kk-KZ" sz="2000" dirty="0">
                <a:latin typeface="Times New Roman" panose="02020603050405020304" pitchFamily="18" charset="0"/>
                <a:cs typeface="Times New Roman" panose="02020603050405020304" pitchFamily="18" charset="0"/>
              </a:rPr>
              <a:t>Жырымыз да, әніміз де</a:t>
            </a:r>
            <a:br>
              <a:rPr lang="kk-KZ" sz="2000" dirty="0">
                <a:latin typeface="Times New Roman" panose="02020603050405020304" pitchFamily="18" charset="0"/>
                <a:cs typeface="Times New Roman" panose="02020603050405020304" pitchFamily="18" charset="0"/>
              </a:rPr>
            </a:br>
            <a:r>
              <a:rPr lang="kk-KZ" sz="2000" dirty="0">
                <a:latin typeface="Times New Roman" panose="02020603050405020304" pitchFamily="18" charset="0"/>
                <a:cs typeface="Times New Roman" panose="02020603050405020304" pitchFamily="18" charset="0"/>
              </a:rPr>
              <a:t>Таң мен түнді жалғаған.</a:t>
            </a:r>
            <a:br>
              <a:rPr lang="kk-KZ" sz="2000" dirty="0">
                <a:latin typeface="Times New Roman" panose="02020603050405020304" pitchFamily="18" charset="0"/>
                <a:cs typeface="Times New Roman" panose="02020603050405020304" pitchFamily="18" charset="0"/>
              </a:rPr>
            </a:br>
            <a:r>
              <a:rPr lang="kk-KZ" sz="2000" dirty="0">
                <a:latin typeface="Times New Roman" panose="02020603050405020304" pitchFamily="18" charset="0"/>
                <a:cs typeface="Times New Roman" panose="02020603050405020304" pitchFamily="18" charset="0"/>
              </a:rPr>
              <a:t>Бақыттымыз бәріміз де,</a:t>
            </a:r>
            <a:br>
              <a:rPr lang="kk-KZ" sz="2000" dirty="0">
                <a:latin typeface="Times New Roman" panose="02020603050405020304" pitchFamily="18" charset="0"/>
                <a:cs typeface="Times New Roman" panose="02020603050405020304" pitchFamily="18" charset="0"/>
              </a:rPr>
            </a:br>
            <a:r>
              <a:rPr lang="kk-KZ" sz="2000" dirty="0">
                <a:latin typeface="Times New Roman" panose="02020603050405020304" pitchFamily="18" charset="0"/>
                <a:cs typeface="Times New Roman" panose="02020603050405020304" pitchFamily="18" charset="0"/>
              </a:rPr>
              <a:t>Қызықтарға қанбаған.</a:t>
            </a:r>
            <a:br>
              <a:rPr lang="kk-KZ" sz="2000" dirty="0">
                <a:latin typeface="Times New Roman" panose="02020603050405020304" pitchFamily="18" charset="0"/>
                <a:cs typeface="Times New Roman" panose="02020603050405020304" pitchFamily="18" charset="0"/>
              </a:rPr>
            </a:br>
            <a:r>
              <a:rPr lang="kk-KZ" sz="2000" b="1" i="1" dirty="0">
                <a:latin typeface="Times New Roman" panose="02020603050405020304" pitchFamily="18" charset="0"/>
                <a:cs typeface="Times New Roman" panose="02020603050405020304" pitchFamily="18" charset="0"/>
              </a:rPr>
              <a:t>Қайырмасы.</a:t>
            </a:r>
            <a:endParaRPr lang="ru-RU" sz="2000" dirty="0">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1740310" y="2300748"/>
            <a:ext cx="2094271" cy="176981"/>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ru-RU"/>
          </a:p>
        </p:txBody>
      </p:sp>
    </p:spTree>
    <p:extLst>
      <p:ext uri="{BB962C8B-B14F-4D97-AF65-F5344CB8AC3E}">
        <p14:creationId xmlns:p14="http://schemas.microsoft.com/office/powerpoint/2010/main" val="18944692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Картинки по запросу цветы анимация"/>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Похожее изображение"/>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39213" y="4186032"/>
            <a:ext cx="2757305" cy="2433484"/>
          </a:xfrm>
          <a:prstGeom prst="rect">
            <a:avLst/>
          </a:prstGeom>
          <a:noFill/>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4034072" y="507967"/>
            <a:ext cx="7291653" cy="2308324"/>
          </a:xfrm>
          <a:prstGeom prst="rect">
            <a:avLst/>
          </a:prstGeom>
        </p:spPr>
        <p:txBody>
          <a:bodyPr wrap="square">
            <a:spAutoFit/>
          </a:bodyPr>
          <a:lstStyle/>
          <a:p>
            <a:r>
              <a:rPr lang="kk-KZ" sz="3200" b="1" dirty="0" smtClean="0">
                <a:latin typeface="Times New Roman" panose="02020603050405020304" pitchFamily="18" charset="0"/>
                <a:cs typeface="Times New Roman" panose="02020603050405020304" pitchFamily="18" charset="0"/>
              </a:rPr>
              <a:t>Үйге тапсырма.</a:t>
            </a:r>
            <a:endParaRPr lang="kk-KZ" sz="2800" b="1" dirty="0" smtClean="0">
              <a:latin typeface="Times New Roman" panose="02020603050405020304" pitchFamily="18" charset="0"/>
              <a:cs typeface="Times New Roman" panose="02020603050405020304" pitchFamily="18" charset="0"/>
            </a:endParaRPr>
          </a:p>
          <a:p>
            <a:r>
              <a:rPr lang="kk-KZ" sz="2800" dirty="0">
                <a:latin typeface="Times New Roman" panose="02020603050405020304" pitchFamily="18" charset="0"/>
                <a:cs typeface="Times New Roman" panose="02020603050405020304" pitchFamily="18" charset="0"/>
              </a:rPr>
              <a:t>1. №11 – сабақ. «Уәде берсең, орында!» тақырыбында эссе жазыңдар.</a:t>
            </a:r>
            <a:endParaRPr lang="ru-RU" sz="2800" dirty="0">
              <a:latin typeface="Times New Roman" panose="02020603050405020304" pitchFamily="18" charset="0"/>
              <a:cs typeface="Times New Roman" panose="02020603050405020304" pitchFamily="18" charset="0"/>
            </a:endParaRPr>
          </a:p>
          <a:p>
            <a:r>
              <a:rPr lang="kk-KZ" sz="2800" dirty="0">
                <a:latin typeface="Times New Roman" panose="02020603050405020304" pitchFamily="18" charset="0"/>
                <a:cs typeface="Times New Roman" panose="02020603050405020304" pitchFamily="18" charset="0"/>
              </a:rPr>
              <a:t>2. Келесі сабақ. №12, Құрманбай Толыбаевтың «Отты жүрек» әңгімесін оқып келу.</a:t>
            </a:r>
            <a:endParaRPr lang="ru-RU" sz="26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376399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Картинки по запросу цветы анимация"/>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4470643" y="160337"/>
            <a:ext cx="7368431" cy="4011867"/>
          </a:xfrm>
          <a:prstGeom prst="rect">
            <a:avLst/>
          </a:prstGeom>
        </p:spPr>
        <p:txBody>
          <a:bodyPr wrap="square">
            <a:spAutoFit/>
          </a:bodyPr>
          <a:lstStyle/>
          <a:p>
            <a:pPr>
              <a:lnSpc>
                <a:spcPct val="115000"/>
              </a:lnSpc>
              <a:spcAft>
                <a:spcPts val="0"/>
              </a:spcAft>
              <a:tabLst>
                <a:tab pos="180340" algn="l"/>
              </a:tabLst>
            </a:pPr>
            <a:r>
              <a:rPr lang="kk-KZ" b="1" dirty="0" smtClean="0">
                <a:effectLst/>
                <a:latin typeface="Times New Roman" panose="02020603050405020304" pitchFamily="18" charset="0"/>
                <a:ea typeface="Calibri" panose="020F0502020204030204" pitchFamily="34" charset="0"/>
                <a:cs typeface="Times New Roman" panose="02020603050405020304" pitchFamily="18" charset="0"/>
              </a:rPr>
              <a:t>Сабақтың қорытынды сәті.</a:t>
            </a:r>
            <a:endParaRPr lang="ru-RU" dirty="0" smtClean="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kk-KZ" b="1" dirty="0" smtClean="0">
                <a:effectLst/>
                <a:latin typeface="Times New Roman" panose="02020603050405020304" pitchFamily="18" charset="0"/>
                <a:ea typeface="Calibri" panose="020F0502020204030204" pitchFamily="34" charset="0"/>
                <a:cs typeface="Times New Roman" panose="02020603050405020304" pitchFamily="18" charset="0"/>
              </a:rPr>
              <a:t>Тыныс алуға зейін қою. </a:t>
            </a:r>
            <a:endParaRPr lang="kk-KZ"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spcAft>
                <a:spcPts val="0"/>
              </a:spcAft>
            </a:pPr>
            <a:r>
              <a:rPr lang="kk-KZ" dirty="0" smtClean="0">
                <a:effectLst/>
                <a:latin typeface="Times New Roman" panose="02020603050405020304" pitchFamily="18" charset="0"/>
                <a:ea typeface="Calibri" panose="020F0502020204030204" pitchFamily="34" charset="0"/>
                <a:cs typeface="Times New Roman" panose="02020603050405020304" pitchFamily="18" charset="0"/>
              </a:rPr>
              <a:t>Баяу музыка қойылады.</a:t>
            </a:r>
            <a:endParaRPr lang="ru-RU" dirty="0" smtClean="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kk-KZ" dirty="0" smtClean="0">
                <a:effectLst/>
                <a:latin typeface="Times New Roman" panose="02020603050405020304" pitchFamily="18" charset="0"/>
                <a:ea typeface="Calibri" panose="020F0502020204030204" pitchFamily="34" charset="0"/>
                <a:cs typeface="Times New Roman" panose="02020603050405020304" pitchFamily="18" charset="0"/>
              </a:rPr>
              <a:t>Мұғалім: Сіздерден аяқ-қолыңызды айқастырмай, түзу отыруыңызды өтінемін. Біз қазір тыныс алу жаттығуын жасаймыз. Тыныс алуға зейін қойған кезде, біздің ақылымыз дем алады. Ауаны ішке жұту кезінде тыныштық пен қуаныш қабылдаймыз. Демді сыртқа шығарған кезде өзіміздегі мазасыздықтарды сыртқа шығарамыз.</a:t>
            </a:r>
            <a:endParaRPr lang="ru-RU" dirty="0" smtClean="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kk-KZ" dirty="0" smtClean="0">
                <a:effectLst/>
                <a:latin typeface="Times New Roman" panose="02020603050405020304" pitchFamily="18" charset="0"/>
                <a:ea typeface="Calibri" panose="020F0502020204030204" pitchFamily="34" charset="0"/>
                <a:cs typeface="Times New Roman" panose="02020603050405020304" pitchFamily="18" charset="0"/>
              </a:rPr>
              <a:t>Кәне, дайындалайық, балалар. Көзімізді жұмамыз..., арқамызды тіктейміз..., қолдарыңды тізеге қоюға болады...</a:t>
            </a:r>
            <a:endParaRPr lang="ru-RU" dirty="0" smtClean="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ru-RU" dirty="0" smtClean="0">
                <a:effectLst/>
                <a:latin typeface="Times New Roman" panose="02020603050405020304" pitchFamily="18" charset="0"/>
                <a:ea typeface="Calibri" panose="020F0502020204030204" pitchFamily="34" charset="0"/>
                <a:cs typeface="Times New Roman" panose="02020603050405020304" pitchFamily="18" charset="0"/>
              </a:rPr>
              <a:t>Д е м   а л..... ш ы ғ а р... (</a:t>
            </a:r>
            <a:r>
              <a:rPr lang="ru-RU" dirty="0" err="1" smtClean="0">
                <a:effectLst/>
                <a:latin typeface="Times New Roman" panose="02020603050405020304" pitchFamily="18" charset="0"/>
                <a:ea typeface="Calibri" panose="020F0502020204030204" pitchFamily="34" charset="0"/>
                <a:cs typeface="Times New Roman" panose="02020603050405020304" pitchFamily="18" charset="0"/>
              </a:rPr>
              <a:t>жаймен</a:t>
            </a:r>
            <a:r>
              <a:rPr lang="ru-RU" dirty="0" smtClean="0">
                <a:effectLst/>
                <a:latin typeface="Times New Roman" panose="02020603050405020304" pitchFamily="18" charset="0"/>
                <a:ea typeface="Calibri" panose="020F0502020204030204" pitchFamily="34" charset="0"/>
                <a:cs typeface="Times New Roman" panose="02020603050405020304" pitchFamily="18" charset="0"/>
              </a:rPr>
              <a:t> 9-10 </a:t>
            </a:r>
            <a:r>
              <a:rPr lang="ru-RU" dirty="0" err="1" smtClean="0">
                <a:effectLst/>
                <a:latin typeface="Times New Roman" panose="02020603050405020304" pitchFamily="18" charset="0"/>
                <a:ea typeface="Calibri" panose="020F0502020204030204" pitchFamily="34" charset="0"/>
                <a:cs typeface="Times New Roman" panose="02020603050405020304" pitchFamily="18" charset="0"/>
              </a:rPr>
              <a:t>рет</a:t>
            </a:r>
            <a:r>
              <a:rPr lang="ru-RU"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ru-RU" dirty="0" err="1" smtClean="0">
                <a:effectLst/>
                <a:latin typeface="Times New Roman" panose="02020603050405020304" pitchFamily="18" charset="0"/>
                <a:ea typeface="Calibri" panose="020F0502020204030204" pitchFamily="34" charset="0"/>
                <a:cs typeface="Times New Roman" panose="02020603050405020304" pitchFamily="18" charset="0"/>
              </a:rPr>
              <a:t>немесе</a:t>
            </a:r>
            <a:r>
              <a:rPr lang="ru-RU"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kk-KZ"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ru-RU" dirty="0" smtClean="0">
                <a:effectLst/>
                <a:latin typeface="Times New Roman" panose="02020603050405020304" pitchFamily="18" charset="0"/>
                <a:ea typeface="Calibri" panose="020F0502020204030204" pitchFamily="34" charset="0"/>
                <a:cs typeface="Times New Roman" panose="02020603050405020304" pitchFamily="18" charset="0"/>
              </a:rPr>
              <a:t>1..................2 [</a:t>
            </a:r>
            <a:r>
              <a:rPr lang="kk-KZ" dirty="0" smtClean="0">
                <a:effectLst/>
                <a:latin typeface="Times New Roman" panose="02020603050405020304" pitchFamily="18" charset="0"/>
                <a:ea typeface="Calibri" panose="020F0502020204030204" pitchFamily="34" charset="0"/>
                <a:cs typeface="Times New Roman" panose="02020603050405020304" pitchFamily="18" charset="0"/>
              </a:rPr>
              <a:t>3</a:t>
            </a:r>
            <a:r>
              <a:rPr lang="ru-RU" dirty="0" smtClean="0">
                <a:effectLst/>
                <a:latin typeface="Times New Roman" panose="02020603050405020304" pitchFamily="18" charset="0"/>
                <a:ea typeface="Calibri" panose="020F0502020204030204" pitchFamily="34" charset="0"/>
                <a:cs typeface="Times New Roman" panose="02020603050405020304" pitchFamily="18" charset="0"/>
              </a:rPr>
              <a:t>]</a:t>
            </a:r>
            <a:r>
              <a:rPr lang="kk-KZ" dirty="0" smtClean="0">
                <a:effectLst/>
                <a:latin typeface="Times New Roman" panose="02020603050405020304" pitchFamily="18" charset="0"/>
                <a:ea typeface="Calibri" panose="020F0502020204030204" pitchFamily="34" charset="0"/>
                <a:cs typeface="Times New Roman" panose="02020603050405020304" pitchFamily="18" charset="0"/>
              </a:rPr>
              <a:t>. Рахмет!</a:t>
            </a:r>
            <a:endParaRPr lang="ru-RU" dirty="0" smtClean="0">
              <a:effectLst/>
              <a:latin typeface="Calibri" panose="020F0502020204030204" pitchFamily="34" charset="0"/>
              <a:ea typeface="Calibri" panose="020F0502020204030204" pitchFamily="34" charset="0"/>
              <a:cs typeface="Times New Roman" panose="02020603050405020304" pitchFamily="18" charset="0"/>
            </a:endParaRPr>
          </a:p>
          <a:p>
            <a:r>
              <a:rPr lang="kk-KZ" dirty="0" smtClean="0">
                <a:effectLst/>
                <a:latin typeface="Times New Roman" panose="02020603050405020304" pitchFamily="18" charset="0"/>
                <a:ea typeface="Calibri" panose="020F0502020204030204" pitchFamily="34" charset="0"/>
              </a:rPr>
              <a:t>Бүгінгі сабақтан игерген жақсы қасиеттерді есімізге түсіріп, жүрегімізге сақтайық.</a:t>
            </a:r>
            <a:endParaRPr lang="ru-RU" dirty="0"/>
          </a:p>
        </p:txBody>
      </p:sp>
      <p:sp>
        <p:nvSpPr>
          <p:cNvPr id="4" name="AutoShape 4" descr="Картинки по запросу фон школьный"/>
          <p:cNvSpPr>
            <a:spLocks noChangeAspect="1" noChangeArrowheads="1"/>
          </p:cNvSpPr>
          <p:nvPr/>
        </p:nvSpPr>
        <p:spPr bwMode="auto">
          <a:xfrm>
            <a:off x="3267485" y="55204"/>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5" name="AutoShape 6" descr="Картинки по запросу фон школьный"/>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Tree>
    <p:extLst>
      <p:ext uri="{BB962C8B-B14F-4D97-AF65-F5344CB8AC3E}">
        <p14:creationId xmlns:p14="http://schemas.microsoft.com/office/powerpoint/2010/main" val="3022227525"/>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5-сынып 16.11.2020 — копия</Template>
  <TotalTime>65</TotalTime>
  <Words>330</Words>
  <Application>Microsoft Office PowerPoint</Application>
  <PresentationFormat>Широкоэкранный</PresentationFormat>
  <Paragraphs>36</Paragraphs>
  <Slides>9</Slides>
  <Notes>2</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9</vt:i4>
      </vt:variant>
    </vt:vector>
  </HeadingPairs>
  <TitlesOfParts>
    <vt:vector size="14" baseType="lpstr">
      <vt:lpstr>Arial</vt:lpstr>
      <vt:lpstr>Calibri</vt:lpstr>
      <vt:lpstr>Calibri Light</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Жас ұлан Өлеңі мен әнін жазған Ғұсман Жандыбаев Жас қырандай ұшарында Кеудесін күш кернеген. Балалықтың құшағында Жас құрақтай тербелем. Қайырмасы: Балдай өмір, Көлдей көңіл, Өзендейміз тасыған. Бала шақтан Болашаққа Қанат қаққан жас ұлан. Тыныштықты жыр ғып шерткен Балалықтың тәтті үні. Алтыннан да қымбат неткен Бұл күндердің шаттығы. Қайырмасы. Жырымыз да, әніміз де Таң мен түнді жалғаған. Бақыттымыз бәріміз де, Қызықтарға қанбаған. Қайырмасы.</vt:lpstr>
      <vt:lpstr>Презентация PowerPoint</vt:lpstr>
      <vt:lpstr>Презентация PowerPoint</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шико</dc:creator>
  <cp:lastModifiedBy>шико</cp:lastModifiedBy>
  <cp:revision>3</cp:revision>
  <dcterms:created xsi:type="dcterms:W3CDTF">2020-11-18T05:10:14Z</dcterms:created>
  <dcterms:modified xsi:type="dcterms:W3CDTF">2020-11-26T04:49:52Z</dcterms:modified>
</cp:coreProperties>
</file>