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4"/>
  </p:notesMasterIdLst>
  <p:sldIdLst>
    <p:sldId id="320" r:id="rId2"/>
    <p:sldId id="329" r:id="rId3"/>
    <p:sldId id="330" r:id="rId4"/>
    <p:sldId id="308" r:id="rId5"/>
    <p:sldId id="331" r:id="rId6"/>
    <p:sldId id="332" r:id="rId7"/>
    <p:sldId id="328" r:id="rId8"/>
    <p:sldId id="317" r:id="rId9"/>
    <p:sldId id="319" r:id="rId10"/>
    <p:sldId id="322" r:id="rId11"/>
    <p:sldId id="327" r:id="rId12"/>
    <p:sldId id="27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CC"/>
    <a:srgbClr val="0033CC"/>
    <a:srgbClr val="0000FF"/>
    <a:srgbClr val="FFFF00"/>
    <a:srgbClr val="0099FF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07" autoAdjust="0"/>
  </p:normalViewPr>
  <p:slideViewPr>
    <p:cSldViewPr>
      <p:cViewPr varScale="1">
        <p:scale>
          <a:sx n="69" d="100"/>
          <a:sy n="69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1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F7A8340C-9D19-41AC-BACE-6B97A57CC39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1DD09-0EB1-4597-9212-5A65F0C2295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2FA89C-E0CA-43AA-8F9F-C0927540B47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E475A-ECE8-4D27-90C4-E4F91C374C8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1C185-0E41-44F0-BA19-28671B9EDC9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8DA8B1-7517-4BC0-B1A2-A472B00308E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4D683-BA16-4F0B-9704-8FD034C6F3D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94326-DA88-4D4B-AD02-C9DFD7FA28C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2F54BA-509A-453B-8F20-12203790954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536A68-E9B7-47DA-ABF3-633537B6943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768E7-20AF-4882-88D0-15339F4FE3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D3F18-8E17-4C88-BCE7-4DAF3718499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7B8922-0349-45CE-A0E5-E23D465E83F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0FADAD8-8395-4DA4-96F4-77923EF3BBB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JVLyoDgT-E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8.gif"/><Relationship Id="rId7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904875" y="2600325"/>
            <a:ext cx="7772400" cy="339725"/>
          </a:xfrm>
        </p:spPr>
        <p:txBody>
          <a:bodyPr/>
          <a:lstStyle/>
          <a:p>
            <a: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  <a:t/>
            </a:r>
            <a:b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</a:br>
            <a: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  <a:t/>
            </a:r>
            <a:b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</a:br>
            <a: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  <a:t/>
            </a:r>
            <a:b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</a:br>
            <a: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  <a:t/>
            </a:r>
            <a:b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</a:br>
            <a: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  <a:t/>
            </a:r>
            <a:b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</a:br>
            <a: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  <a:t/>
            </a:r>
            <a:b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</a:br>
            <a: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  <a:t/>
            </a:r>
            <a:br>
              <a:rPr lang="kk-KZ" altLang="ru-RU" b="1" smtClean="0">
                <a:solidFill>
                  <a:srgbClr val="FF0000"/>
                </a:solidFill>
                <a:latin typeface="KZ Times New Roman" pitchFamily="18" charset="0"/>
              </a:rPr>
            </a:br>
            <a:r>
              <a:rPr lang="en-US" altLang="ru-RU" sz="4000" b="1" smtClean="0">
                <a:solidFill>
                  <a:srgbClr val="002060"/>
                </a:solidFill>
                <a:latin typeface="KZ Times New Roman" pitchFamily="18" charset="0"/>
              </a:rPr>
              <a:t/>
            </a:r>
            <a:br>
              <a:rPr lang="en-US" altLang="ru-RU" sz="4000" b="1" smtClean="0">
                <a:solidFill>
                  <a:srgbClr val="002060"/>
                </a:solidFill>
                <a:latin typeface="KZ Times New Roman" pitchFamily="18" charset="0"/>
              </a:rPr>
            </a:br>
            <a:endParaRPr lang="ru-RU" altLang="ru-RU" sz="4000" b="1" smtClean="0">
              <a:solidFill>
                <a:srgbClr val="002060"/>
              </a:solidFill>
              <a:latin typeface="KZ Times New Roman" pitchFamily="18" charset="0"/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0675" y="1724025"/>
            <a:ext cx="6400800" cy="1752600"/>
          </a:xfrm>
        </p:spPr>
        <p:txBody>
          <a:bodyPr/>
          <a:lstStyle/>
          <a:p>
            <a:endParaRPr lang="kk-KZ" altLang="ru-RU" b="1" dirty="0" smtClean="0">
              <a:solidFill>
                <a:srgbClr val="002060"/>
              </a:solidFill>
            </a:endParaRPr>
          </a:p>
          <a:p>
            <a:endParaRPr lang="ru-RU" altLang="ru-RU" b="1" dirty="0" smtClean="0">
              <a:solidFill>
                <a:srgbClr val="002060"/>
              </a:solidFill>
            </a:endParaRPr>
          </a:p>
        </p:txBody>
      </p:sp>
      <p:grpSp>
        <p:nvGrpSpPr>
          <p:cNvPr id="3076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3081" name="Picture 7" descr="арнамен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8" descr="арнамен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9" descr="арнамен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907704" y="2132856"/>
            <a:ext cx="52565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6000" b="1" dirty="0" err="1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Ашық</a:t>
            </a:r>
            <a:r>
              <a:rPr lang="ru-RU" sz="60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 </a:t>
            </a:r>
            <a:r>
              <a:rPr lang="ru-RU" sz="6000" b="1" dirty="0" err="1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сабақ</a:t>
            </a:r>
            <a:endParaRPr lang="ru-RU" sz="60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Z Decor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7704" y="672005"/>
            <a:ext cx="64807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3200" b="1" dirty="0" smtClean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“</a:t>
            </a:r>
            <a:r>
              <a:rPr lang="kk-KZ" sz="3200" b="1" dirty="0" smtClean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№1 Дінмұхамед Қонаев</a:t>
            </a:r>
            <a:endParaRPr lang="ru-RU" sz="32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Z Decor" pitchFamily="2" charset="0"/>
            </a:endParaRPr>
          </a:p>
        </p:txBody>
      </p:sp>
      <p:pic>
        <p:nvPicPr>
          <p:cNvPr id="12" name="Рисунок 11" descr="№24 Колледж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88640"/>
            <a:ext cx="1959968" cy="187220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Рисунок 12" descr="computer_pc_PNG7719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022304"/>
            <a:ext cx="1835696" cy="1835696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484040" y="3725416"/>
            <a:ext cx="648072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err="1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пәні: </a:t>
            </a:r>
            <a:r>
              <a:rPr lang="ru-RU" sz="3200" b="1" dirty="0" smtClean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информатика</a:t>
            </a:r>
          </a:p>
          <a:p>
            <a:pPr algn="ctr">
              <a:defRPr/>
            </a:pPr>
            <a:r>
              <a:rPr lang="kk-KZ" sz="3200" b="1" dirty="0" smtClean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Оқытушы</a:t>
            </a:r>
            <a:r>
              <a:rPr lang="kk-KZ" sz="3200" b="1" smtClean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: </a:t>
            </a:r>
            <a:r>
              <a:rPr lang="kk-KZ" sz="3200" b="1" smtClean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Z Decor" pitchFamily="2" charset="0"/>
              </a:rPr>
              <a:t>Айсугуров Ж.</a:t>
            </a:r>
            <a:endParaRPr lang="ru-RU" sz="32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Z Decor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JVLyoDgT-EU"/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620713"/>
            <a:ext cx="8351837" cy="568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1" descr="Kazatt~1"/>
          <p:cNvPicPr>
            <a:picLocks noChangeAspect="1" noChangeArrowheads="1"/>
          </p:cNvPicPr>
          <p:nvPr/>
        </p:nvPicPr>
        <p:blipFill>
          <a:blip r:embed="rId2" cstate="print">
            <a:lum bright="54000" contrast="-24000"/>
          </a:blip>
          <a:srcRect/>
          <a:stretch>
            <a:fillRect/>
          </a:stretch>
        </p:blipFill>
        <p:spPr bwMode="auto">
          <a:xfrm>
            <a:off x="373063" y="1270000"/>
            <a:ext cx="7893050" cy="492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936625" y="1892300"/>
            <a:ext cx="7572375" cy="2295525"/>
          </a:xfrm>
        </p:spPr>
        <p:txBody>
          <a:bodyPr/>
          <a:lstStyle/>
          <a:p>
            <a:pPr algn="l">
              <a:defRPr/>
            </a:pPr>
            <a:r>
              <a:rPr lang="kk-KZ" alt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kk-KZ" alt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kk-KZ" alt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endParaRPr lang="ru-RU" altLang="ru-RU" sz="24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2" name="Picture 1032" descr="Recoverd_gif_file(321)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4775" y="6237288"/>
            <a:ext cx="11684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293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12297" name="Picture 7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8" name="Picture 8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9" name="Picture 9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294" name="WordArt 3"/>
          <p:cNvSpPr>
            <a:spLocks noChangeArrowheads="1" noChangeShapeType="1" noTextEdit="1"/>
          </p:cNvSpPr>
          <p:nvPr/>
        </p:nvSpPr>
        <p:spPr bwMode="auto">
          <a:xfrm>
            <a:off x="3565525" y="679450"/>
            <a:ext cx="4968875" cy="22336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b="1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urier New"/>
                <a:cs typeface="Courier New"/>
              </a:rPr>
              <a:t>«Топтық жұмыс» </a:t>
            </a:r>
          </a:p>
          <a:p>
            <a:pPr algn="ctr"/>
            <a:r>
              <a:rPr lang="ru-RU" sz="3600" b="1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urier New"/>
                <a:cs typeface="Courier New"/>
              </a:rPr>
              <a:t>постер қорғау</a:t>
            </a:r>
          </a:p>
        </p:txBody>
      </p:sp>
      <p:sp>
        <p:nvSpPr>
          <p:cNvPr id="12295" name="Rectangle 1"/>
          <p:cNvSpPr>
            <a:spLocks noChangeArrowheads="1"/>
          </p:cNvSpPr>
          <p:nvPr/>
        </p:nvSpPr>
        <p:spPr bwMode="auto">
          <a:xfrm>
            <a:off x="977900" y="3270250"/>
            <a:ext cx="7727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kk-KZ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1-топқа </a:t>
            </a:r>
            <a:r>
              <a:rPr lang="kk-KZ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Анимация және мультипликация шығу тарихы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eaLnBrk="1" hangingPunct="1"/>
            <a:endParaRPr lang="kk-KZ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2-топқа «</a:t>
            </a:r>
            <a:r>
              <a:rPr 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Macromedia Flash  </a:t>
            </a:r>
            <a:r>
              <a:rPr lang="kk-KZ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программасының интерфейсі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1026"/>
          <p:cNvSpPr txBox="1">
            <a:spLocks noChangeArrowheads="1"/>
          </p:cNvSpPr>
          <p:nvPr/>
        </p:nvSpPr>
        <p:spPr bwMode="auto">
          <a:xfrm>
            <a:off x="1055688" y="1158875"/>
            <a:ext cx="7572375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l">
              <a:defRPr/>
            </a:pPr>
            <a:r>
              <a:rPr lang="kk-KZ" altLang="ru-RU" sz="2800" b="1" i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kk-KZ" altLang="ru-RU" sz="2800" b="1" i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kk-KZ" altLang="ru-RU" sz="2800" b="1" i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en-US" altLang="ru-RU" sz="2800" kern="0" dirty="0" smtClean="0">
                <a:solidFill>
                  <a:srgbClr val="0000FF"/>
                </a:solidFill>
                <a:latin typeface="KZ Cooper"/>
              </a:rPr>
              <a:t/>
            </a:r>
            <a:br>
              <a:rPr lang="en-US" altLang="ru-RU" sz="2800" kern="0" dirty="0" smtClean="0">
                <a:solidFill>
                  <a:srgbClr val="0000FF"/>
                </a:solidFill>
                <a:latin typeface="KZ Cooper"/>
              </a:rPr>
            </a:br>
            <a:r>
              <a:rPr lang="kk-KZ" altLang="ru-RU" sz="2800" kern="0" dirty="0" smtClean="0">
                <a:solidFill>
                  <a:srgbClr val="0000FF"/>
                </a:solidFill>
                <a:latin typeface="KZ Cooper"/>
              </a:rPr>
              <a:t>  </a:t>
            </a:r>
            <a:br>
              <a:rPr lang="kk-KZ" altLang="ru-RU" sz="2800" kern="0" dirty="0" smtClean="0">
                <a:solidFill>
                  <a:srgbClr val="0000FF"/>
                </a:solidFill>
                <a:latin typeface="KZ Cooper"/>
              </a:rPr>
            </a:br>
            <a:r>
              <a:rPr lang="kk-KZ" altLang="ru-RU" sz="2800" kern="0" dirty="0" smtClean="0">
                <a:solidFill>
                  <a:srgbClr val="0000FF"/>
                </a:solidFill>
                <a:latin typeface="KZ Cooper"/>
              </a:rPr>
              <a:t>	</a:t>
            </a:r>
            <a:r>
              <a:rPr lang="kk-KZ" altLang="ru-RU" sz="2400" b="1" i="1" kern="0" dirty="0" smtClean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kk-KZ" altLang="ru-RU" sz="2400" b="1" i="1" kern="0" dirty="0" smtClean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altLang="ru-RU" sz="2400" b="1" i="1" kern="0" dirty="0" smtClean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altLang="ru-RU" sz="2400" b="1" i="1" kern="0" dirty="0" smtClean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altLang="ru-RU" sz="2400" kern="0" dirty="0" smtClean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altLang="ru-RU" sz="2400" kern="0" dirty="0" smtClean="0">
              <a:solidFill>
                <a:srgbClr val="000099"/>
              </a:solidFill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defRPr/>
            </a:pPr>
            <a:r>
              <a:rPr lang="en-US" altLang="ru-RU" sz="2400" b="1" i="1" kern="0" dirty="0" smtClean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</a:t>
            </a:r>
          </a:p>
          <a:p>
            <a:pPr algn="l">
              <a:defRPr/>
            </a:pPr>
            <a:r>
              <a:rPr lang="en-US" altLang="ru-RU" sz="2400" b="1" i="1" kern="0" dirty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2400" b="1" i="1" kern="0" dirty="0" smtClean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endParaRPr lang="ru-RU" altLang="ru-RU" sz="2400" b="1" i="1" kern="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  <p:bldP spid="11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0" name="WordArt 10"/>
          <p:cNvSpPr>
            <a:spLocks noChangeArrowheads="1" noChangeShapeType="1" noTextEdit="1"/>
          </p:cNvSpPr>
          <p:nvPr/>
        </p:nvSpPr>
        <p:spPr bwMode="auto">
          <a:xfrm>
            <a:off x="2000250" y="1500188"/>
            <a:ext cx="4465638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KZ Jikharev"/>
              </a:rPr>
              <a:t> Үй тапсырмасы:</a:t>
            </a:r>
          </a:p>
        </p:txBody>
      </p:sp>
      <p:grpSp>
        <p:nvGrpSpPr>
          <p:cNvPr id="14339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14342" name="Picture 7" descr="арнамен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3" name="Picture 8" descr="арнамен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4" name="Picture 9" descr="арнамен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40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5949950"/>
            <a:ext cx="754062" cy="742950"/>
          </a:xfrm>
          <a:prstGeom prst="actionButtonHome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306513" y="2781300"/>
            <a:ext cx="69596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kk-KZ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Анимация және мультипликация тақырыбын мазмұндау.</a:t>
            </a:r>
          </a:p>
          <a:p>
            <a:pPr algn="ctr" eaLnBrk="1" hangingPunct="1">
              <a:defRPr/>
            </a:pPr>
            <a:r>
              <a:rPr lang="kk-KZ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Тақырып бойынша 10 сұрақтан тест құрастыру.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1" descr="Kazatt~1"/>
          <p:cNvPicPr>
            <a:picLocks noChangeAspect="1" noChangeArrowheads="1"/>
          </p:cNvPicPr>
          <p:nvPr/>
        </p:nvPicPr>
        <p:blipFill>
          <a:blip r:embed="rId2" cstate="print">
            <a:lum bright="54000" contrast="-24000"/>
          </a:blip>
          <a:srcRect/>
          <a:stretch>
            <a:fillRect/>
          </a:stretch>
        </p:blipFill>
        <p:spPr bwMode="auto">
          <a:xfrm>
            <a:off x="911225" y="1216025"/>
            <a:ext cx="7893050" cy="492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071563" y="2497138"/>
            <a:ext cx="7572375" cy="1785937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kk-KZ" sz="36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Z Cooper" pitchFamily="2" charset="0"/>
              </a:rPr>
              <a:t>Сабақтың тақырыбы:</a:t>
            </a:r>
            <a:r>
              <a:rPr lang="en-US" sz="3600" dirty="0" smtClean="0">
                <a:solidFill>
                  <a:srgbClr val="0000FF"/>
                </a:solidFill>
                <a:latin typeface="KZ Cooper" pitchFamily="2" charset="0"/>
              </a:rPr>
              <a:t/>
            </a:r>
            <a:br>
              <a:rPr lang="en-US" sz="3600" dirty="0" smtClean="0">
                <a:solidFill>
                  <a:srgbClr val="0000FF"/>
                </a:solidFill>
                <a:latin typeface="KZ Cooper" pitchFamily="2" charset="0"/>
              </a:rPr>
            </a:br>
            <a:r>
              <a:rPr lang="kk-KZ" sz="2800" dirty="0" smtClean="0">
                <a:solidFill>
                  <a:srgbClr val="0000FF"/>
                </a:solidFill>
                <a:latin typeface="KZ Cooper" pitchFamily="2" charset="0"/>
              </a:rPr>
              <a:t/>
            </a:r>
            <a:br>
              <a:rPr lang="kk-KZ" sz="2800" dirty="0" smtClean="0">
                <a:solidFill>
                  <a:srgbClr val="0000FF"/>
                </a:solidFill>
                <a:latin typeface="KZ Cooper" pitchFamily="2" charset="0"/>
              </a:rPr>
            </a:br>
            <a:r>
              <a:rPr lang="kk-KZ" sz="2800" dirty="0" smtClean="0">
                <a:solidFill>
                  <a:srgbClr val="000099"/>
                </a:solidFill>
                <a:latin typeface="Palatino Linotype" pitchFamily="18" charset="0"/>
                <a:cs typeface="Times New Roman" pitchFamily="18" charset="0"/>
              </a:rPr>
              <a:t> </a:t>
            </a:r>
            <a:r>
              <a:rPr lang="kk-KZ" sz="3200" b="1" dirty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Анимация және мультипликация, анимацияға кіріспе. </a:t>
            </a:r>
            <a:r>
              <a:rPr lang="kk-KZ" sz="32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kk-KZ" sz="32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Программамен </a:t>
            </a:r>
            <a:r>
              <a:rPr lang="kk-KZ" sz="3200" b="1" dirty="0">
                <a:solidFill>
                  <a:srgbClr val="00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және оның интерфейсімен танысу.</a:t>
            </a:r>
            <a:r>
              <a:rPr lang="ru-RU" sz="32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 smtClean="0">
              <a:solidFill>
                <a:srgbClr val="0000FF"/>
              </a:solidFill>
              <a:latin typeface="KZ Boyarsky" pitchFamily="34" charset="0"/>
            </a:endParaRPr>
          </a:p>
        </p:txBody>
      </p:sp>
      <p:pic>
        <p:nvPicPr>
          <p:cNvPr id="10244" name="Picture 1032" descr="Recoverd_gif_file(321)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4775" y="6237288"/>
            <a:ext cx="11684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10246" name="Picture 7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7" name="Picture 8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8" name="Picture 9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1" descr="Kazatt~1"/>
          <p:cNvPicPr>
            <a:picLocks noChangeAspect="1" noChangeArrowheads="1"/>
          </p:cNvPicPr>
          <p:nvPr/>
        </p:nvPicPr>
        <p:blipFill>
          <a:blip r:embed="rId2" cstate="print">
            <a:lum bright="54000" contrast="-24000"/>
          </a:blip>
          <a:srcRect/>
          <a:stretch>
            <a:fillRect/>
          </a:stretch>
        </p:blipFill>
        <p:spPr bwMode="auto">
          <a:xfrm>
            <a:off x="911225" y="1216025"/>
            <a:ext cx="7893050" cy="492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912813" y="1844675"/>
            <a:ext cx="7572375" cy="2295525"/>
          </a:xfrm>
        </p:spPr>
        <p:txBody>
          <a:bodyPr/>
          <a:lstStyle/>
          <a:p>
            <a:pPr algn="l"/>
            <a:r>
              <a:rPr lang="kk-KZ" altLang="ru-RU" sz="2800" b="1" i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kk-KZ" altLang="ru-RU" sz="2800" b="1" i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kk-KZ" altLang="ru-RU" sz="2800" b="1" i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/>
            </a:r>
            <a:br>
              <a:rPr lang="kk-KZ" altLang="ru-RU" sz="2800" b="1" i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</a:br>
            <a:r>
              <a:rPr lang="kk-KZ" altLang="ru-RU" sz="2800" b="1" i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Z Cooper"/>
              </a:rPr>
              <a:t>Сабақтың мақсаты:</a:t>
            </a:r>
            <a:r>
              <a:rPr lang="en-US" altLang="ru-RU" sz="2800" smtClean="0">
                <a:solidFill>
                  <a:srgbClr val="0000FF"/>
                </a:solidFill>
                <a:latin typeface="KZ Cooper"/>
              </a:rPr>
              <a:t/>
            </a:r>
            <a:br>
              <a:rPr lang="en-US" altLang="ru-RU" sz="2800" smtClean="0">
                <a:solidFill>
                  <a:srgbClr val="0000FF"/>
                </a:solidFill>
                <a:latin typeface="KZ Cooper"/>
              </a:rPr>
            </a:br>
            <a:r>
              <a:rPr lang="kk-KZ" altLang="ru-RU" sz="2800" smtClean="0">
                <a:solidFill>
                  <a:srgbClr val="0000FF"/>
                </a:solidFill>
                <a:latin typeface="KZ Cooper"/>
              </a:rPr>
              <a:t>  </a:t>
            </a:r>
            <a:br>
              <a:rPr lang="kk-KZ" altLang="ru-RU" sz="2800" smtClean="0">
                <a:solidFill>
                  <a:srgbClr val="0000FF"/>
                </a:solidFill>
                <a:latin typeface="KZ Cooper"/>
              </a:rPr>
            </a:br>
            <a:r>
              <a:rPr lang="kk-KZ" altLang="ru-RU" sz="2800" smtClean="0">
                <a:solidFill>
                  <a:srgbClr val="0000FF"/>
                </a:solidFill>
                <a:latin typeface="KZ Cooper"/>
              </a:rPr>
              <a:t>	</a:t>
            </a:r>
            <a:r>
              <a:rPr lang="kk-KZ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Оқушыларды</a:t>
            </a:r>
            <a:r>
              <a:rPr lang="kk-KZ" altLang="ru-RU" sz="2400" b="1" i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мултипликация тарихымен таныстыра отырып, </a:t>
            </a:r>
            <a:r>
              <a:rPr lang="kk-KZ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Macromedia Flash бағдарламасында қарапайым анимация құру жолдарын үйрету.</a:t>
            </a:r>
            <a:br>
              <a:rPr lang="kk-KZ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</a:br>
            <a:r>
              <a:rPr lang="ru-RU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/>
            </a:r>
            <a:br>
              <a:rPr lang="ru-RU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</a:br>
            <a:r>
              <a:rPr lang="ru-RU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	</a:t>
            </a:r>
            <a:r>
              <a:rPr lang="kk-KZ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Macromedia Flash бағдарламасында жұмыс істеу кезіндегі практикалық біліктіліктері мен дағдыларын қалыптастыру.</a:t>
            </a:r>
            <a:br>
              <a:rPr lang="kk-KZ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</a:br>
            <a:r>
              <a:rPr lang="ru-RU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/>
            </a:r>
            <a:br>
              <a:rPr lang="ru-RU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</a:br>
            <a:r>
              <a:rPr lang="ru-RU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	</a:t>
            </a:r>
            <a:r>
              <a:rPr lang="kk-KZ" altLang="ru-RU" sz="2400" b="1" i="1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Оқушыларды компьютерлік сауаттылыққа, ұқыптылыққа, шыдамдылыққа тәрбиелеу</a:t>
            </a:r>
            <a:r>
              <a:rPr lang="kk-KZ" altLang="ru-RU" sz="2400" b="1" i="1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.</a:t>
            </a:r>
            <a:r>
              <a:rPr lang="ru-RU" altLang="ru-RU" sz="2400" b="1" i="1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/>
            </a:r>
            <a:br>
              <a:rPr lang="ru-RU" altLang="ru-RU" sz="2400" b="1" i="1" smtClean="0">
                <a:latin typeface="Times New Roman" pitchFamily="18" charset="0"/>
                <a:ea typeface="Calibri" pitchFamily="34" charset="0"/>
                <a:cs typeface="Calibri" pitchFamily="34" charset="0"/>
              </a:rPr>
            </a:br>
            <a:endParaRPr lang="ru-RU" altLang="ru-RU" sz="24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1032" descr="Recoverd_gif_file(321)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4775" y="6237288"/>
            <a:ext cx="11684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11270" name="Picture 7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1" name="Picture 8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2" name="Picture 9" descr="арнамент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AutoShape 3"/>
          <p:cNvSpPr>
            <a:spLocks noChangeArrowheads="1"/>
          </p:cNvSpPr>
          <p:nvPr/>
        </p:nvSpPr>
        <p:spPr bwMode="ltGray">
          <a:xfrm rot="5400000">
            <a:off x="-2422526" y="1008063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5123" name="AutoShape 4"/>
          <p:cNvSpPr>
            <a:spLocks noChangeArrowheads="1"/>
          </p:cNvSpPr>
          <p:nvPr/>
        </p:nvSpPr>
        <p:spPr bwMode="ltGray">
          <a:xfrm rot="5400000" flipH="1">
            <a:off x="-2016918" y="1443831"/>
            <a:ext cx="4032250" cy="39290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10744" y="10800"/>
                </a:lnTo>
                <a:close/>
              </a:path>
            </a:pathLst>
          </a:custGeom>
          <a:gradFill rotWithShape="1">
            <a:gsLst>
              <a:gs pos="0">
                <a:srgbClr val="3366FF">
                  <a:alpha val="35999"/>
                </a:srgbClr>
              </a:gs>
              <a:gs pos="100000">
                <a:srgbClr val="1F3D99"/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1026"/>
          <p:cNvSpPr>
            <a:spLocks noChangeArrowheads="1"/>
          </p:cNvSpPr>
          <p:nvPr/>
        </p:nvSpPr>
        <p:spPr bwMode="auto">
          <a:xfrm>
            <a:off x="684213" y="-26988"/>
            <a:ext cx="5040312" cy="7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kk-KZ" altLang="ru-RU" sz="3600">
                <a:solidFill>
                  <a:srgbClr val="FFFF00"/>
                </a:solidFill>
                <a:latin typeface="KZ Cooper"/>
              </a:rPr>
              <a:t>Сабақтың барысы</a:t>
            </a:r>
            <a:endParaRPr lang="ru-RU" altLang="ru-RU" sz="3600">
              <a:solidFill>
                <a:srgbClr val="FFFF00"/>
              </a:solidFill>
              <a:latin typeface="KZ Cooper"/>
            </a:endParaRPr>
          </a:p>
        </p:txBody>
      </p:sp>
      <p:sp>
        <p:nvSpPr>
          <p:cNvPr id="44116" name="AutoShape 8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609850" y="2922588"/>
            <a:ext cx="6429375" cy="7905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altLang="ko-KR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  <a:p>
            <a:pPr eaLnBrk="1" hangingPunct="1">
              <a:defRPr/>
            </a:pP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Сабақты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бекіту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тапсырмасы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.</a:t>
            </a:r>
          </a:p>
          <a:p>
            <a:pPr eaLnBrk="1" hangingPunct="1">
              <a:defRPr/>
            </a:pP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Тәжірибеләк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жұмыс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  <a:p>
            <a:pPr eaLnBrk="1" hangingPunct="1">
              <a:defRPr/>
            </a:pPr>
            <a:endParaRPr lang="ru-RU" sz="1400" dirty="0">
              <a:latin typeface="KZ Jikharev" pitchFamily="2" charset="0"/>
              <a:cs typeface="+mn-cs"/>
            </a:endParaRPr>
          </a:p>
        </p:txBody>
      </p:sp>
      <p:sp>
        <p:nvSpPr>
          <p:cNvPr id="44117" name="AutoShape 8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393950" y="4048125"/>
            <a:ext cx="6446838" cy="7842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  <a:defRPr/>
            </a:pP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Саба</a:t>
            </a:r>
            <a:r>
              <a:rPr lang="kk-KZ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қты қорытындылау. 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«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Білім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шыңы»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</p:txBody>
      </p:sp>
      <p:grpSp>
        <p:nvGrpSpPr>
          <p:cNvPr id="5127" name="Group 94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5136" name="Picture 7" descr="арнамент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7" name="Picture 8" descr="арнамент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8" name="Picture 9" descr="арнамент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128" name="Picture 23" descr="E:\Shukhrat_88\Material\gif\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2488" y="989013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23" descr="E:\Shukhrat_88\Material\gif\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4350" y="205422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23" descr="E:\Shukhrat_88\Material\gif\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7888" y="305117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23" descr="E:\Shukhrat_88\Material\gif\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74838" y="411797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137" name="AutoShape 10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292350" y="1831975"/>
            <a:ext cx="6192838" cy="8620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altLang="ko-KR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  <a:p>
            <a:pPr eaLnBrk="1" hangingPunct="1">
              <a:defRPr/>
            </a:pP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«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Біл</a:t>
            </a:r>
            <a:r>
              <a:rPr lang="kk-KZ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ген сайын келеді, біле бергім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» </a:t>
            </a:r>
          </a:p>
          <a:p>
            <a:pPr algn="ctr" eaLnBrk="1" hangingPunct="1">
              <a:defRPr/>
            </a:pP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Жаңа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тақырыпты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баяндау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  <a:p>
            <a:pPr eaLnBrk="1" hangingPunct="1"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</p:txBody>
      </p:sp>
      <p:pic>
        <p:nvPicPr>
          <p:cNvPr id="5133" name="Picture 23" descr="E:\Shukhrat_88\Material\gif\2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96963" y="5106988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AutoShape 8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746250" y="5167313"/>
            <a:ext cx="6192838" cy="6524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kk-KZ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 Үйге тапсырма: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</p:txBody>
      </p:sp>
      <p:sp>
        <p:nvSpPr>
          <p:cNvPr id="19" name="AutoShape 8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471613" y="874713"/>
            <a:ext cx="6446837" cy="7112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  <a:defRPr/>
            </a:pPr>
            <a:r>
              <a:rPr lang="kk-KZ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Үй тапсырмасы.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Сөзжұмбақ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 </a:t>
            </a:r>
            <a:r>
              <a:rPr lang="ru-RU" altLang="ko-KR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шешу</a:t>
            </a:r>
            <a:r>
              <a:rPr lang="ru-RU" altLang="ko-K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+mn-cs"/>
              </a:rPr>
              <a:t>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  <p:bldP spid="44116" grpId="0" animBg="1"/>
      <p:bldP spid="44117" grpId="0" animBg="1"/>
      <p:bldP spid="44137" grpId="0" animBg="1"/>
      <p:bldP spid="22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kk-KZ" altLang="ru-RU" sz="2800" kern="1200" dirty="0" smtClean="0">
                <a:solidFill>
                  <a:srgbClr val="FFFF00"/>
                </a:solidFill>
                <a:latin typeface="KZ Cooper"/>
                <a:ea typeface="+mn-ea"/>
                <a:cs typeface="Arial" panose="020B0604020202020204" pitchFamily="34" charset="0"/>
              </a:rPr>
              <a:t>“Білген сайын келеді, біле бергім”</a:t>
            </a:r>
            <a:r>
              <a:rPr lang="ru-RU" altLang="ru-RU" sz="2800" kern="1200" dirty="0" smtClean="0">
                <a:solidFill>
                  <a:srgbClr val="FFFF00"/>
                </a:solidFill>
                <a:latin typeface="KZ Cooper"/>
                <a:ea typeface="+mn-ea"/>
                <a:cs typeface="Arial" panose="020B0604020202020204" pitchFamily="34" charset="0"/>
              </a:rPr>
              <a:t/>
            </a:r>
            <a:br>
              <a:rPr lang="ru-RU" altLang="ru-RU" sz="2800" kern="1200" dirty="0" smtClean="0">
                <a:solidFill>
                  <a:srgbClr val="FFFF00"/>
                </a:solidFill>
                <a:latin typeface="KZ Cooper"/>
                <a:ea typeface="+mn-ea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4600" y="2492375"/>
            <a:ext cx="4135438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Жаңа</a:t>
            </a:r>
            <a:r>
              <a:rPr lang="ru-RU" sz="54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1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</a:t>
            </a:r>
            <a:endParaRPr lang="ru-RU" sz="5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1" descr="Kazatt~1"/>
          <p:cNvPicPr>
            <a:picLocks noChangeAspect="1" noChangeArrowheads="1"/>
          </p:cNvPicPr>
          <p:nvPr/>
        </p:nvPicPr>
        <p:blipFill>
          <a:blip r:embed="rId2" cstate="print">
            <a:lum bright="54000" contrast="-24000"/>
          </a:blip>
          <a:srcRect/>
          <a:stretch>
            <a:fillRect/>
          </a:stretch>
        </p:blipFill>
        <p:spPr bwMode="auto">
          <a:xfrm>
            <a:off x="822325" y="1071563"/>
            <a:ext cx="7893050" cy="492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3454400" y="3214688"/>
            <a:ext cx="2728913" cy="642937"/>
          </a:xfrm>
          <a:prstGeom prst="rect">
            <a:avLst/>
          </a:prstGeom>
          <a:gradFill rotWithShape="1">
            <a:gsLst>
              <a:gs pos="0">
                <a:srgbClr val="FFFFFF">
                  <a:alpha val="6000"/>
                </a:srgbClr>
              </a:gs>
              <a:gs pos="100000">
                <a:srgbClr val="767676">
                  <a:alpha val="37999"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2805113" y="3857625"/>
            <a:ext cx="4025900" cy="642938"/>
          </a:xfrm>
          <a:prstGeom prst="rect">
            <a:avLst/>
          </a:prstGeom>
          <a:gradFill rotWithShape="1">
            <a:gsLst>
              <a:gs pos="0">
                <a:srgbClr val="FFFFFF">
                  <a:alpha val="6000"/>
                </a:srgbClr>
              </a:gs>
              <a:gs pos="100000">
                <a:srgbClr val="767676">
                  <a:alpha val="37999"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2235200" y="4500563"/>
            <a:ext cx="5194300" cy="642937"/>
          </a:xfrm>
          <a:prstGeom prst="rect">
            <a:avLst/>
          </a:prstGeom>
          <a:gradFill rotWithShape="1">
            <a:gsLst>
              <a:gs pos="0">
                <a:srgbClr val="FFFFFF">
                  <a:alpha val="6000"/>
                </a:srgbClr>
              </a:gs>
              <a:gs pos="100000">
                <a:srgbClr val="767676">
                  <a:alpha val="37999"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1636713" y="5143500"/>
            <a:ext cx="6364287" cy="642938"/>
          </a:xfrm>
          <a:prstGeom prst="rect">
            <a:avLst/>
          </a:prstGeom>
          <a:gradFill rotWithShape="1">
            <a:gsLst>
              <a:gs pos="0">
                <a:srgbClr val="FFFFFF">
                  <a:alpha val="6000"/>
                </a:srgbClr>
              </a:gs>
              <a:gs pos="100000">
                <a:srgbClr val="767676">
                  <a:alpha val="37999"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785813" y="134938"/>
            <a:ext cx="35702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kk-K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“Білім шыңы”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20" name="Picture 9" descr="ayiq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8775" y="2516188"/>
            <a:ext cx="454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11" descr="ayiq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7188" y="3214688"/>
            <a:ext cx="454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2" descr="ayiq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4250" y="3857625"/>
            <a:ext cx="454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3" descr="ayiq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0" y="4500563"/>
            <a:ext cx="454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4" descr="ayiq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5143500"/>
            <a:ext cx="454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5" descr="062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60950" y="2505075"/>
            <a:ext cx="779463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7" descr="062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63" y="3214688"/>
            <a:ext cx="779462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18" descr="062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3857625"/>
            <a:ext cx="779463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19" descr="062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00" y="4500563"/>
            <a:ext cx="779463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9" name="Picture 20" descr="062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7350" y="5106988"/>
            <a:ext cx="779463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2" name="AutoShape 22"/>
          <p:cNvSpPr>
            <a:spLocks noChangeAspect="1" noChangeArrowheads="1"/>
          </p:cNvSpPr>
          <p:nvPr/>
        </p:nvSpPr>
        <p:spPr bwMode="auto">
          <a:xfrm flipH="1">
            <a:off x="1730375" y="2867025"/>
            <a:ext cx="2447925" cy="88423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Macromedia Flash</a:t>
            </a:r>
            <a:endParaRPr lang="kk-KZ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программасының </a:t>
            </a:r>
          </a:p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құрылымы</a:t>
            </a:r>
            <a:endParaRPr lang="ru-RU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5" name="AutoShape 25"/>
          <p:cNvSpPr>
            <a:spLocks noChangeAspect="1" noChangeArrowheads="1"/>
          </p:cNvSpPr>
          <p:nvPr/>
        </p:nvSpPr>
        <p:spPr bwMode="auto">
          <a:xfrm>
            <a:off x="5434013" y="2881313"/>
            <a:ext cx="2487612" cy="935037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Flash</a:t>
            </a:r>
            <a:r>
              <a:rPr lang="kk-KZ" sz="1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-те</a:t>
            </a: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құрылған </a:t>
            </a:r>
          </a:p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құжаттың</a:t>
            </a:r>
          </a:p>
          <a:p>
            <a:pPr algn="ctr" eaLnBrk="1" hangingPunct="1">
              <a:defRPr/>
            </a:pPr>
            <a:r>
              <a:rPr lang="kk-KZ" sz="1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кеңейтілімі</a:t>
            </a:r>
            <a:endParaRPr lang="kk-KZ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6" name="AutoShape 26"/>
          <p:cNvSpPr>
            <a:spLocks noChangeAspect="1" noChangeArrowheads="1"/>
          </p:cNvSpPr>
          <p:nvPr/>
        </p:nvSpPr>
        <p:spPr bwMode="auto">
          <a:xfrm>
            <a:off x="5767388" y="3663950"/>
            <a:ext cx="2447925" cy="9080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Уольт</a:t>
            </a: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Дисней деген кім?</a:t>
            </a:r>
            <a:endParaRPr lang="ru-RU" sz="19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7" name="AutoShape 27"/>
          <p:cNvSpPr>
            <a:spLocks noChangeAspect="1" noChangeArrowheads="1"/>
          </p:cNvSpPr>
          <p:nvPr/>
        </p:nvSpPr>
        <p:spPr bwMode="auto">
          <a:xfrm>
            <a:off x="6065838" y="4408488"/>
            <a:ext cx="2447925" cy="8064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marL="88900"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Анимация дегеніміз не?</a:t>
            </a:r>
            <a:endParaRPr lang="ru-RU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8" name="AutoShape 28"/>
          <p:cNvSpPr>
            <a:spLocks noChangeAspect="1" noChangeArrowheads="1"/>
          </p:cNvSpPr>
          <p:nvPr/>
        </p:nvSpPr>
        <p:spPr bwMode="auto">
          <a:xfrm>
            <a:off x="6370638" y="5051425"/>
            <a:ext cx="2447925" cy="80645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Суретке алғаш </a:t>
            </a:r>
          </a:p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 бітірген ғалым</a:t>
            </a:r>
            <a:endParaRPr lang="ru-RU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1" name="AutoShape 31"/>
          <p:cNvSpPr>
            <a:spLocks noChangeAspect="1" noChangeArrowheads="1"/>
          </p:cNvSpPr>
          <p:nvPr/>
        </p:nvSpPr>
        <p:spPr bwMode="auto">
          <a:xfrm flipH="1">
            <a:off x="1482725" y="3562350"/>
            <a:ext cx="2447925" cy="957263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Анимация құратын, </a:t>
            </a:r>
          </a:p>
          <a:p>
            <a:pPr algn="ctr" eaLnBrk="1" hangingPunct="1">
              <a:defRPr/>
            </a:pPr>
            <a:r>
              <a:rPr lang="kk-KZ" sz="1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мультфилм</a:t>
            </a: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жасайтын </a:t>
            </a:r>
          </a:p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программалар</a:t>
            </a:r>
            <a:endParaRPr lang="ru-RU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2" name="AutoShape 32"/>
          <p:cNvSpPr>
            <a:spLocks noChangeAspect="1" noChangeArrowheads="1"/>
          </p:cNvSpPr>
          <p:nvPr/>
        </p:nvSpPr>
        <p:spPr bwMode="auto">
          <a:xfrm flipH="1">
            <a:off x="1187450" y="4286250"/>
            <a:ext cx="2447925" cy="912813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</a:t>
            </a:r>
            <a:r>
              <a:rPr lang="kk-KZ" sz="1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мультфилмі</a:t>
            </a:r>
            <a:endParaRPr lang="kk-KZ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қай жылы жарыққа</a:t>
            </a:r>
          </a:p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шықты</a:t>
            </a:r>
            <a:endParaRPr lang="ru-RU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3" name="AutoShape 33"/>
          <p:cNvSpPr>
            <a:spLocks noChangeAspect="1" noChangeArrowheads="1"/>
          </p:cNvSpPr>
          <p:nvPr/>
        </p:nvSpPr>
        <p:spPr bwMode="auto">
          <a:xfrm flipH="1">
            <a:off x="1062038" y="4972050"/>
            <a:ext cx="2447925" cy="960438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Мультифликация</a:t>
            </a: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kk-KZ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дегеніміз не?</a:t>
            </a:r>
            <a:endParaRPr lang="ru-RU" sz="1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5" name="Picture 24" descr="D:\foto\@.GIFLAR@\1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41775" y="3219450"/>
            <a:ext cx="1793875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Группа 50"/>
          <p:cNvGrpSpPr>
            <a:grpSpLocks/>
          </p:cNvGrpSpPr>
          <p:nvPr/>
        </p:nvGrpSpPr>
        <p:grpSpPr bwMode="auto">
          <a:xfrm>
            <a:off x="4806950" y="1328738"/>
            <a:ext cx="1147763" cy="1857375"/>
            <a:chOff x="4727576" y="714356"/>
            <a:chExt cx="1147770" cy="1857388"/>
          </a:xfrm>
        </p:grpSpPr>
        <p:sp>
          <p:nvSpPr>
            <p:cNvPr id="50" name="Стрелка вверх 49"/>
            <p:cNvSpPr/>
            <p:nvPr/>
          </p:nvSpPr>
          <p:spPr>
            <a:xfrm>
              <a:off x="4727576" y="714356"/>
              <a:ext cx="142876" cy="1857388"/>
            </a:xfrm>
            <a:prstGeom prst="up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3356" name="Picture 37" descr="E:\Habibulla\Habibulla\флаг\3dflagsdotcom_kazak_2fawm.gif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803776" y="882632"/>
              <a:ext cx="1071570" cy="727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13350" name="Picture 7" descr="арнамент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1" name="Picture 8" descr="арнамент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2" name="Picture 9" descr="арнамент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6660" name="AutoShape 4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5949950"/>
            <a:ext cx="754062" cy="742950"/>
          </a:xfrm>
          <a:prstGeom prst="actionButtonHome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50" name="AutoShape 50"/>
          <p:cNvSpPr>
            <a:spLocks noChangeArrowheads="1"/>
          </p:cNvSpPr>
          <p:nvPr/>
        </p:nvSpPr>
        <p:spPr bwMode="auto">
          <a:xfrm>
            <a:off x="822325" y="4746625"/>
            <a:ext cx="288925" cy="287338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51" name="AutoShape 51"/>
          <p:cNvSpPr>
            <a:spLocks noChangeArrowheads="1"/>
          </p:cNvSpPr>
          <p:nvPr/>
        </p:nvSpPr>
        <p:spPr bwMode="auto">
          <a:xfrm>
            <a:off x="952500" y="4019550"/>
            <a:ext cx="288925" cy="287338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52" name="AutoShape 52"/>
          <p:cNvSpPr>
            <a:spLocks noChangeArrowheads="1"/>
          </p:cNvSpPr>
          <p:nvPr/>
        </p:nvSpPr>
        <p:spPr bwMode="auto">
          <a:xfrm>
            <a:off x="1352550" y="3303588"/>
            <a:ext cx="288925" cy="287337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53" name="AutoShape 53"/>
          <p:cNvSpPr>
            <a:spLocks noChangeArrowheads="1"/>
          </p:cNvSpPr>
          <p:nvPr/>
        </p:nvSpPr>
        <p:spPr bwMode="auto">
          <a:xfrm>
            <a:off x="1847850" y="2651125"/>
            <a:ext cx="288925" cy="287338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ru-RU"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59" name="AutoShape 59"/>
          <p:cNvSpPr>
            <a:spLocks noChangeArrowheads="1"/>
          </p:cNvSpPr>
          <p:nvPr/>
        </p:nvSpPr>
        <p:spPr bwMode="auto">
          <a:xfrm>
            <a:off x="7493000" y="2709863"/>
            <a:ext cx="288925" cy="287337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60" name="AutoShape 60"/>
          <p:cNvSpPr>
            <a:spLocks noChangeArrowheads="1"/>
          </p:cNvSpPr>
          <p:nvPr/>
        </p:nvSpPr>
        <p:spPr bwMode="auto">
          <a:xfrm>
            <a:off x="7926388" y="3354388"/>
            <a:ext cx="288925" cy="287337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61" name="AutoShape 61"/>
          <p:cNvSpPr>
            <a:spLocks noChangeArrowheads="1"/>
          </p:cNvSpPr>
          <p:nvPr/>
        </p:nvSpPr>
        <p:spPr bwMode="auto">
          <a:xfrm>
            <a:off x="8251825" y="4113213"/>
            <a:ext cx="288925" cy="287337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ru-RU"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62" name="AutoShape 62"/>
          <p:cNvSpPr>
            <a:spLocks noChangeArrowheads="1"/>
          </p:cNvSpPr>
          <p:nvPr/>
        </p:nvSpPr>
        <p:spPr bwMode="auto">
          <a:xfrm>
            <a:off x="8540750" y="4759325"/>
            <a:ext cx="288925" cy="287338"/>
          </a:xfrm>
          <a:prstGeom prst="star32">
            <a:avLst>
              <a:gd name="adj" fmla="val 37500"/>
            </a:avLst>
          </a:prstGeom>
          <a:solidFill>
            <a:srgbClr val="66FFFF"/>
          </a:solidFill>
          <a:ln w="31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5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2" grpId="0" animBg="1"/>
      <p:bldP spid="40985" grpId="0" animBg="1"/>
      <p:bldP spid="40986" grpId="0" animBg="1"/>
      <p:bldP spid="40987" grpId="0" animBg="1"/>
      <p:bldP spid="40988" grpId="0" animBg="1"/>
      <p:bldP spid="40991" grpId="0" animBg="1"/>
      <p:bldP spid="40992" grpId="0" animBg="1"/>
      <p:bldP spid="40993" grpId="0" animBg="1"/>
      <p:bldP spid="40993" grpId="1" animBg="1"/>
      <p:bldP spid="25650" grpId="0" animBg="1"/>
      <p:bldP spid="25651" grpId="0" animBg="1"/>
      <p:bldP spid="25652" grpId="0" animBg="1"/>
      <p:bldP spid="25653" grpId="0" animBg="1"/>
      <p:bldP spid="25659" grpId="0" animBg="1"/>
      <p:bldP spid="25660" grpId="0" animBg="1"/>
      <p:bldP spid="25661" grpId="0" animBg="1"/>
      <p:bldP spid="256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641350" y="2281238"/>
            <a:ext cx="8229600" cy="1143000"/>
          </a:xfrm>
        </p:spPr>
        <p:txBody>
          <a:bodyPr/>
          <a:lstStyle/>
          <a:p>
            <a:pPr algn="l"/>
            <a:r>
              <a:rPr lang="ru-RU" altLang="ru-RU" sz="2800" dirty="0" smtClean="0">
                <a:solidFill>
                  <a:srgbClr val="FF0000"/>
                </a:solidFill>
              </a:rPr>
              <a:t/>
            </a:r>
            <a:br>
              <a:rPr lang="ru-RU" altLang="ru-RU" sz="2800" dirty="0" smtClean="0">
                <a:solidFill>
                  <a:srgbClr val="FF0000"/>
                </a:solidFill>
              </a:rPr>
            </a:br>
            <a:r>
              <a:rPr lang="ru-RU" altLang="ru-RU" sz="2800" dirty="0" smtClean="0">
                <a:solidFill>
                  <a:srgbClr val="FF0000"/>
                </a:solidFill>
              </a:rPr>
              <a:t/>
            </a:r>
            <a:br>
              <a:rPr lang="ru-RU" altLang="ru-RU" sz="2800" dirty="0" smtClean="0">
                <a:solidFill>
                  <a:srgbClr val="FF0000"/>
                </a:solidFill>
              </a:rPr>
            </a:br>
            <a:r>
              <a:rPr lang="ru-RU" altLang="ru-RU" sz="2800" dirty="0" smtClean="0">
                <a:solidFill>
                  <a:srgbClr val="FF0000"/>
                </a:solidFill>
              </a:rPr>
              <a:t/>
            </a:r>
            <a:br>
              <a:rPr lang="ru-RU" altLang="ru-RU" sz="2800" dirty="0" smtClean="0">
                <a:solidFill>
                  <a:srgbClr val="FF0000"/>
                </a:solidFill>
              </a:rPr>
            </a:br>
            <a:r>
              <a:rPr lang="ru-RU" altLang="ru-RU" sz="2800" dirty="0" smtClean="0">
                <a:solidFill>
                  <a:srgbClr val="FF0000"/>
                </a:solidFill>
              </a:rPr>
              <a:t/>
            </a:r>
            <a:br>
              <a:rPr lang="ru-RU" altLang="ru-RU" sz="2800" dirty="0" smtClean="0">
                <a:solidFill>
                  <a:srgbClr val="FF0000"/>
                </a:solidFill>
              </a:rPr>
            </a:br>
            <a:r>
              <a:rPr lang="ru-RU" altLang="ru-RU" sz="2800" b="1" dirty="0" err="1" smtClean="0">
                <a:solidFill>
                  <a:srgbClr val="FF0000"/>
                </a:solidFill>
                <a:latin typeface="KZ Cooper"/>
              </a:rPr>
              <a:t>Төртбұрыш</a:t>
            </a:r>
            <a:r>
              <a:rPr lang="ru-RU" altLang="ru-RU" sz="2800" dirty="0" err="1" smtClean="0">
                <a:solidFill>
                  <a:srgbClr val="FF0000"/>
                </a:solidFill>
                <a:latin typeface="KZ Cooper"/>
              </a:rPr>
              <a:t> </a:t>
            </a:r>
            <a:r>
              <a:rPr lang="ru-RU" altLang="ru-RU" sz="2800" dirty="0" smtClean="0">
                <a:solidFill>
                  <a:srgbClr val="FF0000"/>
                </a:solidFill>
                <a:latin typeface="KZ Cooper"/>
              </a:rPr>
              <a:t>–  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Лидер,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ақпаратқа байқампаз, ұқыпты, еңбексүйгіш, жазуға ынталы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,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достары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және таныстары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шағын, көп сөйлегенді ұната бермейтін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адам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.</a:t>
            </a:r>
            <a:r>
              <a:rPr lang="ru-RU" altLang="ru-RU" sz="2800" b="1" i="1" dirty="0" smtClean="0">
                <a:solidFill>
                  <a:srgbClr val="000099"/>
                </a:solidFill>
              </a:rPr>
              <a:t/>
            </a:r>
            <a:br>
              <a:rPr lang="ru-RU" altLang="ru-RU" sz="2800" b="1" i="1" dirty="0" smtClean="0">
                <a:solidFill>
                  <a:srgbClr val="000099"/>
                </a:solidFill>
              </a:rPr>
            </a:br>
            <a:r>
              <a:rPr lang="ru-RU" altLang="ru-RU" sz="2800" b="1" i="1" dirty="0" smtClean="0">
                <a:solidFill>
                  <a:srgbClr val="000099"/>
                </a:solidFill>
              </a:rPr>
              <a:t/>
            </a:r>
            <a:br>
              <a:rPr lang="ru-RU" altLang="ru-RU" sz="2800" b="1" i="1" dirty="0" smtClean="0">
                <a:solidFill>
                  <a:srgbClr val="000099"/>
                </a:solidFill>
              </a:rPr>
            </a:br>
            <a:r>
              <a:rPr lang="ru-RU" altLang="ru-RU" sz="2800" dirty="0" smtClean="0">
                <a:solidFill>
                  <a:srgbClr val="FF0000"/>
                </a:solidFill>
                <a:latin typeface="KZ Cooper"/>
              </a:rPr>
              <a:t/>
            </a:r>
            <a:br>
              <a:rPr lang="ru-RU" altLang="ru-RU" sz="2800" dirty="0" smtClean="0">
                <a:solidFill>
                  <a:srgbClr val="FF0000"/>
                </a:solidFill>
                <a:latin typeface="KZ Cooper"/>
              </a:rPr>
            </a:br>
            <a:r>
              <a:rPr lang="ru-RU" altLang="ru-RU" sz="2800" b="1" dirty="0" err="1" smtClean="0">
                <a:solidFill>
                  <a:srgbClr val="FF0000"/>
                </a:solidFill>
                <a:latin typeface="KZ Cooper"/>
              </a:rPr>
              <a:t>Үшбұрыш</a:t>
            </a:r>
            <a:r>
              <a:rPr lang="ru-RU" altLang="ru-RU" sz="2800" dirty="0" err="1" smtClean="0">
                <a:solidFill>
                  <a:srgbClr val="FF0000"/>
                </a:solidFill>
                <a:latin typeface="KZ Cooper"/>
              </a:rPr>
              <a:t> </a:t>
            </a:r>
            <a:r>
              <a:rPr lang="ru-RU" altLang="ru-RU" sz="2800" dirty="0" smtClean="0">
                <a:solidFill>
                  <a:srgbClr val="FF0000"/>
                </a:solidFill>
                <a:latin typeface="KZ Cooper"/>
              </a:rPr>
              <a:t>–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Өте еңбекқор, төзімді, өз жұмысының шебері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,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бастаған істі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аяғына жеткізетін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,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көшбасшы, саясаткер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,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өз-өзіне сенімді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 </a:t>
            </a:r>
            <a:r>
              <a:rPr lang="ru-RU" altLang="ru-RU" sz="2800" b="1" i="1" dirty="0" err="1" smtClean="0">
                <a:solidFill>
                  <a:srgbClr val="000099"/>
                </a:solidFill>
                <a:latin typeface="KZ Cooper"/>
              </a:rPr>
              <a:t>адам</a:t>
            </a:r>
            <a:r>
              <a:rPr lang="ru-RU" altLang="ru-RU" sz="2800" b="1" i="1" dirty="0" smtClean="0">
                <a:solidFill>
                  <a:srgbClr val="000099"/>
                </a:solidFill>
                <a:latin typeface="KZ Cooper"/>
              </a:rPr>
              <a:t>.</a:t>
            </a:r>
            <a:r>
              <a:rPr lang="ru-RU" altLang="ru-RU" b="1" i="1" dirty="0" smtClean="0">
                <a:solidFill>
                  <a:srgbClr val="000099"/>
                </a:solidFill>
                <a:latin typeface="KZ Cooper"/>
              </a:rPr>
              <a:t/>
            </a:r>
            <a:br>
              <a:rPr lang="ru-RU" altLang="ru-RU" b="1" i="1" dirty="0" smtClean="0">
                <a:solidFill>
                  <a:srgbClr val="000099"/>
                </a:solidFill>
                <a:latin typeface="KZ Cooper"/>
              </a:rPr>
            </a:br>
            <a:endParaRPr lang="ru-RU" altLang="ru-RU" b="1" i="1" dirty="0" smtClean="0">
              <a:solidFill>
                <a:srgbClr val="000099"/>
              </a:solidFill>
              <a:latin typeface="KZ Cooper"/>
            </a:endParaRPr>
          </a:p>
        </p:txBody>
      </p:sp>
      <p:pic>
        <p:nvPicPr>
          <p:cNvPr id="4099" name="Picture 33" descr="Recoverd_gif_file(321)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4775" y="6237288"/>
            <a:ext cx="11684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158750" y="4445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ru-RU" altLang="ru-RU" sz="2800">
              <a:solidFill>
                <a:srgbClr val="FFFF00"/>
              </a:solidFill>
              <a:latin typeface="KZ Cooper"/>
            </a:endParaRPr>
          </a:p>
        </p:txBody>
      </p:sp>
      <p:grpSp>
        <p:nvGrpSpPr>
          <p:cNvPr id="4101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4102" name="Picture 7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8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9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-1189038" y="447675"/>
            <a:ext cx="8229601" cy="1143000"/>
          </a:xfrm>
        </p:spPr>
        <p:txBody>
          <a:bodyPr/>
          <a:lstStyle/>
          <a:p>
            <a:r>
              <a:rPr lang="kk-KZ" altLang="ru-RU" smtClean="0">
                <a:solidFill>
                  <a:srgbClr val="FF0000"/>
                </a:solidFill>
              </a:rPr>
              <a:t>Сөзжұмбақ</a:t>
            </a:r>
            <a:endParaRPr lang="ru-RU" altLang="ru-RU" smtClean="0">
              <a:solidFill>
                <a:srgbClr val="FF0000"/>
              </a:solidFill>
            </a:endParaRPr>
          </a:p>
        </p:txBody>
      </p:sp>
      <p:pic>
        <p:nvPicPr>
          <p:cNvPr id="6147" name="Picture 33" descr="Recoverd_gif_file(321)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4775" y="6237288"/>
            <a:ext cx="11684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158750" y="4445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kk-KZ" altLang="ru-RU" sz="2800">
                <a:solidFill>
                  <a:srgbClr val="FFFF00"/>
                </a:solidFill>
                <a:latin typeface="KZ Cooper"/>
              </a:rPr>
              <a:t>Үй жұмысы:</a:t>
            </a:r>
            <a:endParaRPr lang="ru-RU" altLang="ru-RU" sz="2800">
              <a:solidFill>
                <a:srgbClr val="FFFF00"/>
              </a:solidFill>
              <a:latin typeface="KZ Cooper"/>
            </a:endParaRPr>
          </a:p>
        </p:txBody>
      </p:sp>
      <p:grpSp>
        <p:nvGrpSpPr>
          <p:cNvPr id="6149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6384" name="Picture 7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85" name="Picture 8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86" name="Picture 9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42913" y="1590675"/>
          <a:ext cx="4416429" cy="4305301"/>
        </p:xfrm>
        <a:graphic>
          <a:graphicData uri="http://schemas.openxmlformats.org/drawingml/2006/table">
            <a:tbl>
              <a:tblPr firstRow="1" firstCol="1" bandRow="1"/>
              <a:tblGrid>
                <a:gridCol w="259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96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6007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6007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6007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6007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6007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6007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1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643438" y="976313"/>
            <a:ext cx="4249737" cy="575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Жергілікті желідегі компьютерлердің бір-бірімен геометриялық байланысу тәсілі қалай аталады.   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en-US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MS</a:t>
            </a: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  </a:t>
            </a: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қандай редактор?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Өзіндегі барлық порттар арасын бірден байланыстыра алатын құрылғы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Ақпаратты қағаз бетіне</a:t>
            </a:r>
            <a:r>
              <a:rPr lang="ru-RU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шығаратын құрылғы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Принтердің түрі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  <a:defRPr/>
            </a:pP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Қағаздағы көріністі компьютерге енгізетін құрылғы.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AutoNum type="arabicPeriod"/>
              <a:defRPr/>
            </a:pP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Компьютерлерді бір ұйым немесе мекеме ішінде біріктіру үшін қолданылатын желі 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AutoNum type="arabicPeriod"/>
              <a:defRPr/>
            </a:pP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Файлдық серверлерге негізделген компьютерледі  жалғайтын топология түрі.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AutoNum type="arabicPeriod"/>
              <a:defRPr/>
            </a:pP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 </a:t>
            </a:r>
            <a:r>
              <a:rPr lang="ru-RU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желісі</a:t>
            </a:r>
            <a:r>
              <a:rPr lang="kk-KZ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арқылы мәлімет алмасуға мүмкіндік беретін құрылғы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Шрифтінің қазақша атауы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AutoNum type="arabicPeriod"/>
              <a:defRPr/>
            </a:pP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Кескінді</a:t>
            </a:r>
            <a:r>
              <a:rPr lang="ru-RU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құрайтын кішкене</a:t>
            </a:r>
            <a:r>
              <a:rPr lang="ru-RU" altLang="ru-RU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нүктелер</a:t>
            </a: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ru-RU" altLang="ru-RU" sz="1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ru-RU" altLang="ru-RU" sz="160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5949950"/>
            <a:ext cx="754062" cy="742950"/>
          </a:xfrm>
          <a:prstGeom prst="actionButtonHome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ru-RU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71" name="Group 12"/>
          <p:cNvGrpSpPr>
            <a:grpSpLocks/>
          </p:cNvGrpSpPr>
          <p:nvPr/>
        </p:nvGrpSpPr>
        <p:grpSpPr bwMode="auto">
          <a:xfrm>
            <a:off x="107950" y="727075"/>
            <a:ext cx="533400" cy="5467350"/>
            <a:chOff x="22" y="458"/>
            <a:chExt cx="336" cy="3444"/>
          </a:xfrm>
        </p:grpSpPr>
        <p:pic>
          <p:nvPicPr>
            <p:cNvPr id="7405" name="Picture 7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3145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406" name="Picture 8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2014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407" name="Picture 9" descr="арнамен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5400000">
              <a:off x="-400" y="880"/>
              <a:ext cx="117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76375" y="1484313"/>
          <a:ext cx="6383332" cy="4314827"/>
        </p:xfrm>
        <a:graphic>
          <a:graphicData uri="http://schemas.openxmlformats.org/drawingml/2006/table">
            <a:tbl>
              <a:tblPr firstRow="1" firstCol="1" bandRow="1"/>
              <a:tblGrid>
                <a:gridCol w="375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526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59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590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590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590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590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7590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оклад Урманов Т.Х 28.10.09">
  <a:themeElements>
    <a:clrScheme name="Доклад Урманов Т.Х 28.10.09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Доклад Урманов Т.Х 28.10.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Доклад Урманов Т.Х 28.10.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оклад Урманов Т.Х 28.10.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оклад Урманов Т.Х 28.10.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оклад Урманов Т.Х 28.10.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оклад Урманов Т.Х 28.10.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оклад Урманов Т.Х 28.10.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оклад Урманов Т.Х 28.10.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оклад Урманов Т.Х 28.10.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оклад Урманов Т.Х 28.10.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оклад Урманов Т.Х 28.10.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оклад Урманов Т.Х 28.10.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оклад Урманов Т.Х 28.10.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Доклад Урманов Т.Х 28.10.09</Template>
  <TotalTime>2784</TotalTime>
  <Words>254</Words>
  <Application>Microsoft Office PowerPoint</Application>
  <PresentationFormat>Экран (4:3)</PresentationFormat>
  <Paragraphs>446</Paragraphs>
  <Slides>12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3" baseType="lpstr">
      <vt:lpstr>Arial</vt:lpstr>
      <vt:lpstr>Calibri</vt:lpstr>
      <vt:lpstr>Courier New</vt:lpstr>
      <vt:lpstr>KZ Boyarsky</vt:lpstr>
      <vt:lpstr>KZ Cooper</vt:lpstr>
      <vt:lpstr>KZ Decor</vt:lpstr>
      <vt:lpstr>KZ Jikharev</vt:lpstr>
      <vt:lpstr>KZ Times New Roman</vt:lpstr>
      <vt:lpstr>Palatino Linotype</vt:lpstr>
      <vt:lpstr>Times New Roman</vt:lpstr>
      <vt:lpstr>Доклад Урманов Т.Х 28.10.09</vt:lpstr>
      <vt:lpstr>        </vt:lpstr>
      <vt:lpstr>Сабақтың тақырыбы:   Анимация және мультипликация, анимацияға кіріспе.  Программамен және оның интерфейсімен танысу. </vt:lpstr>
      <vt:lpstr>   Сабақтың мақсаты:     Оқушыларды мултипликация тарихымен таныстыра отырып, Macromedia Flash бағдарламасында қарапайым анимация құру жолдарын үйрету.   Macromedia Flash бағдарламасында жұмыс істеу кезіндегі практикалық біліктіліктері мен дағдыларын қалыптастыру.   Оқушыларды компьютерлік сауаттылыққа, ұқыптылыққа, шыдамдылыққа тәрбиелеу. </vt:lpstr>
      <vt:lpstr>Презентация PowerPoint</vt:lpstr>
      <vt:lpstr>“Білген сайын келеді, біле бергім” </vt:lpstr>
      <vt:lpstr>Презентация PowerPoint</vt:lpstr>
      <vt:lpstr>    Төртбұрыш –  Лидер, ақпаратқа байқампаз, ұқыпты, еңбексүйгіш, жазуға ынталы, достары және таныстары шағын, көп сөйлегенді ұната бермейтін адам.   Үшбұрыш – Өте еңбекқор, төзімді, өз жұмысының шебері, бастаған істі аяғына жеткізетін, көшбасшы, саясаткер, өз-өзіне сенімді адам. </vt:lpstr>
      <vt:lpstr>Сөзжұмбақ</vt:lpstr>
      <vt:lpstr>Презентация PowerPoint</vt:lpstr>
      <vt:lpstr>Презентация PowerPoint</vt:lpstr>
      <vt:lpstr>   </vt:lpstr>
      <vt:lpstr>Презентация PowerPoint</vt:lpstr>
    </vt:vector>
  </TitlesOfParts>
  <Company>Школа-гимназия №13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Хабибулла</dc:creator>
  <cp:lastModifiedBy>2020</cp:lastModifiedBy>
  <cp:revision>223</cp:revision>
  <dcterms:created xsi:type="dcterms:W3CDTF">2007-08-08T11:27:31Z</dcterms:created>
  <dcterms:modified xsi:type="dcterms:W3CDTF">2020-12-13T13:34:07Z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1222236</vt:lpwstr>
  </property>
  <property fmtid="{D5CDD505-2E9C-101B-9397-08002B2CF9AE}" pid="3" name="NXPowerLiteVersion">
    <vt:lpwstr>D4.1.1</vt:lpwstr>
  </property>
</Properties>
</file>