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890" r:id="rId1"/>
  </p:sldMasterIdLst>
  <p:notesMasterIdLst>
    <p:notesMasterId r:id="rId15"/>
  </p:notesMasterIdLst>
  <p:sldIdLst>
    <p:sldId id="279" r:id="rId2"/>
    <p:sldId id="311" r:id="rId3"/>
    <p:sldId id="310" r:id="rId4"/>
    <p:sldId id="305" r:id="rId5"/>
    <p:sldId id="320" r:id="rId6"/>
    <p:sldId id="319" r:id="rId7"/>
    <p:sldId id="302" r:id="rId8"/>
    <p:sldId id="297" r:id="rId9"/>
    <p:sldId id="318" r:id="rId10"/>
    <p:sldId id="314" r:id="rId11"/>
    <p:sldId id="317" r:id="rId12"/>
    <p:sldId id="263" r:id="rId13"/>
    <p:sldId id="267"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2" autoAdjust="0"/>
    <p:restoredTop sz="94305" autoAdjust="0"/>
  </p:normalViewPr>
  <p:slideViewPr>
    <p:cSldViewPr>
      <p:cViewPr>
        <p:scale>
          <a:sx n="81" d="100"/>
          <a:sy n="81" d="100"/>
        </p:scale>
        <p:origin x="-954" y="-36"/>
      </p:cViewPr>
      <p:guideLst>
        <p:guide orient="horz" pos="2160"/>
        <p:guide pos="2880"/>
      </p:guideLst>
    </p:cSldViewPr>
  </p:slideViewPr>
  <p:outlineViewPr>
    <p:cViewPr>
      <p:scale>
        <a:sx n="33" d="100"/>
        <a:sy n="33" d="100"/>
      </p:scale>
      <p:origin x="0" y="115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k-KZ"/>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7D15D6-DF9A-4A3D-A3A6-7CE8F70F6286}" type="datetimeFigureOut">
              <a:rPr lang="ru-RU" smtClean="0"/>
              <a:pPr/>
              <a:t>10.12.2020</a:t>
            </a:fld>
            <a:endParaRPr lang="kk-KZ"/>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k-KZ"/>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k-KZ"/>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27D77E-9BBD-4F78-9B8B-30B345C6DA29}" type="slidenum">
              <a:rPr lang="kk-KZ" smtClean="0"/>
              <a:pPr/>
              <a:t>‹#›</a:t>
            </a:fld>
            <a:endParaRPr lang="kk-KZ"/>
          </a:p>
        </p:txBody>
      </p:sp>
    </p:spTree>
    <p:extLst>
      <p:ext uri="{BB962C8B-B14F-4D97-AF65-F5344CB8AC3E}">
        <p14:creationId xmlns:p14="http://schemas.microsoft.com/office/powerpoint/2010/main" val="615946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325773" y="6117336"/>
            <a:ext cx="857473" cy="365125"/>
          </a:xfrm>
        </p:spPr>
        <p:txBody>
          <a:bodyPr/>
          <a:lstStyle/>
          <a:p>
            <a:fld id="{F6C0B960-A154-427E-A873-791AE33ED22C}" type="datetime1">
              <a:rPr lang="ru-RU" smtClean="0"/>
              <a:pPr/>
              <a:t>10.12.2020</a:t>
            </a:fld>
            <a:endParaRPr lang="kk-KZ"/>
          </a:p>
        </p:txBody>
      </p:sp>
      <p:sp>
        <p:nvSpPr>
          <p:cNvPr id="5" name="Footer Placeholder 4"/>
          <p:cNvSpPr>
            <a:spLocks noGrp="1"/>
          </p:cNvSpPr>
          <p:nvPr>
            <p:ph type="ftr" sz="quarter" idx="11"/>
          </p:nvPr>
        </p:nvSpPr>
        <p:spPr>
          <a:xfrm>
            <a:off x="3623733" y="6117336"/>
            <a:ext cx="3609438" cy="365125"/>
          </a:xfrm>
        </p:spPr>
        <p:txBody>
          <a:bodyPr/>
          <a:lstStyle/>
          <a:p>
            <a:endParaRPr lang="kk-KZ"/>
          </a:p>
        </p:txBody>
      </p:sp>
      <p:sp>
        <p:nvSpPr>
          <p:cNvPr id="6" name="Slide Number Placeholder 5"/>
          <p:cNvSpPr>
            <a:spLocks noGrp="1"/>
          </p:cNvSpPr>
          <p:nvPr>
            <p:ph type="sldNum" sz="quarter" idx="12"/>
          </p:nvPr>
        </p:nvSpPr>
        <p:spPr>
          <a:xfrm>
            <a:off x="8275320" y="6117336"/>
            <a:ext cx="411480" cy="365125"/>
          </a:xfrm>
        </p:spPr>
        <p:txBody>
          <a:bodyPr/>
          <a:lstStyle/>
          <a:p>
            <a:fld id="{6F82964B-C42E-44EA-9326-8359B30F452C}" type="slidenum">
              <a:rPr lang="kk-KZ" smtClean="0"/>
              <a:pPr/>
              <a:t>‹#›</a:t>
            </a:fld>
            <a:endParaRPr lang="kk-KZ"/>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710112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B2872A1-55F5-46B4-954F-EA7B7417AE69}" type="datetime1">
              <a:rPr lang="ru-RU" smtClean="0"/>
              <a:pPr/>
              <a:t>10.12.2020</a:t>
            </a:fld>
            <a:endParaRPr lang="kk-KZ"/>
          </a:p>
        </p:txBody>
      </p:sp>
      <p:sp>
        <p:nvSpPr>
          <p:cNvPr id="6" name="Footer Placeholder 5"/>
          <p:cNvSpPr>
            <a:spLocks noGrp="1"/>
          </p:cNvSpPr>
          <p:nvPr>
            <p:ph type="ftr" sz="quarter" idx="11"/>
          </p:nvPr>
        </p:nvSpPr>
        <p:spPr/>
        <p:txBody>
          <a:bodyPr/>
          <a:lstStyle/>
          <a:p>
            <a:endParaRPr lang="kk-KZ"/>
          </a:p>
        </p:txBody>
      </p:sp>
      <p:sp>
        <p:nvSpPr>
          <p:cNvPr id="7" name="Slide Number Placeholder 6"/>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7639355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2872A1-55F5-46B4-954F-EA7B7417AE69}" type="datetime1">
              <a:rPr lang="ru-RU" smtClean="0"/>
              <a:pPr/>
              <a:t>10.12.2020</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2365064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2872A1-55F5-46B4-954F-EA7B7417AE69}" type="datetime1">
              <a:rPr lang="ru-RU" smtClean="0"/>
              <a:pPr/>
              <a:t>10.12.2020</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176322066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2872A1-55F5-46B4-954F-EA7B7417AE69}" type="datetime1">
              <a:rPr lang="ru-RU" smtClean="0"/>
              <a:pPr/>
              <a:t>10.12.2020</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43992490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2872A1-55F5-46B4-954F-EA7B7417AE69}" type="datetime1">
              <a:rPr lang="ru-RU" smtClean="0"/>
              <a:pPr/>
              <a:t>10.12.2020</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362055398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B2872A1-55F5-46B4-954F-EA7B7417AE69}" type="datetime1">
              <a:rPr lang="ru-RU" smtClean="0"/>
              <a:pPr/>
              <a:t>10.12.2020</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391243439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FF17080-A0F9-4624-98DA-BF945063F4C2}" type="datetime1">
              <a:rPr lang="ru-RU" smtClean="0"/>
              <a:pPr/>
              <a:t>10.12.2020</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15499717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508E31-93AD-418C-885E-949FB258A4F4}" type="datetime1">
              <a:rPr lang="ru-RU" smtClean="0"/>
              <a:pPr/>
              <a:t>10.12.2020</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3273658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7344329" y="6108173"/>
            <a:ext cx="857473" cy="365125"/>
          </a:xfrm>
        </p:spPr>
        <p:txBody>
          <a:bodyPr/>
          <a:lstStyle/>
          <a:p>
            <a:fld id="{F97C2EBA-625F-491D-9F7D-92B58C6718C6}" type="datetime1">
              <a:rPr lang="ru-RU" smtClean="0"/>
              <a:pPr/>
              <a:t>10.12.2020</a:t>
            </a:fld>
            <a:endParaRPr lang="kk-KZ"/>
          </a:p>
        </p:txBody>
      </p:sp>
      <p:sp>
        <p:nvSpPr>
          <p:cNvPr id="5" name="Footer Placeholder 4"/>
          <p:cNvSpPr>
            <a:spLocks noGrp="1"/>
          </p:cNvSpPr>
          <p:nvPr>
            <p:ph type="ftr" sz="quarter" idx="11"/>
          </p:nvPr>
        </p:nvSpPr>
        <p:spPr>
          <a:xfrm>
            <a:off x="1972647" y="6108173"/>
            <a:ext cx="5314517" cy="365125"/>
          </a:xfrm>
        </p:spPr>
        <p:txBody>
          <a:bodyPr/>
          <a:lstStyle/>
          <a:p>
            <a:endParaRPr lang="kk-KZ"/>
          </a:p>
        </p:txBody>
      </p:sp>
      <p:sp>
        <p:nvSpPr>
          <p:cNvPr id="6" name="Slide Number Placeholder 5"/>
          <p:cNvSpPr>
            <a:spLocks noGrp="1"/>
          </p:cNvSpPr>
          <p:nvPr>
            <p:ph type="sldNum" sz="quarter" idx="12"/>
          </p:nvPr>
        </p:nvSpPr>
        <p:spPr>
          <a:xfrm>
            <a:off x="8258967" y="6108173"/>
            <a:ext cx="427833" cy="365125"/>
          </a:xfrm>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3625469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7FAFDC2-70EF-4984-95BF-E592D886B59A}" type="datetime1">
              <a:rPr lang="ru-RU" smtClean="0"/>
              <a:pPr/>
              <a:t>10.12.2020</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a:xfrm>
            <a:off x="8273317" y="6116070"/>
            <a:ext cx="413483" cy="365125"/>
          </a:xfrm>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681887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A8BF66-E326-493C-BECC-DC1276CC7C01}" type="datetime1">
              <a:rPr lang="ru-RU" smtClean="0"/>
              <a:pPr/>
              <a:t>10.12.2020</a:t>
            </a:fld>
            <a:endParaRPr lang="kk-KZ"/>
          </a:p>
        </p:txBody>
      </p:sp>
      <p:sp>
        <p:nvSpPr>
          <p:cNvPr id="6" name="Footer Placeholder 5"/>
          <p:cNvSpPr>
            <a:spLocks noGrp="1"/>
          </p:cNvSpPr>
          <p:nvPr>
            <p:ph type="ftr" sz="quarter" idx="11"/>
          </p:nvPr>
        </p:nvSpPr>
        <p:spPr/>
        <p:txBody>
          <a:bodyPr/>
          <a:lstStyle/>
          <a:p>
            <a:endParaRPr lang="kk-KZ"/>
          </a:p>
        </p:txBody>
      </p:sp>
      <p:sp>
        <p:nvSpPr>
          <p:cNvPr id="7" name="Slide Number Placeholder 6"/>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102785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8014BD1-AD58-49EE-9168-844BF152E5EA}" type="datetime1">
              <a:rPr lang="ru-RU" smtClean="0"/>
              <a:pPr/>
              <a:t>10.12.2020</a:t>
            </a:fld>
            <a:endParaRPr lang="kk-KZ"/>
          </a:p>
        </p:txBody>
      </p:sp>
      <p:sp>
        <p:nvSpPr>
          <p:cNvPr id="8" name="Footer Placeholder 7"/>
          <p:cNvSpPr>
            <a:spLocks noGrp="1"/>
          </p:cNvSpPr>
          <p:nvPr>
            <p:ph type="ftr" sz="quarter" idx="11"/>
          </p:nvPr>
        </p:nvSpPr>
        <p:spPr/>
        <p:txBody>
          <a:bodyPr/>
          <a:lstStyle/>
          <a:p>
            <a:endParaRPr lang="kk-KZ"/>
          </a:p>
        </p:txBody>
      </p:sp>
      <p:sp>
        <p:nvSpPr>
          <p:cNvPr id="9" name="Slide Number Placeholder 8"/>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1545255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583067D-40CC-4EDA-97D3-9DA2FBAFF7DA}" type="datetime1">
              <a:rPr lang="ru-RU" smtClean="0"/>
              <a:pPr/>
              <a:t>10.12.2020</a:t>
            </a:fld>
            <a:endParaRPr lang="kk-KZ"/>
          </a:p>
        </p:txBody>
      </p:sp>
      <p:sp>
        <p:nvSpPr>
          <p:cNvPr id="4" name="Footer Placeholder 3"/>
          <p:cNvSpPr>
            <a:spLocks noGrp="1"/>
          </p:cNvSpPr>
          <p:nvPr>
            <p:ph type="ftr" sz="quarter" idx="11"/>
          </p:nvPr>
        </p:nvSpPr>
        <p:spPr/>
        <p:txBody>
          <a:bodyPr/>
          <a:lstStyle/>
          <a:p>
            <a:endParaRPr lang="kk-KZ"/>
          </a:p>
        </p:txBody>
      </p:sp>
      <p:sp>
        <p:nvSpPr>
          <p:cNvPr id="5" name="Slide Number Placeholder 4"/>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221725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3FD820-0DC6-40AF-9CEA-A48AD607F5DA}" type="datetime1">
              <a:rPr lang="ru-RU" smtClean="0"/>
              <a:pPr/>
              <a:t>10.12.2020</a:t>
            </a:fld>
            <a:endParaRPr lang="kk-KZ"/>
          </a:p>
        </p:txBody>
      </p:sp>
      <p:sp>
        <p:nvSpPr>
          <p:cNvPr id="3" name="Footer Placeholder 2"/>
          <p:cNvSpPr>
            <a:spLocks noGrp="1"/>
          </p:cNvSpPr>
          <p:nvPr>
            <p:ph type="ftr" sz="quarter" idx="11"/>
          </p:nvPr>
        </p:nvSpPr>
        <p:spPr/>
        <p:txBody>
          <a:bodyPr/>
          <a:lstStyle/>
          <a:p>
            <a:endParaRPr lang="kk-KZ"/>
          </a:p>
        </p:txBody>
      </p:sp>
      <p:sp>
        <p:nvSpPr>
          <p:cNvPr id="4" name="Slide Number Placeholder 3"/>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3542576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B88B358-DB1B-4845-8D29-9000CBA20614}" type="datetime1">
              <a:rPr lang="ru-RU" smtClean="0"/>
              <a:pPr/>
              <a:t>10.12.2020</a:t>
            </a:fld>
            <a:endParaRPr lang="kk-KZ"/>
          </a:p>
        </p:txBody>
      </p:sp>
      <p:sp>
        <p:nvSpPr>
          <p:cNvPr id="6" name="Footer Placeholder 5"/>
          <p:cNvSpPr>
            <a:spLocks noGrp="1"/>
          </p:cNvSpPr>
          <p:nvPr>
            <p:ph type="ftr" sz="quarter" idx="11"/>
          </p:nvPr>
        </p:nvSpPr>
        <p:spPr/>
        <p:txBody>
          <a:bodyPr/>
          <a:lstStyle/>
          <a:p>
            <a:endParaRPr lang="kk-KZ"/>
          </a:p>
        </p:txBody>
      </p:sp>
      <p:sp>
        <p:nvSpPr>
          <p:cNvPr id="7" name="Slide Number Placeholder 6"/>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3934160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9756376-0246-4268-8335-BAFF9754DC20}" type="datetime1">
              <a:rPr lang="ru-RU" smtClean="0"/>
              <a:pPr/>
              <a:t>10.12.2020</a:t>
            </a:fld>
            <a:endParaRPr lang="kk-KZ"/>
          </a:p>
        </p:txBody>
      </p:sp>
      <p:sp>
        <p:nvSpPr>
          <p:cNvPr id="6" name="Footer Placeholder 5"/>
          <p:cNvSpPr>
            <a:spLocks noGrp="1"/>
          </p:cNvSpPr>
          <p:nvPr>
            <p:ph type="ftr" sz="quarter" idx="11"/>
          </p:nvPr>
        </p:nvSpPr>
        <p:spPr/>
        <p:txBody>
          <a:bodyPr/>
          <a:lstStyle/>
          <a:p>
            <a:endParaRPr lang="kk-KZ"/>
          </a:p>
        </p:txBody>
      </p:sp>
      <p:sp>
        <p:nvSpPr>
          <p:cNvPr id="7" name="Slide Number Placeholder 6"/>
          <p:cNvSpPr>
            <a:spLocks noGrp="1"/>
          </p:cNvSpPr>
          <p:nvPr>
            <p:ph type="sldNum" sz="quarter" idx="12"/>
          </p:nvPr>
        </p:nvSpPr>
        <p:spPr/>
        <p:txBody>
          <a:bodyPr/>
          <a:lstStyle/>
          <a:p>
            <a:fld id="{6F82964B-C42E-44EA-9326-8359B30F452C}" type="slidenum">
              <a:rPr lang="kk-KZ" smtClean="0"/>
              <a:pPr/>
              <a:t>‹#›</a:t>
            </a:fld>
            <a:endParaRPr lang="kk-KZ"/>
          </a:p>
        </p:txBody>
      </p:sp>
    </p:spTree>
    <p:extLst>
      <p:ext uri="{BB962C8B-B14F-4D97-AF65-F5344CB8AC3E}">
        <p14:creationId xmlns:p14="http://schemas.microsoft.com/office/powerpoint/2010/main" val="91654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B2872A1-55F5-46B4-954F-EA7B7417AE69}" type="datetime1">
              <a:rPr lang="ru-RU" smtClean="0"/>
              <a:pPr/>
              <a:t>10.12.2020</a:t>
            </a:fld>
            <a:endParaRPr lang="kk-KZ"/>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kk-KZ"/>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F82964B-C42E-44EA-9326-8359B30F452C}" type="slidenum">
              <a:rPr lang="kk-KZ" smtClean="0"/>
              <a:pPr/>
              <a:t>‹#›</a:t>
            </a:fld>
            <a:endParaRPr lang="kk-KZ"/>
          </a:p>
        </p:txBody>
      </p:sp>
    </p:spTree>
    <p:extLst>
      <p:ext uri="{BB962C8B-B14F-4D97-AF65-F5344CB8AC3E}">
        <p14:creationId xmlns:p14="http://schemas.microsoft.com/office/powerpoint/2010/main" val="3000546963"/>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 id="2147483902" r:id="rId12"/>
    <p:sldLayoutId id="2147483903" r:id="rId13"/>
    <p:sldLayoutId id="2147483904" r:id="rId14"/>
    <p:sldLayoutId id="2147483905" r:id="rId15"/>
    <p:sldLayoutId id="2147483906" r:id="rId16"/>
    <p:sldLayoutId id="2147483907" r:id="rId17"/>
  </p:sldLayoutIdLst>
  <p:hf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708920"/>
            <a:ext cx="8892480" cy="1200329"/>
          </a:xfrm>
          <a:prstGeom prst="rect">
            <a:avLst/>
          </a:prstGeom>
          <a:noFill/>
        </p:spPr>
        <p:txBody>
          <a:bodyPr wrap="square" rtlCol="0">
            <a:spAutoFit/>
          </a:bodyPr>
          <a:lstStyle/>
          <a:p>
            <a:r>
              <a:rPr lang="kk-KZ" sz="2400" b="1"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IRAS21516+5245 </a:t>
            </a:r>
            <a:r>
              <a:rPr lang="kk-KZ" sz="2400" b="1" dirty="0" smtClean="0">
                <a:latin typeface="Times New Roman" panose="02020603050405020304" pitchFamily="18" charset="0"/>
                <a:cs typeface="Times New Roman" panose="02020603050405020304" pitchFamily="18" charset="0"/>
              </a:rPr>
              <a:t>жұлдызын спектралдық зерттеу </a:t>
            </a:r>
          </a:p>
          <a:p>
            <a:r>
              <a:rPr lang="kk-KZ" sz="2400" b="1" dirty="0">
                <a:latin typeface="Times New Roman" panose="02020603050405020304" pitchFamily="18" charset="0"/>
                <a:cs typeface="Times New Roman" panose="02020603050405020304" pitchFamily="18" charset="0"/>
              </a:rPr>
              <a:t> </a:t>
            </a:r>
            <a:r>
              <a:rPr lang="kk-KZ" sz="2400" b="1" dirty="0" smtClean="0">
                <a:latin typeface="Times New Roman" panose="02020603050405020304" pitchFamily="18" charset="0"/>
                <a:cs typeface="Times New Roman" panose="02020603050405020304" pitchFamily="18" charset="0"/>
              </a:rPr>
              <a:t>                                                                      </a:t>
            </a:r>
          </a:p>
          <a:p>
            <a:r>
              <a:rPr lang="kk-KZ" sz="2400" b="1" dirty="0">
                <a:latin typeface="Times New Roman" panose="02020603050405020304" pitchFamily="18" charset="0"/>
                <a:cs typeface="Times New Roman" panose="02020603050405020304" pitchFamily="18" charset="0"/>
              </a:rPr>
              <a:t> </a:t>
            </a:r>
            <a:r>
              <a:rPr lang="kk-KZ" sz="2400" b="1" dirty="0" smtClean="0">
                <a:latin typeface="Times New Roman" panose="02020603050405020304" pitchFamily="18" charset="0"/>
                <a:cs typeface="Times New Roman" panose="02020603050405020304" pitchFamily="18" charset="0"/>
              </a:rPr>
              <a:t>                                                             </a:t>
            </a:r>
            <a:r>
              <a:rPr lang="kk-KZ" sz="2400" b="1" dirty="0" smtClean="0">
                <a:latin typeface="Times New Roman" panose="02020603050405020304" pitchFamily="18" charset="0"/>
                <a:cs typeface="Times New Roman" panose="02020603050405020304" pitchFamily="18" charset="0"/>
              </a:rPr>
              <a:t>   </a:t>
            </a:r>
            <a:r>
              <a:rPr lang="kk-KZ" b="1" dirty="0" smtClean="0">
                <a:latin typeface="Times New Roman" panose="02020603050405020304" pitchFamily="18" charset="0"/>
                <a:cs typeface="Times New Roman" panose="02020603050405020304" pitchFamily="18" charset="0"/>
              </a:rPr>
              <a:t>Орындаған:</a:t>
            </a:r>
            <a:r>
              <a:rPr lang="ru-RU" b="1" dirty="0" smtClean="0">
                <a:latin typeface="Times New Roman" panose="02020603050405020304" pitchFamily="18" charset="0"/>
                <a:cs typeface="Times New Roman" panose="02020603050405020304" pitchFamily="18" charset="0"/>
              </a:rPr>
              <a:t>Д</a:t>
            </a:r>
            <a:r>
              <a:rPr lang="kk-KZ" b="1" dirty="0" smtClean="0">
                <a:latin typeface="Times New Roman" panose="02020603050405020304" pitchFamily="18" charset="0"/>
                <a:cs typeface="Times New Roman" panose="02020603050405020304" pitchFamily="18" charset="0"/>
              </a:rPr>
              <a:t>үйсенбаева Ұлданай</a:t>
            </a:r>
            <a:endParaRPr lang="ru-RU"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419872" y="6453336"/>
            <a:ext cx="3456384" cy="369332"/>
          </a:xfrm>
          <a:prstGeom prst="rect">
            <a:avLst/>
          </a:prstGeom>
          <a:noFill/>
        </p:spPr>
        <p:txBody>
          <a:bodyPr wrap="square" rtlCol="0">
            <a:spAutoFit/>
          </a:bodyPr>
          <a:lstStyle/>
          <a:p>
            <a:r>
              <a:rPr lang="kk-KZ" b="1" dirty="0" smtClean="0">
                <a:latin typeface="Times New Roman" panose="02020603050405020304" pitchFamily="18" charset="0"/>
                <a:cs typeface="Times New Roman" panose="02020603050405020304" pitchFamily="18" charset="0"/>
              </a:rPr>
              <a:t>Алматы, 2020</a:t>
            </a:r>
            <a:endParaRPr lang="ru-RU"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SER\Desktop\PhD\MWC 645\Conference 2020\5100-5300.jpg"/>
          <p:cNvPicPr>
            <a:picLocks noChangeAspect="1" noChangeArrowheads="1"/>
          </p:cNvPicPr>
          <p:nvPr/>
        </p:nvPicPr>
        <p:blipFill>
          <a:blip r:embed="rId2"/>
          <a:srcRect l="7812" r="8593"/>
          <a:stretch>
            <a:fillRect/>
          </a:stretch>
        </p:blipFill>
        <p:spPr bwMode="auto">
          <a:xfrm>
            <a:off x="-1" y="500042"/>
            <a:ext cx="9128483" cy="5072098"/>
          </a:xfrm>
          <a:prstGeom prst="rect">
            <a:avLst/>
          </a:prstGeom>
          <a:noFill/>
        </p:spPr>
      </p:pic>
      <p:sp>
        <p:nvSpPr>
          <p:cNvPr id="6" name="Номер слайда 3"/>
          <p:cNvSpPr txBox="1">
            <a:spLocks/>
          </p:cNvSpPr>
          <p:nvPr/>
        </p:nvSpPr>
        <p:spPr>
          <a:xfrm>
            <a:off x="8572528" y="6286520"/>
            <a:ext cx="571472"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k-KZ"/>
          </a:p>
        </p:txBody>
      </p:sp>
      <p:graphicFrame>
        <p:nvGraphicFramePr>
          <p:cNvPr id="35841" name="Object 1"/>
          <p:cNvGraphicFramePr>
            <a:graphicFrameLocks noChangeAspect="1"/>
          </p:cNvGraphicFramePr>
          <p:nvPr/>
        </p:nvGraphicFramePr>
        <p:xfrm>
          <a:off x="0" y="71414"/>
          <a:ext cx="9144000" cy="6154899"/>
        </p:xfrm>
        <a:graphic>
          <a:graphicData uri="http://schemas.openxmlformats.org/presentationml/2006/ole">
            <mc:AlternateContent xmlns:mc="http://schemas.openxmlformats.org/markup-compatibility/2006">
              <mc:Choice xmlns:v="urn:schemas-microsoft-com:vml" Requires="v">
                <p:oleObj spid="_x0000_s35849" r:id="rId3" imgW="5913425" imgH="3979469" progId="">
                  <p:embed/>
                </p:oleObj>
              </mc:Choice>
              <mc:Fallback>
                <p:oleObj r:id="rId3" imgW="5913425" imgH="3979469"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71414"/>
                        <a:ext cx="9144000" cy="61548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Номер слайда 3"/>
          <p:cNvSpPr txBox="1">
            <a:spLocks/>
          </p:cNvSpPr>
          <p:nvPr/>
        </p:nvSpPr>
        <p:spPr>
          <a:xfrm>
            <a:off x="8501090" y="6286520"/>
            <a:ext cx="642910"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sp>
        <p:nvSpPr>
          <p:cNvPr id="5" name="Прямоугольник 4"/>
          <p:cNvSpPr/>
          <p:nvPr/>
        </p:nvSpPr>
        <p:spPr>
          <a:xfrm>
            <a:off x="6572264" y="571480"/>
            <a:ext cx="1357322" cy="42862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1259632" y="571480"/>
            <a:ext cx="7884368" cy="5016758"/>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r>
              <a:rPr lang="kk-KZ" sz="3200" b="1" dirty="0" smtClean="0">
                <a:ln w="50800"/>
                <a:solidFill>
                  <a:srgbClr val="FFC000"/>
                </a:solidFill>
                <a:latin typeface="Times New Roman" pitchFamily="18" charset="0"/>
                <a:cs typeface="Times New Roman" pitchFamily="18" charset="0"/>
              </a:rPr>
              <a:t>               </a:t>
            </a:r>
            <a:r>
              <a:rPr lang="kk-KZ" sz="3200" b="1" u="sng" dirty="0" smtClean="0">
                <a:ln w="50800"/>
                <a:solidFill>
                  <a:schemeClr val="accent1"/>
                </a:solidFill>
                <a:latin typeface="Times New Roman" pitchFamily="18" charset="0"/>
                <a:cs typeface="Times New Roman" pitchFamily="18" charset="0"/>
              </a:rPr>
              <a:t>Қортынды:</a:t>
            </a:r>
            <a:r>
              <a:rPr lang="en-US" sz="3200" b="1" u="sng" dirty="0" smtClean="0">
                <a:ln w="50800"/>
                <a:solidFill>
                  <a:schemeClr val="accent1"/>
                </a:solidFill>
                <a:latin typeface="Times New Roman" pitchFamily="18" charset="0"/>
                <a:cs typeface="Times New Roman" pitchFamily="18" charset="0"/>
              </a:rPr>
              <a:t> </a:t>
            </a:r>
            <a:endParaRPr lang="kk-KZ" sz="3200" b="1" u="sng" dirty="0" smtClean="0">
              <a:ln w="50800"/>
              <a:solidFill>
                <a:schemeClr val="accent1"/>
              </a:solidFill>
              <a:latin typeface="Times New Roman" pitchFamily="18" charset="0"/>
              <a:cs typeface="Times New Roman" pitchFamily="18" charset="0"/>
            </a:endParaRPr>
          </a:p>
          <a:p>
            <a:r>
              <a:rPr lang="kk-KZ" sz="3200" b="1" dirty="0" smtClean="0">
                <a:ln w="50800"/>
                <a:latin typeface="Times New Roman" pitchFamily="18" charset="0"/>
                <a:cs typeface="Times New Roman" pitchFamily="18" charset="0"/>
              </a:rPr>
              <a:t>Алғаш рет </a:t>
            </a:r>
            <a:r>
              <a:rPr lang="en-US" sz="3200" b="1" dirty="0" smtClean="0">
                <a:ln w="50800"/>
                <a:latin typeface="Times New Roman" pitchFamily="18" charset="0"/>
                <a:cs typeface="Times New Roman" pitchFamily="18" charset="0"/>
              </a:rPr>
              <a:t>IRAS</a:t>
            </a:r>
            <a:r>
              <a:rPr lang="ru-RU" sz="3200" b="1" dirty="0" smtClean="0">
                <a:ln w="50800"/>
                <a:latin typeface="Times New Roman" pitchFamily="18" charset="0"/>
                <a:cs typeface="Times New Roman" pitchFamily="18" charset="0"/>
              </a:rPr>
              <a:t>21516+5245</a:t>
            </a:r>
            <a:r>
              <a:rPr lang="kk-KZ" sz="3200" b="1" dirty="0" smtClean="0">
                <a:ln w="50800"/>
                <a:latin typeface="Times New Roman" pitchFamily="18" charset="0"/>
                <a:cs typeface="Times New Roman" pitchFamily="18" charset="0"/>
              </a:rPr>
              <a:t> жұлдызының спектрлік</a:t>
            </a:r>
            <a:r>
              <a:rPr lang="en-US" sz="3200" b="1" dirty="0" smtClean="0">
                <a:ln w="50800"/>
                <a:latin typeface="Times New Roman" pitchFamily="18" charset="0"/>
                <a:cs typeface="Times New Roman" pitchFamily="18" charset="0"/>
              </a:rPr>
              <a:t> </a:t>
            </a:r>
            <a:r>
              <a:rPr lang="kk-KZ" sz="3200" b="1" dirty="0" smtClean="0">
                <a:ln w="50800"/>
                <a:latin typeface="Times New Roman" pitchFamily="18" charset="0"/>
                <a:cs typeface="Times New Roman" pitchFamily="18" charset="0"/>
              </a:rPr>
              <a:t>деректері өңделіп, каталогтардан алынған спектрлер анықталды. Жұлдыз спектріндегі радиалды жылдамдық анықталды. Әртүрлі обсерваториялар үшін эмиссиялық сызықтардың параметрлері анықталып, графиктері тұрғызылды. </a:t>
            </a:r>
            <a:endParaRPr lang="ru-RU" sz="3200" b="1" dirty="0">
              <a:ln w="50800"/>
              <a:latin typeface="Times New Roman" pitchFamily="18" charset="0"/>
              <a:cs typeface="Times New Roman" pitchFamily="18" charset="0"/>
            </a:endParaRPr>
          </a:p>
        </p:txBody>
      </p:sp>
      <p:sp>
        <p:nvSpPr>
          <p:cNvPr id="8" name="Номер слайда 3"/>
          <p:cNvSpPr txBox="1">
            <a:spLocks/>
          </p:cNvSpPr>
          <p:nvPr/>
        </p:nvSpPr>
        <p:spPr>
          <a:xfrm>
            <a:off x="8501090" y="6286520"/>
            <a:ext cx="642910"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971600" y="0"/>
            <a:ext cx="7056784" cy="5589240"/>
          </a:xfrm>
          <a:prstGeom prst="rect">
            <a:avLst/>
          </a:prstGeom>
          <a:noFill/>
        </p:spPr>
        <p:txBody>
          <a:bodyPr wrap="square" lIns="91440" tIns="45720" rIns="91440" bIns="45720">
            <a:spAutoFit/>
          </a:bodyPr>
          <a:lstStyle/>
          <a:p>
            <a:pPr algn="ctr"/>
            <a:r>
              <a:rPr lang="kk-KZ" sz="3200" b="1" u="sng" dirty="0" smtClean="0">
                <a:ln w="1905"/>
                <a:solidFill>
                  <a:srgbClr val="00B0F0"/>
                </a:solidFill>
                <a:effectLst>
                  <a:innerShdw blurRad="69850" dist="43180" dir="5400000">
                    <a:srgbClr val="000000">
                      <a:alpha val="65000"/>
                    </a:srgbClr>
                  </a:innerShdw>
                </a:effectLst>
                <a:latin typeface="Times New Roman" pitchFamily="18" charset="0"/>
                <a:cs typeface="Times New Roman" pitchFamily="18" charset="0"/>
              </a:rPr>
              <a:t>Пайдаланылған әдебиеттер:</a:t>
            </a:r>
          </a:p>
          <a:p>
            <a:pPr algn="ctr"/>
            <a:endParaRPr lang="ru-RU" b="1" dirty="0" smtClean="0">
              <a:latin typeface="Times New Roman" panose="02020603050405020304" pitchFamily="18" charset="0"/>
              <a:cs typeface="Times New Roman" panose="02020603050405020304" pitchFamily="18" charset="0"/>
            </a:endParaRPr>
          </a:p>
          <a:p>
            <a:pPr marL="342900" indent="-342900">
              <a:buAutoNum type="arabicPeriod"/>
            </a:pPr>
            <a:r>
              <a:rPr lang="ru-RU" sz="2000" dirty="0" smtClean="0">
                <a:latin typeface="Times New Roman" panose="02020603050405020304" pitchFamily="18" charset="0"/>
                <a:cs typeface="Times New Roman" panose="02020603050405020304" pitchFamily="18" charset="0"/>
              </a:rPr>
              <a:t>«ФОТОМЕТРИЧЕСКИЕ </a:t>
            </a:r>
            <a:r>
              <a:rPr lang="ru-RU" sz="2000" dirty="0">
                <a:latin typeface="Times New Roman" panose="02020603050405020304" pitchFamily="18" charset="0"/>
                <a:cs typeface="Times New Roman" panose="02020603050405020304" pitchFamily="18" charset="0"/>
              </a:rPr>
              <a:t>И СПЕКТРАЛЬНЫЕ ИССЛЕДОВАНИЯ ГОРЯЧИХ ЗВЕЗД С ГАЗОПЫЛЕВЫМИ </a:t>
            </a:r>
            <a:r>
              <a:rPr lang="ru-RU" sz="2000" dirty="0" smtClean="0">
                <a:latin typeface="Times New Roman" panose="02020603050405020304" pitchFamily="18" charset="0"/>
                <a:cs typeface="Times New Roman" panose="02020603050405020304" pitchFamily="18" charset="0"/>
              </a:rPr>
              <a:t>ОБОЛОЧКАМИ» </a:t>
            </a:r>
            <a:r>
              <a:rPr lang="ru-RU" sz="2000" dirty="0">
                <a:latin typeface="Times New Roman" panose="02020603050405020304" pitchFamily="18" charset="0"/>
                <a:cs typeface="Times New Roman" panose="02020603050405020304" pitchFamily="18" charset="0"/>
              </a:rPr>
              <a:t>МИРОШНИЧЕНКО А.С </a:t>
            </a:r>
            <a:r>
              <a:rPr lang="ru-RU" sz="2000" dirty="0" smtClean="0">
                <a:latin typeface="Times New Roman" panose="02020603050405020304" pitchFamily="18" charset="0"/>
                <a:cs typeface="Times New Roman" panose="02020603050405020304" pitchFamily="18" charset="0"/>
              </a:rPr>
              <a:t>Нижний </a:t>
            </a:r>
            <a:r>
              <a:rPr lang="ru-RU" sz="2000" dirty="0">
                <a:latin typeface="Times New Roman" panose="02020603050405020304" pitchFamily="18" charset="0"/>
                <a:cs typeface="Times New Roman" panose="02020603050405020304" pitchFamily="18" charset="0"/>
              </a:rPr>
              <a:t>Архыз </a:t>
            </a:r>
            <a:r>
              <a:rPr lang="ru-RU" sz="2000" dirty="0" smtClean="0">
                <a:latin typeface="Times New Roman" panose="02020603050405020304" pitchFamily="18" charset="0"/>
                <a:cs typeface="Times New Roman" panose="02020603050405020304" pitchFamily="18" charset="0"/>
              </a:rPr>
              <a:t>– 2008</a:t>
            </a:r>
            <a:endParaRPr lang="ru-RU" sz="2000" u="sng" dirty="0">
              <a:ln w="1905"/>
              <a:solidFill>
                <a:srgbClr val="00B0F0"/>
              </a:solidFill>
              <a:effectLst>
                <a:innerShdw blurRad="69850" dist="43180" dir="5400000">
                  <a:srgbClr val="000000">
                    <a:alpha val="65000"/>
                  </a:srgbClr>
                </a:innerShdw>
              </a:effectLst>
              <a:latin typeface="Times New Roman" pitchFamily="18" charset="0"/>
              <a:cs typeface="Times New Roman" pitchFamily="18" charset="0"/>
            </a:endParaRPr>
          </a:p>
          <a:p>
            <a:pPr marL="342900" indent="-342900">
              <a:buAutoNum type="arabicPeriod"/>
            </a:pPr>
            <a:r>
              <a:rPr lang="kk-KZ" sz="2000" dirty="0" smtClean="0">
                <a:latin typeface="Times New Roman" panose="02020603050405020304" pitchFamily="18" charset="0"/>
                <a:cs typeface="Times New Roman" panose="02020603050405020304" pitchFamily="18" charset="0"/>
              </a:rPr>
              <a:t>«</a:t>
            </a:r>
            <a:r>
              <a:rPr lang="en-US" sz="2000" dirty="0" smtClean="0">
                <a:latin typeface="Times New Roman" panose="02020603050405020304" pitchFamily="18" charset="0"/>
                <a:cs typeface="Times New Roman" panose="02020603050405020304" pitchFamily="18" charset="0"/>
              </a:rPr>
              <a:t>TOWARDS </a:t>
            </a:r>
            <a:r>
              <a:rPr lang="en-US" sz="2000" dirty="0">
                <a:latin typeface="Times New Roman" panose="02020603050405020304" pitchFamily="18" charset="0"/>
                <a:cs typeface="Times New Roman" panose="02020603050405020304" pitchFamily="18" charset="0"/>
              </a:rPr>
              <a:t>UNDERSTANDING THE B[E] PHENOMENON: VI. NATURE AND SPECTRAL VARIATIONS OF HD </a:t>
            </a:r>
            <a:r>
              <a:rPr lang="en-US" sz="2000" dirty="0" smtClean="0">
                <a:latin typeface="Times New Roman" panose="02020603050405020304" pitchFamily="18" charset="0"/>
                <a:cs typeface="Times New Roman" panose="02020603050405020304" pitchFamily="18" charset="0"/>
              </a:rPr>
              <a:t>85567</a:t>
            </a:r>
            <a:r>
              <a:rPr lang="kk-KZ" sz="2000" dirty="0" smtClean="0">
                <a:latin typeface="Times New Roman" panose="02020603050405020304" pitchFamily="18" charset="0"/>
                <a:cs typeface="Times New Roman" panose="02020603050405020304" pitchFamily="18" charset="0"/>
              </a:rPr>
              <a:t>»</a:t>
            </a:r>
          </a:p>
          <a:p>
            <a:r>
              <a:rPr lang="en-US" sz="2000" dirty="0" smtClean="0">
                <a:latin typeface="Times New Roman" panose="02020603050405020304" pitchFamily="18" charset="0"/>
                <a:cs typeface="Times New Roman" panose="02020603050405020304" pitchFamily="18" charset="0"/>
              </a:rPr>
              <a:t> </a:t>
            </a:r>
            <a:r>
              <a:rPr lang="kk-KZ" sz="20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S</a:t>
            </a:r>
            <a:r>
              <a:rPr lang="en-US" sz="2000" dirty="0">
                <a:latin typeface="Times New Roman" panose="02020603050405020304" pitchFamily="18" charset="0"/>
                <a:cs typeface="Times New Roman" panose="02020603050405020304" pitchFamily="18" charset="0"/>
              </a:rPr>
              <a:t>. A. </a:t>
            </a:r>
            <a:r>
              <a:rPr lang="en-US" sz="2000" dirty="0" err="1" smtClean="0">
                <a:latin typeface="Times New Roman" panose="02020603050405020304" pitchFamily="18" charset="0"/>
                <a:cs typeface="Times New Roman" panose="02020603050405020304" pitchFamily="18" charset="0"/>
              </a:rPr>
              <a:t>Khokhlov</a:t>
            </a:r>
            <a:r>
              <a:rPr lang="kk-KZ"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 S. </a:t>
            </a:r>
            <a:r>
              <a:rPr lang="en-US" sz="2000" dirty="0" err="1" smtClean="0">
                <a:latin typeface="Times New Roman" panose="02020603050405020304" pitchFamily="18" charset="0"/>
                <a:cs typeface="Times New Roman" panose="02020603050405020304" pitchFamily="18" charset="0"/>
              </a:rPr>
              <a:t>Miroshnichenko</a:t>
            </a:r>
            <a:endParaRPr lang="kk-KZ" sz="2000" dirty="0" smtClean="0">
              <a:latin typeface="Times New Roman" panose="02020603050405020304" pitchFamily="18" charset="0"/>
              <a:cs typeface="Times New Roman" panose="02020603050405020304" pitchFamily="18" charset="0"/>
            </a:endParaRPr>
          </a:p>
          <a:p>
            <a:pPr marL="342900" indent="-342900">
              <a:buAutoNum type="arabicPeriod" startAt="3"/>
            </a:pPr>
            <a:r>
              <a:rPr lang="kk-KZ" sz="2000" dirty="0" smtClean="0">
                <a:latin typeface="Times New Roman" panose="02020603050405020304" pitchFamily="18" charset="0"/>
                <a:cs typeface="Times New Roman" panose="02020603050405020304" pitchFamily="18" charset="0"/>
              </a:rPr>
              <a:t>«</a:t>
            </a:r>
            <a:r>
              <a:rPr lang="en-US" sz="2000" dirty="0" smtClean="0">
                <a:latin typeface="Times New Roman" panose="02020603050405020304" pitchFamily="18" charset="0"/>
                <a:cs typeface="Times New Roman" panose="02020603050405020304" pitchFamily="18" charset="0"/>
              </a:rPr>
              <a:t>First </a:t>
            </a:r>
            <a:r>
              <a:rPr lang="en-US" sz="2000" dirty="0">
                <a:latin typeface="Times New Roman" panose="02020603050405020304" pitchFamily="18" charset="0"/>
                <a:cs typeface="Times New Roman" panose="02020603050405020304" pitchFamily="18" charset="0"/>
              </a:rPr>
              <a:t>detections of FS </a:t>
            </a:r>
            <a:r>
              <a:rPr lang="en-US" sz="2000" dirty="0" err="1">
                <a:latin typeface="Times New Roman" panose="02020603050405020304" pitchFamily="18" charset="0"/>
                <a:cs typeface="Times New Roman" panose="02020603050405020304" pitchFamily="18" charset="0"/>
              </a:rPr>
              <a:t>CMa</a:t>
            </a:r>
            <a:r>
              <a:rPr lang="en-US" sz="2000" dirty="0">
                <a:latin typeface="Times New Roman" panose="02020603050405020304" pitchFamily="18" charset="0"/>
                <a:cs typeface="Times New Roman" panose="02020603050405020304" pitchFamily="18" charset="0"/>
              </a:rPr>
              <a:t> stars in clusters Evolutionary state as constrained by coeval massive </a:t>
            </a:r>
            <a:r>
              <a:rPr lang="en-US" sz="2000" dirty="0" smtClean="0">
                <a:latin typeface="Times New Roman" panose="02020603050405020304" pitchFamily="18" charset="0"/>
                <a:cs typeface="Times New Roman" panose="02020603050405020304" pitchFamily="18" charset="0"/>
              </a:rPr>
              <a:t>stars</a:t>
            </a:r>
            <a:r>
              <a:rPr lang="kk-KZ" sz="2000" dirty="0" smtClean="0">
                <a:latin typeface="Times New Roman" panose="02020603050405020304" pitchFamily="18" charset="0"/>
                <a:cs typeface="Times New Roman" panose="02020603050405020304" pitchFamily="18" charset="0"/>
              </a:rPr>
              <a:t>»</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 de la </a:t>
            </a:r>
            <a:r>
              <a:rPr lang="en-US" sz="2000" dirty="0" smtClean="0">
                <a:latin typeface="Times New Roman" panose="02020603050405020304" pitchFamily="18" charset="0"/>
                <a:cs typeface="Times New Roman" panose="02020603050405020304" pitchFamily="18" charset="0"/>
              </a:rPr>
              <a:t>Fuente </a:t>
            </a:r>
            <a:r>
              <a:rPr lang="en-US" sz="2000" dirty="0">
                <a:latin typeface="Times New Roman" panose="02020603050405020304" pitchFamily="18" charset="0"/>
                <a:cs typeface="Times New Roman" panose="02020603050405020304" pitchFamily="18" charset="0"/>
              </a:rPr>
              <a:t>, F. </a:t>
            </a:r>
            <a:r>
              <a:rPr lang="en-US" sz="2000" dirty="0" err="1" smtClean="0">
                <a:latin typeface="Times New Roman" panose="02020603050405020304" pitchFamily="18" charset="0"/>
                <a:cs typeface="Times New Roman" panose="02020603050405020304" pitchFamily="18" charset="0"/>
              </a:rPr>
              <a:t>Najarro</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C. </a:t>
            </a:r>
            <a:r>
              <a:rPr lang="en-US" sz="2000" dirty="0" err="1" smtClean="0">
                <a:latin typeface="Times New Roman" panose="02020603050405020304" pitchFamily="18" charset="0"/>
                <a:cs typeface="Times New Roman" panose="02020603050405020304" pitchFamily="18" charset="0"/>
              </a:rPr>
              <a:t>Trombley</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B. </a:t>
            </a:r>
            <a:r>
              <a:rPr lang="en-US" sz="2000" dirty="0" smtClean="0">
                <a:latin typeface="Times New Roman" panose="02020603050405020304" pitchFamily="18" charset="0"/>
                <a:cs typeface="Times New Roman" panose="02020603050405020304" pitchFamily="18" charset="0"/>
              </a:rPr>
              <a:t>Davies </a:t>
            </a:r>
            <a:r>
              <a:rPr lang="en-US" sz="2000" dirty="0">
                <a:latin typeface="Times New Roman" panose="02020603050405020304" pitchFamily="18" charset="0"/>
                <a:cs typeface="Times New Roman" panose="02020603050405020304" pitchFamily="18" charset="0"/>
              </a:rPr>
              <a:t>, and D. F. </a:t>
            </a:r>
            <a:r>
              <a:rPr lang="en-US" sz="2000" dirty="0" err="1" smtClean="0">
                <a:latin typeface="Times New Roman" panose="02020603050405020304" pitchFamily="18" charset="0"/>
                <a:cs typeface="Times New Roman" panose="02020603050405020304" pitchFamily="18" charset="0"/>
              </a:rPr>
              <a:t>Figer</a:t>
            </a:r>
            <a:endParaRPr lang="kk-KZ" sz="2000" dirty="0">
              <a:latin typeface="Times New Roman" panose="02020603050405020304" pitchFamily="18" charset="0"/>
              <a:cs typeface="Times New Roman" panose="02020603050405020304" pitchFamily="18" charset="0"/>
            </a:endParaRPr>
          </a:p>
          <a:p>
            <a:pPr marL="342900" indent="-342900">
              <a:buAutoNum type="arabicPeriod" startAt="3"/>
            </a:pPr>
            <a:r>
              <a:rPr lang="ru-RU" sz="2000" dirty="0" smtClean="0">
                <a:latin typeface="Times New Roman" panose="02020603050405020304" pitchFamily="18" charset="0"/>
                <a:cs typeface="Times New Roman" panose="02020603050405020304" pitchFamily="18" charset="0"/>
              </a:rPr>
              <a:t>«Спектральный и информационно-</a:t>
            </a:r>
            <a:r>
              <a:rPr lang="ru-RU" sz="2000" dirty="0" err="1" smtClean="0">
                <a:latin typeface="Times New Roman" panose="02020603050405020304" pitchFamily="18" charset="0"/>
                <a:cs typeface="Times New Roman" panose="02020603050405020304" pitchFamily="18" charset="0"/>
              </a:rPr>
              <a:t>энтропийный</a:t>
            </a:r>
            <a:r>
              <a:rPr lang="ru-RU" sz="2000" dirty="0" smtClean="0">
                <a:latin typeface="Times New Roman" panose="02020603050405020304" pitchFamily="18" charset="0"/>
                <a:cs typeface="Times New Roman" panose="02020603050405020304" pitchFamily="18" charset="0"/>
              </a:rPr>
              <a:t> анализ                   сигналов горячих звезд с газопылевыми оболочками» Хохлов С.А , </a:t>
            </a:r>
            <a:r>
              <a:rPr lang="ru-RU" dirty="0" smtClean="0">
                <a:latin typeface="Times New Roman" panose="02020603050405020304" pitchFamily="18" charset="0"/>
                <a:cs typeface="Times New Roman" panose="02020603050405020304" pitchFamily="18" charset="0"/>
              </a:rPr>
              <a:t>Алматы, 2017</a:t>
            </a:r>
            <a:endParaRPr lang="ru-RU" sz="2000" dirty="0" smtClean="0">
              <a:latin typeface="Times New Roman" panose="02020603050405020304" pitchFamily="18" charset="0"/>
              <a:cs typeface="Times New Roman" panose="02020603050405020304" pitchFamily="18" charset="0"/>
            </a:endParaRPr>
          </a:p>
          <a:p>
            <a:pPr marL="342900" indent="-342900" algn="ctr">
              <a:buAutoNum type="arabicPeriod" startAt="3"/>
            </a:pPr>
            <a:endParaRPr lang="ru-RU" dirty="0" smtClean="0">
              <a:latin typeface="Times New Roman" panose="02020603050405020304" pitchFamily="18" charset="0"/>
              <a:cs typeface="Times New Roman" panose="02020603050405020304" pitchFamily="18" charset="0"/>
            </a:endParaRPr>
          </a:p>
        </p:txBody>
      </p:sp>
      <p:sp>
        <p:nvSpPr>
          <p:cNvPr id="6" name="Номер слайда 3"/>
          <p:cNvSpPr txBox="1">
            <a:spLocks/>
          </p:cNvSpPr>
          <p:nvPr/>
        </p:nvSpPr>
        <p:spPr>
          <a:xfrm>
            <a:off x="8572528" y="6286520"/>
            <a:ext cx="571472"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a:bodyPr>
          <a:lstStyle/>
          <a:p>
            <a:pPr algn="just">
              <a:buNone/>
              <a:tabLst>
                <a:tab pos="4489450" algn="l"/>
              </a:tabLst>
            </a:pPr>
            <a:r>
              <a:rPr lang="kk-KZ" dirty="0" smtClean="0">
                <a:ln w="0"/>
                <a:effectLst>
                  <a:outerShdw blurRad="38100" dist="19050" dir="2700000" algn="tl" rotWithShape="0">
                    <a:schemeClr val="dk1">
                      <a:alpha val="40000"/>
                    </a:schemeClr>
                  </a:outerShdw>
                </a:effectLst>
                <a:latin typeface="Times New Roman" pitchFamily="18" charset="0"/>
                <a:cs typeface="Times New Roman" pitchFamily="18" charset="0"/>
              </a:rPr>
              <a:t>               В</a:t>
            </a:r>
            <a:r>
              <a:rPr lang="en-US" dirty="0" smtClean="0">
                <a:ln w="0"/>
                <a:effectLst>
                  <a:outerShdw blurRad="38100" dist="19050" dir="2700000" algn="tl" rotWithShape="0">
                    <a:schemeClr val="dk1">
                      <a:alpha val="40000"/>
                    </a:schemeClr>
                  </a:outerShdw>
                </a:effectLst>
                <a:latin typeface="Times New Roman" pitchFamily="18" charset="0"/>
                <a:cs typeface="Times New Roman" pitchFamily="18" charset="0"/>
              </a:rPr>
              <a:t>[e]</a:t>
            </a:r>
            <a:r>
              <a:rPr lang="kk-KZ" dirty="0" smtClean="0">
                <a:ln w="0"/>
                <a:effectLst>
                  <a:outerShdw blurRad="38100" dist="19050" dir="2700000" algn="tl" rotWithShape="0">
                    <a:schemeClr val="dk1">
                      <a:alpha val="40000"/>
                    </a:schemeClr>
                  </a:outerShdw>
                </a:effectLst>
                <a:latin typeface="Times New Roman" pitchFamily="18" charset="0"/>
                <a:cs typeface="Times New Roman" pitchFamily="18" charset="0"/>
              </a:rPr>
              <a:t> типті жұлдыз спектрінде тыйым салынған бейтарап немесе аз иондалған эмиссиялық спектрлік сызықтары бар В типті жұлдыз. </a:t>
            </a:r>
            <a:r>
              <a:rPr lang="kk-KZ" dirty="0">
                <a:ln w="0"/>
                <a:effectLst>
                  <a:outerShdw blurRad="38100" dist="19050" dir="2700000" algn="tl" rotWithShape="0">
                    <a:schemeClr val="dk1">
                      <a:alpha val="40000"/>
                    </a:schemeClr>
                  </a:outerShdw>
                </a:effectLst>
                <a:latin typeface="Times New Roman" pitchFamily="18" charset="0"/>
                <a:cs typeface="Times New Roman" pitchFamily="18" charset="0"/>
              </a:rPr>
              <a:t>Бұл </a:t>
            </a:r>
            <a:r>
              <a:rPr lang="kk-KZ" dirty="0" smtClean="0">
                <a:ln w="0"/>
                <a:effectLst>
                  <a:outerShdw blurRad="38100" dist="19050" dir="2700000" algn="tl" rotWithShape="0">
                    <a:schemeClr val="dk1">
                      <a:alpha val="40000"/>
                    </a:schemeClr>
                  </a:outerShdw>
                </a:effectLst>
                <a:latin typeface="Times New Roman" pitchFamily="18" charset="0"/>
                <a:cs typeface="Times New Roman" pitchFamily="18" charset="0"/>
              </a:rPr>
              <a:t>типтегі жұлдыздар көп жағдайда сутегі эмиссиясының күшті сызықтарын шығарады, бірақ бұл қасиет басқа да көптеген жұлдыздарда кездеседі. Сол себепті бұл қасиет В</a:t>
            </a:r>
            <a:r>
              <a:rPr lang="en-US" dirty="0" smtClean="0">
                <a:ln w="0"/>
                <a:effectLst>
                  <a:outerShdw blurRad="38100" dist="19050" dir="2700000" algn="tl" rotWithShape="0">
                    <a:schemeClr val="dk1">
                      <a:alpha val="40000"/>
                    </a:schemeClr>
                  </a:outerShdw>
                </a:effectLst>
                <a:latin typeface="Times New Roman" pitchFamily="18" charset="0"/>
                <a:cs typeface="Times New Roman" pitchFamily="18" charset="0"/>
              </a:rPr>
              <a:t>[</a:t>
            </a:r>
            <a:r>
              <a:rPr lang="kk-KZ" dirty="0" smtClean="0">
                <a:ln w="0"/>
                <a:effectLst>
                  <a:outerShdw blurRad="38100" dist="19050" dir="2700000" algn="tl" rotWithShape="0">
                    <a:schemeClr val="dk1">
                      <a:alpha val="40000"/>
                    </a:schemeClr>
                  </a:outerShdw>
                </a:effectLst>
                <a:latin typeface="Times New Roman" pitchFamily="18" charset="0"/>
                <a:cs typeface="Times New Roman" pitchFamily="18" charset="0"/>
              </a:rPr>
              <a:t>е</a:t>
            </a:r>
            <a:r>
              <a:rPr lang="en-US" dirty="0" smtClean="0">
                <a:ln w="0"/>
                <a:effectLst>
                  <a:outerShdw blurRad="38100" dist="19050" dir="2700000" algn="tl" rotWithShape="0">
                    <a:schemeClr val="dk1">
                      <a:alpha val="40000"/>
                    </a:schemeClr>
                  </a:outerShdw>
                </a:effectLst>
                <a:latin typeface="Times New Roman" pitchFamily="18" charset="0"/>
                <a:cs typeface="Times New Roman" pitchFamily="18" charset="0"/>
              </a:rPr>
              <a:t>]</a:t>
            </a:r>
            <a:r>
              <a:rPr lang="kk-KZ" dirty="0" smtClean="0">
                <a:ln w="0"/>
                <a:effectLst>
                  <a:outerShdw blurRad="38100" dist="19050" dir="2700000" algn="tl" rotWithShape="0">
                    <a:schemeClr val="dk1">
                      <a:alpha val="40000"/>
                    </a:schemeClr>
                  </a:outerShdw>
                </a:effectLst>
                <a:latin typeface="Times New Roman" pitchFamily="18" charset="0"/>
                <a:cs typeface="Times New Roman" pitchFamily="18" charset="0"/>
              </a:rPr>
              <a:t> типті объектіні жіктеуге жеткіліксіз. Бұл объектілер біздің Галактикада шамамен 40 жыл бурын инфрақызыл аспанды зерттеу кезінде анықталды, және бастапқыда 70 галактикалық объект анықталды, олардың жартысы зерттелмеген күйінде қалды. Бұл құбылыс бас тізбектен бастап, планетарлық тұмандық кезеңіне дейінгі   эволюцияның әр кезеңдеріне байланысты</a:t>
            </a:r>
            <a:endParaRPr lang="en-US" dirty="0" smtClean="0">
              <a:ln w="0"/>
              <a:effectLst>
                <a:outerShdw blurRad="38100" dist="19050" dir="2700000" algn="tl" rotWithShape="0">
                  <a:schemeClr val="dk1">
                    <a:alpha val="40000"/>
                  </a:schemeClr>
                </a:outerShdw>
              </a:effectLst>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6F82964B-C42E-44EA-9326-8359B30F452C}" type="slidenum">
              <a:rPr lang="kk-KZ" smtClean="0"/>
              <a:pPr/>
              <a:t>2</a:t>
            </a:fld>
            <a:endParaRPr lang="kk-KZ" dirty="0"/>
          </a:p>
        </p:txBody>
      </p:sp>
      <p:sp>
        <p:nvSpPr>
          <p:cNvPr id="5" name="Номер слайда 3"/>
          <p:cNvSpPr txBox="1">
            <a:spLocks/>
          </p:cNvSpPr>
          <p:nvPr/>
        </p:nvSpPr>
        <p:spPr>
          <a:xfrm>
            <a:off x="8643966" y="6286520"/>
            <a:ext cx="500034"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sp>
        <p:nvSpPr>
          <p:cNvPr id="2" name="Прямоугольник 1"/>
          <p:cNvSpPr/>
          <p:nvPr/>
        </p:nvSpPr>
        <p:spPr>
          <a:xfrm>
            <a:off x="2483768" y="620688"/>
            <a:ext cx="3521241" cy="584775"/>
          </a:xfrm>
          <a:prstGeom prst="rect">
            <a:avLst/>
          </a:prstGeom>
          <a:noFill/>
        </p:spPr>
        <p:txBody>
          <a:bodyPr wrap="square" lIns="91440" tIns="45720" rIns="91440" bIns="45720">
            <a:spAutoFit/>
          </a:bodyPr>
          <a:lstStyle/>
          <a:p>
            <a:pPr algn="ctr"/>
            <a:r>
              <a:rPr lang="en-US" sz="3200" b="1"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B[e] </a:t>
            </a:r>
            <a:r>
              <a:rPr lang="kk-KZ" sz="3200" b="1"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феномен</a:t>
            </a:r>
            <a:r>
              <a:rPr lang="ru-RU" sz="3200" b="1"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і</a:t>
            </a:r>
            <a:endParaRPr lang="kk-KZ" sz="3200" b="1"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3"/>
          <p:cNvSpPr txBox="1">
            <a:spLocks/>
          </p:cNvSpPr>
          <p:nvPr/>
        </p:nvSpPr>
        <p:spPr>
          <a:xfrm>
            <a:off x="8643966" y="6286520"/>
            <a:ext cx="500034"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pic>
        <p:nvPicPr>
          <p:cNvPr id="1026" name="Picture 2" descr="C:\Users\USER\Desktop\PhD\MWC 645\Conference 2020\TTauriStarDrawing.jpg"/>
          <p:cNvPicPr>
            <a:picLocks noChangeAspect="1" noChangeArrowheads="1"/>
          </p:cNvPicPr>
          <p:nvPr/>
        </p:nvPicPr>
        <p:blipFill>
          <a:blip r:embed="rId2"/>
          <a:srcRect/>
          <a:stretch>
            <a:fillRect/>
          </a:stretch>
        </p:blipFill>
        <p:spPr bwMode="auto">
          <a:xfrm>
            <a:off x="1" y="2625322"/>
            <a:ext cx="5643570" cy="4232677"/>
          </a:xfrm>
          <a:prstGeom prst="rect">
            <a:avLst/>
          </a:prstGeom>
          <a:noFill/>
        </p:spPr>
      </p:pic>
      <p:pic>
        <p:nvPicPr>
          <p:cNvPr id="1027" name="Picture 3" descr="C:\Users\USER\Desktop\PhD\MWC 645\Conference 2020\6921514.jpg"/>
          <p:cNvPicPr>
            <a:picLocks noChangeAspect="1" noChangeArrowheads="1"/>
          </p:cNvPicPr>
          <p:nvPr/>
        </p:nvPicPr>
        <p:blipFill>
          <a:blip r:embed="rId3"/>
          <a:srcRect/>
          <a:stretch>
            <a:fillRect/>
          </a:stretch>
        </p:blipFill>
        <p:spPr bwMode="auto">
          <a:xfrm>
            <a:off x="3357554" y="0"/>
            <a:ext cx="5786446" cy="386082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971600" y="3714752"/>
            <a:ext cx="8172400" cy="1384995"/>
          </a:xfrm>
          <a:prstGeom prst="rect">
            <a:avLst/>
          </a:prstGeom>
        </p:spPr>
        <p:txBody>
          <a:bodyPr wrap="square">
            <a:spAutoFit/>
          </a:bodyPr>
          <a:lstStyle/>
          <a:p>
            <a:r>
              <a:rPr lang="kk-KZ" sz="2800" b="1" u="sng" dirty="0" smtClean="0">
                <a:solidFill>
                  <a:schemeClr val="accent1"/>
                </a:solidFill>
                <a:latin typeface="Times New Roman" panose="02020603050405020304" pitchFamily="18" charset="0"/>
                <a:cs typeface="Times New Roman" panose="02020603050405020304" pitchFamily="18" charset="0"/>
              </a:rPr>
              <a:t>Зерттеу әдісі</a:t>
            </a:r>
            <a:r>
              <a:rPr lang="en-US" sz="2800" b="1" u="sng" dirty="0" smtClean="0">
                <a:solidFill>
                  <a:schemeClr val="accent1"/>
                </a:solidFill>
                <a:latin typeface="Times New Roman" panose="02020603050405020304" pitchFamily="18" charset="0"/>
                <a:cs typeface="Times New Roman" panose="02020603050405020304" pitchFamily="18" charset="0"/>
              </a:rPr>
              <a:t> </a:t>
            </a:r>
          </a:p>
          <a:p>
            <a:pPr marL="457200" indent="-457200">
              <a:buFont typeface="Wingdings" panose="05000000000000000000" pitchFamily="2" charset="2"/>
              <a:buChar char="§"/>
            </a:pPr>
            <a:r>
              <a:rPr lang="en-US" sz="2800" b="1" dirty="0" smtClean="0">
                <a:latin typeface="Times New Roman" pitchFamily="18" charset="0"/>
                <a:cs typeface="Times New Roman" pitchFamily="18" charset="0"/>
              </a:rPr>
              <a:t> </a:t>
            </a:r>
            <a:r>
              <a:rPr lang="ru-RU" sz="2800" b="1" dirty="0" err="1">
                <a:latin typeface="Times New Roman" pitchFamily="18" charset="0"/>
                <a:cs typeface="Times New Roman" pitchFamily="18" charset="0"/>
              </a:rPr>
              <a:t>С</a:t>
            </a:r>
            <a:r>
              <a:rPr lang="ru-RU" sz="2800" b="1" dirty="0" err="1" smtClean="0">
                <a:latin typeface="Times New Roman" pitchFamily="18" charset="0"/>
                <a:cs typeface="Times New Roman" pitchFamily="18" charset="0"/>
              </a:rPr>
              <a:t>пектрлік</a:t>
            </a:r>
            <a:r>
              <a:rPr lang="ru-RU" sz="2800" b="1" dirty="0" smtClean="0">
                <a:latin typeface="Times New Roman" pitchFamily="18" charset="0"/>
                <a:cs typeface="Times New Roman" pitchFamily="18" charset="0"/>
              </a:rPr>
              <a:t> </a:t>
            </a:r>
            <a:r>
              <a:rPr lang="ru-RU" sz="2800" b="1" dirty="0" err="1">
                <a:latin typeface="Times New Roman" pitchFamily="18" charset="0"/>
                <a:cs typeface="Times New Roman" pitchFamily="18" charset="0"/>
              </a:rPr>
              <a:t>және</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фотометриялық</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мәліметтерді</a:t>
            </a:r>
            <a:r>
              <a:rPr lang="ru-RU" sz="2800" b="1" dirty="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талдау</a:t>
            </a:r>
            <a:r>
              <a:rPr lang="ru-RU" sz="2800" b="1" dirty="0" smtClean="0">
                <a:latin typeface="Times New Roman" pitchFamily="18" charset="0"/>
                <a:cs typeface="Times New Roman" pitchFamily="18" charset="0"/>
              </a:rPr>
              <a:t>;</a:t>
            </a:r>
            <a:endParaRPr lang="en-US" sz="2800" b="1" dirty="0" smtClean="0">
              <a:latin typeface="Times New Roman" pitchFamily="18" charset="0"/>
              <a:cs typeface="Times New Roman" pitchFamily="18" charset="0"/>
            </a:endParaRPr>
          </a:p>
        </p:txBody>
      </p:sp>
      <p:sp>
        <p:nvSpPr>
          <p:cNvPr id="6" name="Номер слайда 3"/>
          <p:cNvSpPr txBox="1">
            <a:spLocks/>
          </p:cNvSpPr>
          <p:nvPr/>
        </p:nvSpPr>
        <p:spPr>
          <a:xfrm>
            <a:off x="8643966" y="6286520"/>
            <a:ext cx="500034"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sp>
        <p:nvSpPr>
          <p:cNvPr id="7" name="Прямоугольник 6"/>
          <p:cNvSpPr/>
          <p:nvPr/>
        </p:nvSpPr>
        <p:spPr>
          <a:xfrm>
            <a:off x="971600" y="714356"/>
            <a:ext cx="8172399" cy="2677656"/>
          </a:xfrm>
          <a:prstGeom prst="rect">
            <a:avLst/>
          </a:prstGeom>
        </p:spPr>
        <p:txBody>
          <a:bodyPr wrap="square">
            <a:spAutoFit/>
          </a:bodyPr>
          <a:lstStyle/>
          <a:p>
            <a:r>
              <a:rPr lang="kk-KZ" sz="2800" b="1" u="sng" dirty="0" smtClean="0">
                <a:solidFill>
                  <a:schemeClr val="accent1"/>
                </a:solidFill>
                <a:latin typeface="Times New Roman" pitchFamily="18" charset="0"/>
                <a:cs typeface="Times New Roman" pitchFamily="18" charset="0"/>
              </a:rPr>
              <a:t>Жұмыстың мақсаты</a:t>
            </a:r>
          </a:p>
          <a:p>
            <a:pPr marL="457200" indent="-457200">
              <a:buFont typeface="Wingdings" panose="05000000000000000000" pitchFamily="2" charset="2"/>
              <a:buChar char="§"/>
            </a:pPr>
            <a:r>
              <a:rPr lang="en-US" sz="2800" b="1" dirty="0" smtClean="0">
                <a:latin typeface="Times New Roman" pitchFamily="18" charset="0"/>
                <a:cs typeface="Times New Roman" pitchFamily="18" charset="0"/>
              </a:rPr>
              <a:t> </a:t>
            </a:r>
            <a:r>
              <a:rPr lang="en-US" sz="2800" b="1" dirty="0">
                <a:latin typeface="Times New Roman" pitchFamily="18" charset="0"/>
                <a:cs typeface="Times New Roman" pitchFamily="18" charset="0"/>
              </a:rPr>
              <a:t>IRAF </a:t>
            </a:r>
            <a:r>
              <a:rPr lang="ru-RU" sz="2800" b="1" dirty="0" err="1" smtClean="0">
                <a:latin typeface="Times New Roman" pitchFamily="18" charset="0"/>
                <a:cs typeface="Times New Roman" pitchFamily="18" charset="0"/>
              </a:rPr>
              <a:t>программасын</a:t>
            </a:r>
            <a:r>
              <a:rPr lang="ru-RU" sz="2800" b="1" dirty="0" smtClean="0">
                <a:latin typeface="Times New Roman" pitchFamily="18" charset="0"/>
                <a:cs typeface="Times New Roman" pitchFamily="18" charset="0"/>
              </a:rPr>
              <a:t> </a:t>
            </a:r>
            <a:r>
              <a:rPr lang="ru-RU" sz="2800" b="1" dirty="0" err="1">
                <a:latin typeface="Times New Roman" pitchFamily="18" charset="0"/>
                <a:cs typeface="Times New Roman" pitchFamily="18" charset="0"/>
              </a:rPr>
              <a:t>қолдана</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отырып</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спектрлік</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деректерді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өңдеу</a:t>
            </a:r>
            <a:r>
              <a:rPr lang="ru-RU" sz="2800" b="1" dirty="0">
                <a:latin typeface="Times New Roman" pitchFamily="18" charset="0"/>
                <a:cs typeface="Times New Roman" pitchFamily="18" charset="0"/>
              </a:rPr>
              <a:t>.</a:t>
            </a:r>
          </a:p>
          <a:p>
            <a:pPr marL="457200" indent="-457200">
              <a:buFont typeface="Wingdings" panose="05000000000000000000" pitchFamily="2" charset="2"/>
              <a:buChar char="§"/>
            </a:pPr>
            <a:r>
              <a:rPr lang="ru-RU" sz="2800" b="1" dirty="0" err="1" smtClean="0">
                <a:latin typeface="Times New Roman" pitchFamily="18" charset="0"/>
                <a:cs typeface="Times New Roman" pitchFamily="18" charset="0"/>
              </a:rPr>
              <a:t>Жұлдыз</a:t>
            </a:r>
            <a:r>
              <a:rPr lang="ru-RU" sz="2800" b="1" dirty="0" smtClean="0">
                <a:latin typeface="Times New Roman" pitchFamily="18" charset="0"/>
                <a:cs typeface="Times New Roman" pitchFamily="18" charset="0"/>
              </a:rPr>
              <a:t> </a:t>
            </a:r>
            <a:r>
              <a:rPr lang="ru-RU" sz="2800" b="1" dirty="0" err="1">
                <a:latin typeface="Times New Roman" pitchFamily="18" charset="0"/>
                <a:cs typeface="Times New Roman" pitchFamily="18" charset="0"/>
              </a:rPr>
              <a:t>спектріндегі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радиалды</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жылдамдықты</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анықтау</a:t>
            </a:r>
            <a:r>
              <a:rPr lang="ru-RU" sz="2800" b="1" dirty="0">
                <a:latin typeface="Times New Roman" pitchFamily="18" charset="0"/>
                <a:cs typeface="Times New Roman" pitchFamily="18" charset="0"/>
              </a:rPr>
              <a:t>.</a:t>
            </a:r>
          </a:p>
          <a:p>
            <a:pPr marL="457200" indent="-457200">
              <a:buFont typeface="Wingdings" panose="05000000000000000000" pitchFamily="2" charset="2"/>
              <a:buChar char="§"/>
            </a:pPr>
            <a:r>
              <a:rPr lang="ru-RU" sz="2800" b="1" dirty="0" err="1" smtClean="0">
                <a:latin typeface="Times New Roman" pitchFamily="18" charset="0"/>
                <a:cs typeface="Times New Roman" pitchFamily="18" charset="0"/>
              </a:rPr>
              <a:t>Каталогтардан</a:t>
            </a:r>
            <a:r>
              <a:rPr lang="ru-RU" sz="2800" b="1" dirty="0" smtClean="0">
                <a:latin typeface="Times New Roman" pitchFamily="18" charset="0"/>
                <a:cs typeface="Times New Roman" pitchFamily="18" charset="0"/>
              </a:rPr>
              <a:t> </a:t>
            </a:r>
            <a:r>
              <a:rPr lang="ru-RU" sz="2800" b="1" dirty="0" err="1">
                <a:latin typeface="Times New Roman" pitchFamily="18" charset="0"/>
                <a:cs typeface="Times New Roman" pitchFamily="18" charset="0"/>
              </a:rPr>
              <a:t>алынған</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спектрлерді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анықтау</a:t>
            </a:r>
            <a:r>
              <a:rPr lang="ru-RU" sz="2800" b="1" dirty="0">
                <a:latin typeface="Times New Roman" pitchFamily="18" charset="0"/>
                <a:cs typeface="Times New Roman" pitchFamily="18" charset="0"/>
              </a:rPr>
              <a:t>.</a:t>
            </a:r>
            <a:endParaRPr lang="en-US" sz="2800" b="1" u="sn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3"/>
          <p:cNvSpPr txBox="1">
            <a:spLocks/>
          </p:cNvSpPr>
          <p:nvPr/>
        </p:nvSpPr>
        <p:spPr>
          <a:xfrm>
            <a:off x="8643966" y="6286520"/>
            <a:ext cx="500034"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sp>
        <p:nvSpPr>
          <p:cNvPr id="2" name="TextBox 1"/>
          <p:cNvSpPr txBox="1"/>
          <p:nvPr/>
        </p:nvSpPr>
        <p:spPr>
          <a:xfrm>
            <a:off x="1241433" y="548680"/>
            <a:ext cx="7704856" cy="3200876"/>
          </a:xfrm>
          <a:prstGeom prst="rect">
            <a:avLst/>
          </a:prstGeom>
          <a:noFill/>
        </p:spPr>
        <p:txBody>
          <a:bodyPr wrap="square" rtlCol="0">
            <a:spAutoFit/>
          </a:bodyPr>
          <a:lstStyle/>
          <a:p>
            <a:r>
              <a:rPr lang="kk-KZ" sz="2400" b="1" u="sng" dirty="0" smtClean="0">
                <a:solidFill>
                  <a:schemeClr val="accent1"/>
                </a:solidFill>
                <a:latin typeface="Times New Roman" panose="02020603050405020304" pitchFamily="18" charset="0"/>
                <a:cs typeface="Times New Roman" panose="02020603050405020304" pitchFamily="18" charset="0"/>
              </a:rPr>
              <a:t>Жұмыстың өзектілігі:</a:t>
            </a:r>
          </a:p>
          <a:p>
            <a:r>
              <a:rPr lang="kk-KZ" dirty="0" smtClean="0">
                <a:solidFill>
                  <a:srgbClr val="FFC000"/>
                </a:solidFill>
              </a:rPr>
              <a:t> </a:t>
            </a:r>
            <a:endParaRPr lang="kk-KZ" sz="2400" dirty="0" smtClean="0">
              <a:solidFill>
                <a:srgbClr val="FFC000"/>
              </a:solidFill>
            </a:endParaRPr>
          </a:p>
          <a:p>
            <a:r>
              <a:rPr lang="en-US" sz="2000" b="1" dirty="0" smtClean="0">
                <a:latin typeface="Times New Roman" panose="02020603050405020304" pitchFamily="18" charset="0"/>
                <a:cs typeface="Times New Roman" panose="02020603050405020304" pitchFamily="18" charset="0"/>
              </a:rPr>
              <a:t>B[e] </a:t>
            </a:r>
            <a:r>
              <a:rPr lang="kk-KZ" sz="2000" b="1" dirty="0" smtClean="0">
                <a:latin typeface="Times New Roman" panose="02020603050405020304" pitchFamily="18" charset="0"/>
                <a:cs typeface="Times New Roman" panose="02020603050405020304" pitchFamily="18" charset="0"/>
              </a:rPr>
              <a:t>феномені бар жұлдыздарға қатысты шешілмеген өзекті мәселелер әлі күнге дейін бар. Атап өтсек, жіктеу мәселесі, жұлдыздың сипаттамаларын анықтау, және эволюция кезеңін анықтау.  Жұлдыз маңындағы материя  жұлдызға жасалған бақылауларды бұрмалайды. Соның әсерінен </a:t>
            </a:r>
            <a:r>
              <a:rPr lang="kk-KZ" altLang="ru-RU" sz="2000" b="1" dirty="0" smtClean="0">
                <a:latin typeface="Times New Roman" panose="02020603050405020304" pitchFamily="18" charset="0"/>
                <a:ea typeface="Calibri" panose="020F0502020204030204" pitchFamily="34" charset="0"/>
                <a:cs typeface="Times New Roman" panose="02020603050405020304" pitchFamily="18" charset="0"/>
              </a:rPr>
              <a:t>IRAS21516+5245 жұлдызы толық зерттелмеген объект болып саналады. Жұмыста аталған жұлдыздың біршама параметрлерін анықталды</a:t>
            </a:r>
            <a:endParaRPr lang="kk-KZ" sz="2000" b="1" dirty="0">
              <a:latin typeface="Times New Roman" panose="02020603050405020304" pitchFamily="18" charset="0"/>
              <a:cs typeface="Times New Roman" panose="02020603050405020304" pitchFamily="18" charset="0"/>
            </a:endParaRPr>
          </a:p>
          <a:p>
            <a:r>
              <a:rPr lang="kk-KZ" sz="2000" dirty="0" smtClean="0">
                <a:solidFill>
                  <a:srgbClr val="FFC000"/>
                </a:solidFill>
              </a:rPr>
              <a:t>         </a:t>
            </a:r>
          </a:p>
        </p:txBody>
      </p:sp>
      <p:sp>
        <p:nvSpPr>
          <p:cNvPr id="3" name="Rectangle 1"/>
          <p:cNvSpPr>
            <a:spLocks noChangeArrowheads="1"/>
          </p:cNvSpPr>
          <p:nvPr/>
        </p:nvSpPr>
        <p:spPr bwMode="auto">
          <a:xfrm>
            <a:off x="1241433" y="3501008"/>
            <a:ext cx="7507129" cy="2616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1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kk-KZ" altLang="ru-RU" sz="2400" b="1" i="0" u="sng" strike="noStrike" cap="none" normalizeH="0" baseline="0" dirty="0" smtClean="0">
                <a:ln>
                  <a:noFill/>
                </a:ln>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Жұмыстың жаңалығы:</a:t>
            </a:r>
            <a:endParaRPr kumimoji="0" lang="kk-KZ" altLang="ru-RU" sz="2400" b="0" i="0" u="sng" strike="noStrike" cap="none" normalizeH="0" baseline="0" dirty="0" smtClean="0">
              <a:ln>
                <a:noFill/>
              </a:ln>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altLang="ru-RU" sz="2000" b="1"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000" b="1"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IRAS21516+5245 жұлдызынының</a:t>
            </a:r>
            <a:r>
              <a:rPr kumimoji="0" lang="kk-KZ" altLang="ru-RU" sz="2000" b="1" i="0" u="none" strike="noStrike" cap="none" normalizeH="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 спектрінің графигі тұрғызылды</a:t>
            </a:r>
            <a:r>
              <a:rPr kumimoji="0" lang="kk-KZ" altLang="ru-RU" sz="2000" b="1"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000" b="1"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Және аталған жұлдыз</a:t>
            </a:r>
            <a:r>
              <a:rPr lang="kk-KZ" altLang="ru-RU" sz="2000" b="1" dirty="0" smtClean="0">
                <a:latin typeface="Times New Roman" panose="02020603050405020304" pitchFamily="18" charset="0"/>
                <a:ea typeface="Calibri" panose="020F0502020204030204" pitchFamily="34" charset="0"/>
                <a:cs typeface="Times New Roman" panose="02020603050405020304" pitchFamily="18" charset="0"/>
              </a:rPr>
              <a:t>дың спектріндегі</a:t>
            </a:r>
            <a:r>
              <a:rPr kumimoji="0" lang="kk-KZ" altLang="ru-RU" sz="2000" b="1"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  радиал жылдамдық анықталды. Сонымен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000" b="1"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қатар IRAS21516+5245 жұлдызының</a:t>
            </a:r>
            <a:r>
              <a:rPr kumimoji="0" lang="kk-KZ" altLang="ru-RU" sz="2000" b="1" i="0" u="none" strike="noStrike" cap="none" normalizeH="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 жалтырау қисығының өзгерісінің қисығы тұрғызылды</a:t>
            </a:r>
            <a:r>
              <a:rPr kumimoji="0" lang="ru-RU" altLang="ru-RU" sz="2000" b="1" i="0" u="none" strike="noStrike" cap="none" normalizeH="0" baseline="0" dirty="0" smtClean="0">
                <a:ln>
                  <a:noFill/>
                </a:ln>
                <a:effectLst/>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Номер слайда 3"/>
          <p:cNvSpPr txBox="1">
            <a:spLocks/>
          </p:cNvSpPr>
          <p:nvPr/>
        </p:nvSpPr>
        <p:spPr>
          <a:xfrm>
            <a:off x="8643966" y="6357958"/>
            <a:ext cx="500034" cy="500042"/>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sp>
        <p:nvSpPr>
          <p:cNvPr id="4" name="Text Box 3"/>
          <p:cNvSpPr txBox="1">
            <a:spLocks noChangeArrowheads="1"/>
          </p:cNvSpPr>
          <p:nvPr/>
        </p:nvSpPr>
        <p:spPr bwMode="auto">
          <a:xfrm>
            <a:off x="214282" y="4786322"/>
            <a:ext cx="5072098" cy="1015663"/>
          </a:xfrm>
          <a:prstGeom prst="rect">
            <a:avLst/>
          </a:prstGeom>
          <a:noFill/>
          <a:ln w="9525">
            <a:noFill/>
            <a:miter lim="800000"/>
            <a:headEnd/>
            <a:tailEnd/>
          </a:ln>
        </p:spPr>
        <p:txBody>
          <a:bodyPr wrap="square">
            <a:spAutoFit/>
          </a:bodyPr>
          <a:lstStyle/>
          <a:p>
            <a:pPr algn="ctr"/>
            <a:r>
              <a:rPr lang="en-GB" sz="2000" dirty="0">
                <a:solidFill>
                  <a:schemeClr val="tx1">
                    <a:lumMod val="95000"/>
                  </a:schemeClr>
                </a:solidFill>
                <a:latin typeface="Times New Roman" pitchFamily="18" charset="0"/>
                <a:cs typeface="Times New Roman" pitchFamily="18" charset="0"/>
              </a:rPr>
              <a:t>Digital Sky Survey </a:t>
            </a:r>
            <a:r>
              <a:rPr lang="ru-RU" sz="2000" dirty="0" err="1">
                <a:solidFill>
                  <a:schemeClr val="tx1">
                    <a:lumMod val="95000"/>
                  </a:schemeClr>
                </a:solidFill>
                <a:latin typeface="Times New Roman" pitchFamily="18" charset="0"/>
                <a:cs typeface="Times New Roman" pitchFamily="18" charset="0"/>
              </a:rPr>
              <a:t>деректері</a:t>
            </a:r>
            <a:r>
              <a:rPr lang="ru-RU" sz="2000" dirty="0">
                <a:solidFill>
                  <a:schemeClr val="tx1">
                    <a:lumMod val="95000"/>
                  </a:schemeClr>
                </a:solidFill>
                <a:latin typeface="Times New Roman" pitchFamily="18" charset="0"/>
                <a:cs typeface="Times New Roman" pitchFamily="18" charset="0"/>
              </a:rPr>
              <a:t> </a:t>
            </a:r>
            <a:r>
              <a:rPr lang="ru-RU" sz="2000" dirty="0" err="1">
                <a:solidFill>
                  <a:schemeClr val="tx1">
                    <a:lumMod val="95000"/>
                  </a:schemeClr>
                </a:solidFill>
                <a:latin typeface="Times New Roman" pitchFamily="18" charset="0"/>
                <a:cs typeface="Times New Roman" pitchFamily="18" charset="0"/>
              </a:rPr>
              <a:t>бойынша</a:t>
            </a:r>
            <a:r>
              <a:rPr lang="ru-RU" sz="2000" dirty="0">
                <a:solidFill>
                  <a:schemeClr val="tx1">
                    <a:lumMod val="95000"/>
                  </a:schemeClr>
                </a:solidFill>
                <a:latin typeface="Times New Roman" pitchFamily="18" charset="0"/>
                <a:cs typeface="Times New Roman" pitchFamily="18" charset="0"/>
              </a:rPr>
              <a:t> </a:t>
            </a:r>
            <a:r>
              <a:rPr lang="en-GB" sz="2000" dirty="0">
                <a:solidFill>
                  <a:schemeClr val="tx1">
                    <a:lumMod val="95000"/>
                  </a:schemeClr>
                </a:solidFill>
                <a:latin typeface="Times New Roman" pitchFamily="18" charset="0"/>
                <a:cs typeface="Times New Roman" pitchFamily="18" charset="0"/>
              </a:rPr>
              <a:t>IRAS 21516 + </a:t>
            </a:r>
            <a:r>
              <a:rPr lang="en-GB" sz="2000" dirty="0" smtClean="0">
                <a:solidFill>
                  <a:schemeClr val="tx1">
                    <a:lumMod val="95000"/>
                  </a:schemeClr>
                </a:solidFill>
                <a:latin typeface="Times New Roman" pitchFamily="18" charset="0"/>
                <a:cs typeface="Times New Roman" pitchFamily="18" charset="0"/>
              </a:rPr>
              <a:t>5245</a:t>
            </a:r>
            <a:r>
              <a:rPr lang="kk-KZ" sz="2000" dirty="0" smtClean="0">
                <a:solidFill>
                  <a:schemeClr val="tx1">
                    <a:lumMod val="95000"/>
                  </a:schemeClr>
                </a:solidFill>
                <a:latin typeface="Times New Roman" pitchFamily="18" charset="0"/>
                <a:cs typeface="Times New Roman" pitchFamily="18" charset="0"/>
              </a:rPr>
              <a:t> жұлдызының</a:t>
            </a:r>
            <a:r>
              <a:rPr lang="en-GB" sz="2000" dirty="0" smtClean="0">
                <a:solidFill>
                  <a:schemeClr val="tx1">
                    <a:lumMod val="95000"/>
                  </a:schemeClr>
                </a:solidFill>
                <a:latin typeface="Times New Roman" pitchFamily="18" charset="0"/>
                <a:cs typeface="Times New Roman" pitchFamily="18" charset="0"/>
              </a:rPr>
              <a:t> </a:t>
            </a:r>
            <a:r>
              <a:rPr lang="ru-RU" sz="2000" dirty="0" err="1">
                <a:solidFill>
                  <a:schemeClr val="tx1">
                    <a:lumMod val="95000"/>
                  </a:schemeClr>
                </a:solidFill>
                <a:latin typeface="Times New Roman" pitchFamily="18" charset="0"/>
                <a:cs typeface="Times New Roman" pitchFamily="18" charset="0"/>
              </a:rPr>
              <a:t>айналасындағы</a:t>
            </a:r>
            <a:r>
              <a:rPr lang="ru-RU" sz="2000" dirty="0">
                <a:solidFill>
                  <a:schemeClr val="tx1">
                    <a:lumMod val="95000"/>
                  </a:schemeClr>
                </a:solidFill>
                <a:latin typeface="Times New Roman" pitchFamily="18" charset="0"/>
                <a:cs typeface="Times New Roman" pitchFamily="18" charset="0"/>
              </a:rPr>
              <a:t> 10 × 10´ </a:t>
            </a:r>
            <a:r>
              <a:rPr lang="ru-RU" sz="2000" dirty="0" err="1">
                <a:solidFill>
                  <a:schemeClr val="tx1">
                    <a:lumMod val="95000"/>
                  </a:schemeClr>
                </a:solidFill>
                <a:latin typeface="Times New Roman" pitchFamily="18" charset="0"/>
                <a:cs typeface="Times New Roman" pitchFamily="18" charset="0"/>
              </a:rPr>
              <a:t>өріс</a:t>
            </a:r>
            <a:r>
              <a:rPr lang="ru-RU" sz="2000" dirty="0">
                <a:solidFill>
                  <a:schemeClr val="tx1">
                    <a:lumMod val="95000"/>
                  </a:schemeClr>
                </a:solidFill>
                <a:latin typeface="Times New Roman" pitchFamily="18" charset="0"/>
                <a:cs typeface="Times New Roman" pitchFamily="18" charset="0"/>
              </a:rPr>
              <a:t>.</a:t>
            </a:r>
            <a:endParaRPr lang="en-GB" sz="2000" dirty="0">
              <a:solidFill>
                <a:schemeClr val="tx1">
                  <a:lumMod val="95000"/>
                </a:schemeClr>
              </a:solidFill>
              <a:latin typeface="Times New Roman" pitchFamily="18" charset="0"/>
              <a:cs typeface="Times New Roman" pitchFamily="18" charset="0"/>
            </a:endParaRPr>
          </a:p>
        </p:txBody>
      </p:sp>
      <p:sp>
        <p:nvSpPr>
          <p:cNvPr id="5" name="Rectangle 2"/>
          <p:cNvSpPr txBox="1">
            <a:spLocks noChangeArrowheads="1"/>
          </p:cNvSpPr>
          <p:nvPr/>
        </p:nvSpPr>
        <p:spPr bwMode="auto">
          <a:xfrm>
            <a:off x="395536" y="108684"/>
            <a:ext cx="8953820" cy="877112"/>
          </a:xfrm>
          <a:prstGeom prst="rect">
            <a:avLst/>
          </a:prstGeom>
          <a:noFill/>
          <a:ln w="9525">
            <a:noFill/>
            <a:miter lim="800000"/>
            <a:headEnd/>
            <a:tailEnd/>
          </a:ln>
        </p:spPr>
        <p:txBody>
          <a:bodyPr anchor="ctr"/>
          <a:lstStyle/>
          <a:p>
            <a:pPr algn="ctr" eaLnBrk="0" hangingPunct="0">
              <a:spcBef>
                <a:spcPct val="0"/>
              </a:spcBef>
            </a:pPr>
            <a:r>
              <a:rPr lang="en-US" sz="2800" b="1" dirty="0" smtClean="0">
                <a:solidFill>
                  <a:schemeClr val="accent1"/>
                </a:solidFill>
                <a:latin typeface="Times New Roman" pitchFamily="18" charset="0"/>
                <a:cs typeface="Times New Roman" pitchFamily="18" charset="0"/>
              </a:rPr>
              <a:t>IRAS 21516+5245, </a:t>
            </a:r>
            <a:r>
              <a:rPr lang="kk-KZ" sz="2800" b="1" dirty="0" smtClean="0">
                <a:solidFill>
                  <a:schemeClr val="accent1"/>
                </a:solidFill>
                <a:latin typeface="Times New Roman" pitchFamily="18" charset="0"/>
                <a:cs typeface="Times New Roman" pitchFamily="18" charset="0"/>
              </a:rPr>
              <a:t>жұлдыздық шамасы</a:t>
            </a:r>
            <a:r>
              <a:rPr lang="en-US" sz="2800" b="1" dirty="0" smtClean="0">
                <a:solidFill>
                  <a:schemeClr val="accent1"/>
                </a:solidFill>
                <a:latin typeface="Times New Roman" pitchFamily="18" charset="0"/>
                <a:cs typeface="Times New Roman" pitchFamily="18" charset="0"/>
              </a:rPr>
              <a:t> </a:t>
            </a:r>
            <a:r>
              <a:rPr lang="en-US" sz="2800" b="1" dirty="0">
                <a:solidFill>
                  <a:schemeClr val="accent1"/>
                </a:solidFill>
                <a:latin typeface="Times New Roman" pitchFamily="18" charset="0"/>
                <a:cs typeface="Times New Roman" pitchFamily="18" charset="0"/>
              </a:rPr>
              <a:t>(V ~ </a:t>
            </a:r>
            <a:r>
              <a:rPr lang="en-US" sz="2800" b="1" dirty="0" smtClean="0">
                <a:solidFill>
                  <a:schemeClr val="accent1"/>
                </a:solidFill>
                <a:latin typeface="Times New Roman" pitchFamily="18" charset="0"/>
                <a:cs typeface="Times New Roman" pitchFamily="18" charset="0"/>
              </a:rPr>
              <a:t>13.0 mag</a:t>
            </a:r>
            <a:r>
              <a:rPr lang="kk-KZ" sz="2800" b="1" dirty="0">
                <a:solidFill>
                  <a:schemeClr val="accent1"/>
                </a:solidFill>
                <a:latin typeface="Times New Roman" pitchFamily="18" charset="0"/>
                <a:cs typeface="Times New Roman" pitchFamily="18" charset="0"/>
              </a:rPr>
              <a:t>)</a:t>
            </a:r>
            <a:endParaRPr lang="en-GB" sz="2800" b="1" dirty="0">
              <a:solidFill>
                <a:srgbClr val="FFC000"/>
              </a:solidFill>
              <a:latin typeface="Times New Roman" pitchFamily="18" charset="0"/>
              <a:cs typeface="Times New Roman" pitchFamily="18" charset="0"/>
            </a:endParaRPr>
          </a:p>
        </p:txBody>
      </p:sp>
      <p:sp>
        <p:nvSpPr>
          <p:cNvPr id="7" name="TextBox 1"/>
          <p:cNvSpPr txBox="1">
            <a:spLocks noChangeArrowheads="1"/>
          </p:cNvSpPr>
          <p:nvPr/>
        </p:nvSpPr>
        <p:spPr bwMode="auto">
          <a:xfrm>
            <a:off x="5357818" y="2000240"/>
            <a:ext cx="284885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bg1"/>
                </a:solidFill>
                <a:latin typeface="Times New Roman" pitchFamily="18" charset="0"/>
                <a:ea typeface="MS PGothic" pitchFamily="34" charset="-128"/>
              </a:defRPr>
            </a:lvl1pPr>
            <a:lvl2pPr marL="742950" indent="-285750" eaLnBrk="0" hangingPunct="0">
              <a:defRPr sz="2800">
                <a:solidFill>
                  <a:schemeClr val="bg1"/>
                </a:solidFill>
                <a:latin typeface="Times New Roman" pitchFamily="18" charset="0"/>
                <a:ea typeface="MS PGothic" pitchFamily="34" charset="-128"/>
              </a:defRPr>
            </a:lvl2pPr>
            <a:lvl3pPr marL="1143000" indent="-228600" eaLnBrk="0" hangingPunct="0">
              <a:defRPr sz="2800">
                <a:solidFill>
                  <a:schemeClr val="bg1"/>
                </a:solidFill>
                <a:latin typeface="Times New Roman" pitchFamily="18" charset="0"/>
                <a:ea typeface="MS PGothic" pitchFamily="34" charset="-128"/>
              </a:defRPr>
            </a:lvl3pPr>
            <a:lvl4pPr marL="1600200" indent="-228600" eaLnBrk="0" hangingPunct="0">
              <a:defRPr sz="2800">
                <a:solidFill>
                  <a:schemeClr val="bg1"/>
                </a:solidFill>
                <a:latin typeface="Times New Roman" pitchFamily="18" charset="0"/>
                <a:ea typeface="MS PGothic" pitchFamily="34" charset="-128"/>
              </a:defRPr>
            </a:lvl4pPr>
            <a:lvl5pPr marL="2057400" indent="-228600" eaLnBrk="0" hangingPunct="0">
              <a:defRPr sz="2800">
                <a:solidFill>
                  <a:schemeClr val="bg1"/>
                </a:solidFill>
                <a:latin typeface="Times New Roman" pitchFamily="18" charset="0"/>
                <a:ea typeface="MS PGothic" pitchFamily="34" charset="-128"/>
              </a:defRPr>
            </a:lvl5pPr>
            <a:lvl6pPr marL="2514600" indent="-228600" eaLnBrk="0" fontAlgn="base" hangingPunct="0">
              <a:spcBef>
                <a:spcPct val="20000"/>
              </a:spcBef>
              <a:spcAft>
                <a:spcPct val="0"/>
              </a:spcAft>
              <a:defRPr sz="2800">
                <a:solidFill>
                  <a:schemeClr val="bg1"/>
                </a:solidFill>
                <a:latin typeface="Times New Roman" pitchFamily="18" charset="0"/>
                <a:ea typeface="MS PGothic" pitchFamily="34" charset="-128"/>
              </a:defRPr>
            </a:lvl6pPr>
            <a:lvl7pPr marL="2971800" indent="-228600" eaLnBrk="0" fontAlgn="base" hangingPunct="0">
              <a:spcBef>
                <a:spcPct val="20000"/>
              </a:spcBef>
              <a:spcAft>
                <a:spcPct val="0"/>
              </a:spcAft>
              <a:defRPr sz="2800">
                <a:solidFill>
                  <a:schemeClr val="bg1"/>
                </a:solidFill>
                <a:latin typeface="Times New Roman" pitchFamily="18" charset="0"/>
                <a:ea typeface="MS PGothic" pitchFamily="34" charset="-128"/>
              </a:defRPr>
            </a:lvl7pPr>
            <a:lvl8pPr marL="3429000" indent="-228600" eaLnBrk="0" fontAlgn="base" hangingPunct="0">
              <a:spcBef>
                <a:spcPct val="20000"/>
              </a:spcBef>
              <a:spcAft>
                <a:spcPct val="0"/>
              </a:spcAft>
              <a:defRPr sz="2800">
                <a:solidFill>
                  <a:schemeClr val="bg1"/>
                </a:solidFill>
                <a:latin typeface="Times New Roman" pitchFamily="18" charset="0"/>
                <a:ea typeface="MS PGothic" pitchFamily="34" charset="-128"/>
              </a:defRPr>
            </a:lvl8pPr>
            <a:lvl9pPr marL="3886200" indent="-228600" eaLnBrk="0" fontAlgn="base" hangingPunct="0">
              <a:spcBef>
                <a:spcPct val="20000"/>
              </a:spcBef>
              <a:spcAft>
                <a:spcPct val="0"/>
              </a:spcAft>
              <a:defRPr sz="2800">
                <a:solidFill>
                  <a:schemeClr val="bg1"/>
                </a:solidFill>
                <a:latin typeface="Times New Roman" pitchFamily="18" charset="0"/>
                <a:ea typeface="MS PGothic" pitchFamily="34" charset="-128"/>
              </a:defRPr>
            </a:lvl9pPr>
          </a:lstStyle>
          <a:p>
            <a:pPr eaLnBrk="1" hangingPunct="1"/>
            <a:r>
              <a:rPr lang="en-US" dirty="0">
                <a:solidFill>
                  <a:schemeClr val="tx1"/>
                </a:solidFill>
              </a:rPr>
              <a:t>R.A. </a:t>
            </a:r>
            <a:r>
              <a:rPr lang="ru-RU" dirty="0" smtClean="0">
                <a:solidFill>
                  <a:schemeClr val="tx1"/>
                </a:solidFill>
              </a:rPr>
              <a:t>21 53 27.486</a:t>
            </a:r>
            <a:endParaRPr lang="en-US" baseline="30000" dirty="0">
              <a:solidFill>
                <a:schemeClr val="tx1"/>
              </a:solidFill>
            </a:endParaRPr>
          </a:p>
          <a:p>
            <a:pPr eaLnBrk="1" hangingPunct="1"/>
            <a:r>
              <a:rPr lang="en-US" dirty="0">
                <a:solidFill>
                  <a:schemeClr val="tx1"/>
                </a:solidFill>
              </a:rPr>
              <a:t>Dec. </a:t>
            </a:r>
            <a:r>
              <a:rPr lang="ru-RU" dirty="0" smtClean="0">
                <a:solidFill>
                  <a:schemeClr val="tx1"/>
                </a:solidFill>
              </a:rPr>
              <a:t>+52 59 58.01</a:t>
            </a:r>
            <a:endParaRPr lang="en-US" dirty="0">
              <a:solidFill>
                <a:schemeClr val="tx1"/>
              </a:solidFill>
            </a:endParaRPr>
          </a:p>
        </p:txBody>
      </p:sp>
      <p:pic>
        <p:nvPicPr>
          <p:cNvPr id="1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785786" y="1000108"/>
            <a:ext cx="3786214" cy="3643338"/>
          </a:xfrm>
          <a:prstGeom prst="rect">
            <a:avLst/>
          </a:prstGeom>
          <a:noFill/>
          <a:ln w="6350" cmpd="sng">
            <a:solidFill>
              <a:srgbClr val="000000"/>
            </a:solidFill>
            <a:miter lim="800000"/>
            <a:headEnd/>
            <a:tailEnd/>
          </a:ln>
          <a:effectLst/>
        </p:spPr>
      </p:pic>
    </p:spTree>
    <p:extLst>
      <p:ext uri="{BB962C8B-B14F-4D97-AF65-F5344CB8AC3E}">
        <p14:creationId xmlns:p14="http://schemas.microsoft.com/office/powerpoint/2010/main" val="1765245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899592" y="928670"/>
            <a:ext cx="8244408" cy="3970318"/>
          </a:xfrm>
          <a:prstGeom prst="rect">
            <a:avLst/>
          </a:prstGeom>
        </p:spPr>
        <p:txBody>
          <a:bodyPr wrap="square">
            <a:spAutoFit/>
          </a:bodyPr>
          <a:lstStyle/>
          <a:p>
            <a:r>
              <a:rPr lang="kk-KZ" sz="2800" b="1" u="sng" dirty="0" smtClean="0">
                <a:solidFill>
                  <a:schemeClr val="accent1"/>
                </a:solidFill>
                <a:latin typeface="Times New Roman" panose="02020603050405020304" pitchFamily="18" charset="0"/>
                <a:cs typeface="Times New Roman" panose="02020603050405020304" pitchFamily="18" charset="0"/>
              </a:rPr>
              <a:t>Нәтижелер</a:t>
            </a:r>
            <a:endParaRPr lang="ru-RU" sz="2800" b="1" u="sng" dirty="0" smtClean="0">
              <a:solidFill>
                <a:schemeClr val="accent1"/>
              </a:solidFill>
              <a:latin typeface="Times New Roman" panose="02020603050405020304" pitchFamily="18" charset="0"/>
              <a:cs typeface="Times New Roman" panose="02020603050405020304" pitchFamily="18" charset="0"/>
            </a:endParaRPr>
          </a:p>
          <a:p>
            <a:pPr algn="just"/>
            <a:r>
              <a:rPr lang="en-US" sz="2800" b="1" dirty="0">
                <a:latin typeface="Times New Roman" pitchFamily="18" charset="0"/>
                <a:cs typeface="Times New Roman" pitchFamily="18" charset="0"/>
              </a:rPr>
              <a:t>IRAS 21516 + 5245 - </a:t>
            </a:r>
            <a:r>
              <a:rPr lang="kk-KZ" sz="2800" b="1" dirty="0">
                <a:latin typeface="Times New Roman" pitchFamily="18" charset="0"/>
                <a:cs typeface="Times New Roman" pitchFamily="18" charset="0"/>
              </a:rPr>
              <a:t>егжей-тегжейлі зерттеуді қажет ететін </a:t>
            </a:r>
            <a:r>
              <a:rPr lang="kk-KZ" sz="2800" b="1" dirty="0" smtClean="0">
                <a:latin typeface="Times New Roman" pitchFamily="18" charset="0"/>
                <a:cs typeface="Times New Roman" pitchFamily="18" charset="0"/>
              </a:rPr>
              <a:t>объект</a:t>
            </a:r>
            <a:r>
              <a:rPr lang="kk-KZ" sz="2800" b="1" dirty="0">
                <a:latin typeface="Times New Roman" pitchFamily="18" charset="0"/>
                <a:cs typeface="Times New Roman" pitchFamily="18" charset="0"/>
              </a:rPr>
              <a:t>. Біз Макдоналд обсерваториясында, </a:t>
            </a:r>
            <a:r>
              <a:rPr lang="en-US" sz="2800" b="1" dirty="0" err="1">
                <a:latin typeface="Times New Roman" pitchFamily="18" charset="0"/>
                <a:cs typeface="Times New Roman" pitchFamily="18" charset="0"/>
              </a:rPr>
              <a:t>Observatorio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Astronomico</a:t>
            </a:r>
            <a:r>
              <a:rPr lang="en-US" sz="2800" b="1" dirty="0">
                <a:latin typeface="Times New Roman" pitchFamily="18" charset="0"/>
                <a:cs typeface="Times New Roman" pitchFamily="18" charset="0"/>
              </a:rPr>
              <a:t> Nacional San Pedro </a:t>
            </a:r>
            <a:r>
              <a:rPr lang="en-US" sz="2800" b="1" dirty="0" err="1">
                <a:latin typeface="Times New Roman" pitchFamily="18" charset="0"/>
                <a:cs typeface="Times New Roman" pitchFamily="18" charset="0"/>
              </a:rPr>
              <a:t>Martir</a:t>
            </a:r>
            <a:r>
              <a:rPr lang="en-US" sz="2800" b="1" dirty="0">
                <a:latin typeface="Times New Roman" pitchFamily="18" charset="0"/>
                <a:cs typeface="Times New Roman" pitchFamily="18" charset="0"/>
              </a:rPr>
              <a:t> </a:t>
            </a:r>
            <a:r>
              <a:rPr lang="kk-KZ" sz="2800" b="1" dirty="0">
                <a:latin typeface="Times New Roman" pitchFamily="18" charset="0"/>
                <a:cs typeface="Times New Roman" pitchFamily="18" charset="0"/>
              </a:rPr>
              <a:t>және </a:t>
            </a:r>
            <a:r>
              <a:rPr lang="en-US" sz="2800" b="1" dirty="0">
                <a:latin typeface="Times New Roman" pitchFamily="18" charset="0"/>
                <a:cs typeface="Times New Roman" pitchFamily="18" charset="0"/>
              </a:rPr>
              <a:t>CFHT (</a:t>
            </a:r>
            <a:r>
              <a:rPr lang="kk-KZ" sz="2800" b="1" dirty="0">
                <a:latin typeface="Times New Roman" pitchFamily="18" charset="0"/>
                <a:cs typeface="Times New Roman" pitchFamily="18" charset="0"/>
              </a:rPr>
              <a:t>Канада, Гавайи телескопы, АҚШ, </a:t>
            </a:r>
            <a:r>
              <a:rPr lang="en-US" sz="2800" b="1" dirty="0">
                <a:latin typeface="Times New Roman" pitchFamily="18" charset="0"/>
                <a:cs typeface="Times New Roman" pitchFamily="18" charset="0"/>
              </a:rPr>
              <a:t>R = 65,000) </a:t>
            </a:r>
            <a:r>
              <a:rPr lang="kk-KZ" sz="2800" b="1" dirty="0">
                <a:latin typeface="Times New Roman" pitchFamily="18" charset="0"/>
                <a:cs typeface="Times New Roman" pitchFamily="18" charset="0"/>
              </a:rPr>
              <a:t>алынған </a:t>
            </a:r>
            <a:r>
              <a:rPr lang="kk-KZ" sz="2800" b="1" dirty="0" smtClean="0">
                <a:latin typeface="Times New Roman" pitchFamily="18" charset="0"/>
                <a:cs typeface="Times New Roman" pitchFamily="18" charset="0"/>
              </a:rPr>
              <a:t>жоғары </a:t>
            </a:r>
            <a:r>
              <a:rPr lang="kk-KZ" sz="2800" b="1" dirty="0">
                <a:latin typeface="Times New Roman" pitchFamily="18" charset="0"/>
                <a:cs typeface="Times New Roman" pitchFamily="18" charset="0"/>
              </a:rPr>
              <a:t>оптикалық спектроскопиялық бақылауларды талдаймыз. Спектрлік деректер </a:t>
            </a:r>
            <a:r>
              <a:rPr lang="en-US" sz="2800" b="1" dirty="0">
                <a:latin typeface="Times New Roman" pitchFamily="18" charset="0"/>
                <a:cs typeface="Times New Roman" pitchFamily="18" charset="0"/>
              </a:rPr>
              <a:t>IRAF </a:t>
            </a:r>
            <a:r>
              <a:rPr lang="kk-KZ" sz="2800" b="1" dirty="0" smtClean="0">
                <a:latin typeface="Times New Roman" pitchFamily="18" charset="0"/>
                <a:cs typeface="Times New Roman" pitchFamily="18" charset="0"/>
              </a:rPr>
              <a:t>программасын </a:t>
            </a:r>
            <a:r>
              <a:rPr lang="kk-KZ" sz="2800" b="1" dirty="0">
                <a:latin typeface="Times New Roman" pitchFamily="18" charset="0"/>
                <a:cs typeface="Times New Roman" pitchFamily="18" charset="0"/>
              </a:rPr>
              <a:t>пайдаланып </a:t>
            </a:r>
            <a:r>
              <a:rPr lang="kk-KZ" sz="2800" b="1" dirty="0" smtClean="0">
                <a:latin typeface="Times New Roman" pitchFamily="18" charset="0"/>
                <a:cs typeface="Times New Roman" pitchFamily="18" charset="0"/>
              </a:rPr>
              <a:t>өңделді</a:t>
            </a:r>
            <a:r>
              <a:rPr lang="kk-KZ" sz="2800" b="1" dirty="0">
                <a:latin typeface="Times New Roman" pitchFamily="18" charset="0"/>
                <a:cs typeface="Times New Roman" pitchFamily="18" charset="0"/>
              </a:rPr>
              <a:t>.</a:t>
            </a:r>
            <a:endParaRPr lang="kk-KZ" sz="2800" b="1" dirty="0" smtClean="0">
              <a:latin typeface="Times New Roman" pitchFamily="18" charset="0"/>
              <a:cs typeface="Times New Roman" pitchFamily="18" charset="0"/>
            </a:endParaRPr>
          </a:p>
        </p:txBody>
      </p:sp>
      <p:sp>
        <p:nvSpPr>
          <p:cNvPr id="7" name="Номер слайда 3"/>
          <p:cNvSpPr txBox="1">
            <a:spLocks/>
          </p:cNvSpPr>
          <p:nvPr/>
        </p:nvSpPr>
        <p:spPr>
          <a:xfrm>
            <a:off x="8501090" y="6286520"/>
            <a:ext cx="642910"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857232"/>
            <a:ext cx="8676456" cy="1428736"/>
          </a:xfrm>
        </p:spPr>
        <p:txBody>
          <a:bodyPr>
            <a:normAutofit/>
          </a:bodyPr>
          <a:lstStyle/>
          <a:p>
            <a:r>
              <a:rPr lang="en-US" sz="3200" b="1" dirty="0" smtClean="0">
                <a:solidFill>
                  <a:schemeClr val="accent1"/>
                </a:solidFill>
                <a:latin typeface="Times New Roman" pitchFamily="18" charset="0"/>
                <a:cs typeface="Times New Roman" pitchFamily="18" charset="0"/>
              </a:rPr>
              <a:t>IRAS</a:t>
            </a:r>
            <a:r>
              <a:rPr lang="ru-RU" sz="3200" b="1" dirty="0" smtClean="0">
                <a:solidFill>
                  <a:schemeClr val="accent1"/>
                </a:solidFill>
                <a:latin typeface="Times New Roman" pitchFamily="18" charset="0"/>
                <a:cs typeface="Times New Roman" pitchFamily="18" charset="0"/>
              </a:rPr>
              <a:t>21516 </a:t>
            </a:r>
            <a:r>
              <a:rPr lang="ru-RU" sz="3200" b="1" dirty="0">
                <a:solidFill>
                  <a:schemeClr val="accent1"/>
                </a:solidFill>
                <a:latin typeface="Times New Roman" pitchFamily="18" charset="0"/>
                <a:cs typeface="Times New Roman" pitchFamily="18" charset="0"/>
              </a:rPr>
              <a:t>+ 5245 </a:t>
            </a:r>
            <a:r>
              <a:rPr lang="ru-RU" sz="3200" b="1" dirty="0" err="1">
                <a:solidFill>
                  <a:schemeClr val="accent1"/>
                </a:solidFill>
                <a:latin typeface="Times New Roman" pitchFamily="18" charset="0"/>
                <a:cs typeface="Times New Roman" pitchFamily="18" charset="0"/>
              </a:rPr>
              <a:t>спектріндегі</a:t>
            </a:r>
            <a:r>
              <a:rPr lang="ru-RU" sz="3200" b="1" dirty="0">
                <a:solidFill>
                  <a:schemeClr val="accent1"/>
                </a:solidFill>
                <a:latin typeface="Times New Roman" pitchFamily="18" charset="0"/>
                <a:cs typeface="Times New Roman" pitchFamily="18" charset="0"/>
              </a:rPr>
              <a:t> </a:t>
            </a:r>
            <a:r>
              <a:rPr lang="ru-RU" sz="3200" b="1" dirty="0" err="1">
                <a:solidFill>
                  <a:schemeClr val="accent1"/>
                </a:solidFill>
                <a:latin typeface="Times New Roman" pitchFamily="18" charset="0"/>
                <a:cs typeface="Times New Roman" pitchFamily="18" charset="0"/>
              </a:rPr>
              <a:t>кейбір</a:t>
            </a:r>
            <a:r>
              <a:rPr lang="ru-RU" sz="3200" b="1" dirty="0">
                <a:solidFill>
                  <a:schemeClr val="accent1"/>
                </a:solidFill>
                <a:latin typeface="Times New Roman" pitchFamily="18" charset="0"/>
                <a:cs typeface="Times New Roman" pitchFamily="18" charset="0"/>
              </a:rPr>
              <a:t> </a:t>
            </a:r>
            <a:r>
              <a:rPr lang="ru-RU" sz="3200" b="1" dirty="0" err="1" smtClean="0">
                <a:solidFill>
                  <a:schemeClr val="accent1"/>
                </a:solidFill>
                <a:latin typeface="Times New Roman" pitchFamily="18" charset="0"/>
                <a:cs typeface="Times New Roman" pitchFamily="18" charset="0"/>
              </a:rPr>
              <a:t>эмиссиялы</a:t>
            </a:r>
            <a:r>
              <a:rPr lang="kk-KZ" sz="3200" b="1" dirty="0">
                <a:solidFill>
                  <a:schemeClr val="accent1"/>
                </a:solidFill>
                <a:latin typeface="Times New Roman" pitchFamily="18" charset="0"/>
                <a:cs typeface="Times New Roman" pitchFamily="18" charset="0"/>
              </a:rPr>
              <a:t>қ</a:t>
            </a:r>
            <a:r>
              <a:rPr lang="ru-RU" sz="3200" b="1" dirty="0" smtClean="0">
                <a:solidFill>
                  <a:schemeClr val="accent1"/>
                </a:solidFill>
                <a:latin typeface="Times New Roman" pitchFamily="18" charset="0"/>
                <a:cs typeface="Times New Roman" pitchFamily="18" charset="0"/>
              </a:rPr>
              <a:t> </a:t>
            </a:r>
            <a:r>
              <a:rPr lang="ru-RU" sz="3200" b="1" dirty="0" err="1">
                <a:solidFill>
                  <a:schemeClr val="accent1"/>
                </a:solidFill>
                <a:latin typeface="Times New Roman" pitchFamily="18" charset="0"/>
                <a:cs typeface="Times New Roman" pitchFamily="18" charset="0"/>
              </a:rPr>
              <a:t>сызықтарының</a:t>
            </a:r>
            <a:r>
              <a:rPr lang="ru-RU" sz="3200" b="1" dirty="0">
                <a:solidFill>
                  <a:schemeClr val="accent1"/>
                </a:solidFill>
                <a:latin typeface="Times New Roman" pitchFamily="18" charset="0"/>
                <a:cs typeface="Times New Roman" pitchFamily="18" charset="0"/>
              </a:rPr>
              <a:t> </a:t>
            </a:r>
            <a:r>
              <a:rPr lang="ru-RU" sz="3200" b="1" dirty="0" err="1">
                <a:solidFill>
                  <a:schemeClr val="accent1"/>
                </a:solidFill>
                <a:latin typeface="Times New Roman" pitchFamily="18" charset="0"/>
                <a:cs typeface="Times New Roman" pitchFamily="18" charset="0"/>
              </a:rPr>
              <a:t>параметрлері</a:t>
            </a:r>
            <a:endParaRPr lang="ru-RU" sz="3200" b="1" dirty="0">
              <a:solidFill>
                <a:schemeClr val="accent1"/>
              </a:solidFill>
              <a:latin typeface="Times New Roman" pitchFamily="18" charset="0"/>
              <a:cs typeface="Times New Roman" pitchFamily="18" charset="0"/>
            </a:endParaRPr>
          </a:p>
        </p:txBody>
      </p:sp>
      <p:sp>
        <p:nvSpPr>
          <p:cNvPr id="5" name="Номер слайда 3"/>
          <p:cNvSpPr txBox="1">
            <a:spLocks/>
          </p:cNvSpPr>
          <p:nvPr/>
        </p:nvSpPr>
        <p:spPr>
          <a:xfrm>
            <a:off x="8572528" y="6286520"/>
            <a:ext cx="571472"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2211482056"/>
              </p:ext>
            </p:extLst>
          </p:nvPr>
        </p:nvGraphicFramePr>
        <p:xfrm>
          <a:off x="0" y="2643182"/>
          <a:ext cx="9144002" cy="2928957"/>
        </p:xfrm>
        <a:graphic>
          <a:graphicData uri="http://schemas.openxmlformats.org/drawingml/2006/table">
            <a:tbl>
              <a:tblPr>
                <a:tableStyleId>{D7AC3CCA-C797-4891-BE02-D94E43425B78}</a:tableStyleId>
              </a:tblPr>
              <a:tblGrid>
                <a:gridCol w="1766956">
                  <a:extLst>
                    <a:ext uri="{9D8B030D-6E8A-4147-A177-3AD203B41FA5}">
                      <a16:colId xmlns:a16="http://schemas.microsoft.com/office/drawing/2014/main" xmlns="" val="20000"/>
                    </a:ext>
                  </a:extLst>
                </a:gridCol>
                <a:gridCol w="2008020">
                  <a:extLst>
                    <a:ext uri="{9D8B030D-6E8A-4147-A177-3AD203B41FA5}">
                      <a16:colId xmlns:a16="http://schemas.microsoft.com/office/drawing/2014/main" xmlns="" val="20001"/>
                    </a:ext>
                  </a:extLst>
                </a:gridCol>
                <a:gridCol w="1074058">
                  <a:extLst>
                    <a:ext uri="{9D8B030D-6E8A-4147-A177-3AD203B41FA5}">
                      <a16:colId xmlns:a16="http://schemas.microsoft.com/office/drawing/2014/main" xmlns="" val="20002"/>
                    </a:ext>
                  </a:extLst>
                </a:gridCol>
                <a:gridCol w="1074058">
                  <a:extLst>
                    <a:ext uri="{9D8B030D-6E8A-4147-A177-3AD203B41FA5}">
                      <a16:colId xmlns:a16="http://schemas.microsoft.com/office/drawing/2014/main" xmlns="" val="20003"/>
                    </a:ext>
                  </a:extLst>
                </a:gridCol>
                <a:gridCol w="1074058">
                  <a:extLst>
                    <a:ext uri="{9D8B030D-6E8A-4147-A177-3AD203B41FA5}">
                      <a16:colId xmlns:a16="http://schemas.microsoft.com/office/drawing/2014/main" xmlns="" val="20004"/>
                    </a:ext>
                  </a:extLst>
                </a:gridCol>
                <a:gridCol w="1074058">
                  <a:extLst>
                    <a:ext uri="{9D8B030D-6E8A-4147-A177-3AD203B41FA5}">
                      <a16:colId xmlns:a16="http://schemas.microsoft.com/office/drawing/2014/main" xmlns="" val="20005"/>
                    </a:ext>
                  </a:extLst>
                </a:gridCol>
                <a:gridCol w="1072794">
                  <a:extLst>
                    <a:ext uri="{9D8B030D-6E8A-4147-A177-3AD203B41FA5}">
                      <a16:colId xmlns:a16="http://schemas.microsoft.com/office/drawing/2014/main" xmlns="" val="20006"/>
                    </a:ext>
                  </a:extLst>
                </a:gridCol>
              </a:tblGrid>
              <a:tr h="501158">
                <a:tc rowSpan="2">
                  <a:txBody>
                    <a:bodyPr/>
                    <a:lstStyle/>
                    <a:p>
                      <a:pPr algn="ctr">
                        <a:lnSpc>
                          <a:spcPct val="150000"/>
                        </a:lnSpc>
                        <a:spcAft>
                          <a:spcPts val="0"/>
                        </a:spcAft>
                      </a:pPr>
                      <a:r>
                        <a:rPr lang="kk-KZ" sz="1600" noProof="0" dirty="0" smtClean="0">
                          <a:latin typeface="Times New Roman" pitchFamily="18" charset="0"/>
                          <a:ea typeface="+mn-ea"/>
                          <a:cs typeface="Times New Roman" pitchFamily="18" charset="0"/>
                        </a:rPr>
                        <a:t>Күні</a:t>
                      </a:r>
                      <a:endParaRPr lang="ru-RU" sz="1600" dirty="0">
                        <a:latin typeface="Times New Roman" pitchFamily="18" charset="0"/>
                        <a:ea typeface="Calibri"/>
                        <a:cs typeface="Times New Roman" pitchFamily="18" charset="0"/>
                      </a:endParaRPr>
                    </a:p>
                  </a:txBody>
                  <a:tcPr marL="68580" marR="68580" marT="0" marB="0" anchor="b"/>
                </a:tc>
                <a:tc rowSpan="2">
                  <a:txBody>
                    <a:bodyPr/>
                    <a:lstStyle/>
                    <a:p>
                      <a:pPr algn="ctr">
                        <a:lnSpc>
                          <a:spcPct val="150000"/>
                        </a:lnSpc>
                        <a:spcAft>
                          <a:spcPts val="0"/>
                        </a:spcAft>
                      </a:pPr>
                      <a:r>
                        <a:rPr lang="kk-KZ" sz="1600" dirty="0" smtClean="0">
                          <a:latin typeface="Times New Roman" pitchFamily="18" charset="0"/>
                          <a:cs typeface="Times New Roman" pitchFamily="18" charset="0"/>
                        </a:rPr>
                        <a:t>Обсерватория</a:t>
                      </a:r>
                      <a:endParaRPr lang="ru-RU" sz="1600" dirty="0">
                        <a:latin typeface="Times New Roman" pitchFamily="18" charset="0"/>
                        <a:cs typeface="Times New Roman" pitchFamily="18" charset="0"/>
                      </a:endParaRPr>
                    </a:p>
                  </a:txBody>
                  <a:tcPr marL="68580" marR="68580" marT="0" marB="0" anchor="b"/>
                </a:tc>
                <a:tc gridSpan="3">
                  <a:txBody>
                    <a:bodyPr/>
                    <a:lstStyle/>
                    <a:p>
                      <a:pPr algn="ctr">
                        <a:lnSpc>
                          <a:spcPct val="150000"/>
                        </a:lnSpc>
                        <a:spcAft>
                          <a:spcPts val="0"/>
                        </a:spcAft>
                      </a:pPr>
                      <a:r>
                        <a:rPr lang="en-US" sz="1600" dirty="0" smtClean="0">
                          <a:latin typeface="Times New Roman" pitchFamily="18" charset="0"/>
                          <a:cs typeface="Times New Roman" pitchFamily="18" charset="0"/>
                        </a:rPr>
                        <a:t>H</a:t>
                      </a:r>
                      <a:r>
                        <a:rPr lang="el-GR" sz="1600" dirty="0" smtClean="0">
                          <a:latin typeface="Times New Roman" pitchFamily="18" charset="0"/>
                          <a:cs typeface="Times New Roman" pitchFamily="18" charset="0"/>
                        </a:rPr>
                        <a:t>α</a:t>
                      </a:r>
                      <a:r>
                        <a:rPr lang="en-US" sz="1600" dirty="0" smtClean="0">
                          <a:latin typeface="Times New Roman" pitchFamily="18" charset="0"/>
                          <a:cs typeface="Times New Roman" pitchFamily="18" charset="0"/>
                        </a:rPr>
                        <a:t>, 6562.8170</a:t>
                      </a:r>
                      <a:endParaRPr lang="ru-RU" sz="1600" dirty="0">
                        <a:latin typeface="Times New Roman" pitchFamily="18" charset="0"/>
                        <a:ea typeface="Calibri"/>
                        <a:cs typeface="Times New Roman" pitchFamily="18" charset="0"/>
                      </a:endParaRPr>
                    </a:p>
                  </a:txBody>
                  <a:tcPr marL="68580" marR="68580" marT="0" marB="0" anchor="b"/>
                </a:tc>
                <a:tc hMerge="1">
                  <a:txBody>
                    <a:bodyPr/>
                    <a:lstStyle/>
                    <a:p>
                      <a:endParaRPr lang="kk-KZ"/>
                    </a:p>
                  </a:txBody>
                  <a:tcPr/>
                </a:tc>
                <a:tc hMerge="1">
                  <a:txBody>
                    <a:bodyPr/>
                    <a:lstStyle/>
                    <a:p>
                      <a:endParaRPr lang="kk-KZ"/>
                    </a:p>
                  </a:txBody>
                  <a:tcPr/>
                </a:tc>
                <a:tc gridSpan="2">
                  <a:txBody>
                    <a:bodyPr/>
                    <a:lstStyle/>
                    <a:p>
                      <a:pPr algn="ctr">
                        <a:lnSpc>
                          <a:spcPct val="150000"/>
                        </a:lnSpc>
                        <a:spcAft>
                          <a:spcPts val="0"/>
                        </a:spcAft>
                      </a:pPr>
                      <a:r>
                        <a:rPr lang="en-US" sz="1600" dirty="0" smtClean="0">
                          <a:latin typeface="Times New Roman" pitchFamily="18" charset="0"/>
                          <a:cs typeface="Times New Roman" pitchFamily="18" charset="0"/>
                        </a:rPr>
                        <a:t>[O I], 6363.8800</a:t>
                      </a:r>
                      <a:endParaRPr lang="ru-RU" sz="1600" dirty="0">
                        <a:latin typeface="Times New Roman" pitchFamily="18" charset="0"/>
                        <a:ea typeface="Calibri"/>
                        <a:cs typeface="Times New Roman" pitchFamily="18" charset="0"/>
                      </a:endParaRPr>
                    </a:p>
                  </a:txBody>
                  <a:tcPr marL="68580" marR="68580" marT="0" marB="0" anchor="b"/>
                </a:tc>
                <a:tc hMerge="1">
                  <a:txBody>
                    <a:bodyPr/>
                    <a:lstStyle/>
                    <a:p>
                      <a:endParaRPr lang="kk-KZ"/>
                    </a:p>
                  </a:txBody>
                  <a:tcPr/>
                </a:tc>
                <a:extLst>
                  <a:ext uri="{0D108BD9-81ED-4DB2-BD59-A6C34878D82A}">
                    <a16:rowId xmlns:a16="http://schemas.microsoft.com/office/drawing/2014/main" xmlns="" val="10000"/>
                  </a:ext>
                </a:extLst>
              </a:tr>
              <a:tr h="504638">
                <a:tc vMerge="1">
                  <a:txBody>
                    <a:bodyPr/>
                    <a:lstStyle/>
                    <a:p>
                      <a:endParaRPr lang="kk-KZ"/>
                    </a:p>
                  </a:txBody>
                  <a:tcPr/>
                </a:tc>
                <a:tc vMerge="1">
                  <a:txBody>
                    <a:bodyPr/>
                    <a:lstStyle/>
                    <a:p>
                      <a:endParaRPr lang="kk-KZ"/>
                    </a:p>
                  </a:txBody>
                  <a:tcPr/>
                </a:tc>
                <a:tc>
                  <a:txBody>
                    <a:bodyPr/>
                    <a:lstStyle/>
                    <a:p>
                      <a:pPr algn="ctr">
                        <a:lnSpc>
                          <a:spcPct val="150000"/>
                        </a:lnSpc>
                        <a:spcAft>
                          <a:spcPts val="0"/>
                        </a:spcAft>
                      </a:pPr>
                      <a:r>
                        <a:rPr lang="kk-KZ" sz="1600" dirty="0" smtClean="0">
                          <a:latin typeface="Times New Roman" pitchFamily="18" charset="0"/>
                          <a:cs typeface="Times New Roman" pitchFamily="18" charset="0"/>
                        </a:rPr>
                        <a:t>V</a:t>
                      </a:r>
                      <a:r>
                        <a:rPr lang="en-US" sz="1600" dirty="0" smtClean="0">
                          <a:latin typeface="Times New Roman" pitchFamily="18" charset="0"/>
                          <a:cs typeface="Times New Roman" pitchFamily="18" charset="0"/>
                        </a:rPr>
                        <a:t>_1</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V_2</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kk-KZ" sz="1600">
                          <a:latin typeface="Times New Roman" pitchFamily="18" charset="0"/>
                          <a:cs typeface="Times New Roman" pitchFamily="18" charset="0"/>
                        </a:rPr>
                        <a:t>EW</a:t>
                      </a:r>
                      <a:endParaRPr lang="ru-RU" sz="160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kk-KZ" sz="1600">
                          <a:latin typeface="Times New Roman" pitchFamily="18" charset="0"/>
                          <a:cs typeface="Times New Roman" pitchFamily="18" charset="0"/>
                        </a:rPr>
                        <a:t>V</a:t>
                      </a:r>
                      <a:endParaRPr lang="ru-RU" sz="160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kk-KZ" sz="1600">
                          <a:latin typeface="Times New Roman" pitchFamily="18" charset="0"/>
                          <a:cs typeface="Times New Roman" pitchFamily="18" charset="0"/>
                        </a:rPr>
                        <a:t>EW</a:t>
                      </a:r>
                      <a:endParaRPr lang="ru-RU" sz="1600">
                        <a:latin typeface="Times New Roman" pitchFamily="18" charset="0"/>
                        <a:ea typeface="Calibri"/>
                        <a:cs typeface="Times New Roman" pitchFamily="18" charset="0"/>
                      </a:endParaRPr>
                    </a:p>
                  </a:txBody>
                  <a:tcPr marL="68580" marR="68580" marT="0" marB="0" anchor="b"/>
                </a:tc>
                <a:extLst>
                  <a:ext uri="{0D108BD9-81ED-4DB2-BD59-A6C34878D82A}">
                    <a16:rowId xmlns:a16="http://schemas.microsoft.com/office/drawing/2014/main" xmlns="" val="10001"/>
                  </a:ext>
                </a:extLst>
              </a:tr>
              <a:tr h="474344">
                <a:tc>
                  <a:txBody>
                    <a:bodyPr/>
                    <a:lstStyle/>
                    <a:p>
                      <a:pPr algn="ctr">
                        <a:lnSpc>
                          <a:spcPct val="150000"/>
                        </a:lnSpc>
                        <a:spcAft>
                          <a:spcPts val="0"/>
                        </a:spcAft>
                      </a:pPr>
                      <a:r>
                        <a:rPr lang="ru-RU" sz="1600" dirty="0" smtClean="0">
                          <a:latin typeface="Times New Roman" pitchFamily="18" charset="0"/>
                          <a:ea typeface="Calibri"/>
                          <a:cs typeface="Times New Roman" pitchFamily="18" charset="0"/>
                        </a:rPr>
                        <a:t>2005-10-12</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SPM</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cs typeface="Times New Roman" pitchFamily="18" charset="0"/>
                        </a:rPr>
                        <a:t>-230.709</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-22.719</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cs typeface="Times New Roman" pitchFamily="18" charset="0"/>
                        </a:rPr>
                        <a:t>-389.81</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cs typeface="Times New Roman" pitchFamily="18" charset="0"/>
                        </a:rPr>
                        <a:t>-51.38</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cs typeface="Times New Roman" pitchFamily="18" charset="0"/>
                        </a:rPr>
                        <a:t>-4.52</a:t>
                      </a:r>
                      <a:endParaRPr lang="ru-RU" sz="1600" dirty="0">
                        <a:latin typeface="Times New Roman" pitchFamily="18" charset="0"/>
                        <a:ea typeface="Calibri"/>
                        <a:cs typeface="Times New Roman" pitchFamily="18" charset="0"/>
                      </a:endParaRPr>
                    </a:p>
                  </a:txBody>
                  <a:tcPr marL="68580" marR="68580" marT="0" marB="0" anchor="b"/>
                </a:tc>
                <a:extLst>
                  <a:ext uri="{0D108BD9-81ED-4DB2-BD59-A6C34878D82A}">
                    <a16:rowId xmlns:a16="http://schemas.microsoft.com/office/drawing/2014/main" xmlns="" val="10002"/>
                  </a:ext>
                </a:extLst>
              </a:tr>
              <a:tr h="474344">
                <a:tc>
                  <a:txBody>
                    <a:bodyPr/>
                    <a:lstStyle/>
                    <a:p>
                      <a:pPr algn="ctr">
                        <a:lnSpc>
                          <a:spcPct val="150000"/>
                        </a:lnSpc>
                        <a:spcAft>
                          <a:spcPts val="0"/>
                        </a:spcAft>
                      </a:pPr>
                      <a:r>
                        <a:rPr lang="ru-RU" sz="1600" dirty="0" smtClean="0">
                          <a:latin typeface="Times New Roman" pitchFamily="18" charset="0"/>
                          <a:ea typeface="Calibri"/>
                          <a:cs typeface="Times New Roman" pitchFamily="18" charset="0"/>
                        </a:rPr>
                        <a:t>2005-12-21</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kk-KZ" sz="1600" noProof="0" dirty="0" smtClean="0">
                          <a:latin typeface="Times New Roman" pitchFamily="18" charset="0"/>
                          <a:ea typeface="Calibri"/>
                          <a:cs typeface="Times New Roman" pitchFamily="18" charset="0"/>
                        </a:rPr>
                        <a:t>McD</a:t>
                      </a:r>
                      <a:endParaRPr lang="kk-KZ" sz="1600" noProof="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kk-KZ"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211.51</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-12.662</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-200.96</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kk-KZ"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42.898</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-5.17</a:t>
                      </a:r>
                      <a:endParaRPr lang="ru-RU" sz="1600" dirty="0">
                        <a:latin typeface="Times New Roman" pitchFamily="18" charset="0"/>
                        <a:ea typeface="Calibri"/>
                        <a:cs typeface="Times New Roman" pitchFamily="18" charset="0"/>
                      </a:endParaRPr>
                    </a:p>
                  </a:txBody>
                  <a:tcPr marL="68580" marR="68580" marT="0" marB="0" anchor="b"/>
                </a:tc>
                <a:extLst>
                  <a:ext uri="{0D108BD9-81ED-4DB2-BD59-A6C34878D82A}">
                    <a16:rowId xmlns:a16="http://schemas.microsoft.com/office/drawing/2014/main" xmlns="" val="10003"/>
                  </a:ext>
                </a:extLst>
              </a:tr>
              <a:tr h="483756">
                <a:tc>
                  <a:txBody>
                    <a:bodyPr/>
                    <a:lstStyle/>
                    <a:p>
                      <a:pPr algn="ctr">
                        <a:lnSpc>
                          <a:spcPct val="150000"/>
                        </a:lnSpc>
                        <a:spcAft>
                          <a:spcPts val="0"/>
                        </a:spcAft>
                      </a:pPr>
                      <a:r>
                        <a:rPr lang="ru-RU" sz="1600" dirty="0" smtClean="0">
                          <a:latin typeface="Times New Roman" pitchFamily="18" charset="0"/>
                          <a:ea typeface="Calibri"/>
                          <a:cs typeface="Times New Roman" pitchFamily="18" charset="0"/>
                        </a:rPr>
                        <a:t>2013-10-18</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kk-KZ" sz="1600">
                          <a:latin typeface="Times New Roman" pitchFamily="18" charset="0"/>
                          <a:cs typeface="Times New Roman" pitchFamily="18" charset="0"/>
                        </a:rPr>
                        <a:t>SPM</a:t>
                      </a:r>
                      <a:endParaRPr lang="ru-RU" sz="160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-224.309</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-23.176</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-317.37</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-56.098</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-10.46</a:t>
                      </a:r>
                      <a:endParaRPr lang="ru-RU" sz="1600" dirty="0">
                        <a:latin typeface="Times New Roman" pitchFamily="18" charset="0"/>
                        <a:ea typeface="Calibri"/>
                        <a:cs typeface="Times New Roman" pitchFamily="18" charset="0"/>
                      </a:endParaRPr>
                    </a:p>
                  </a:txBody>
                  <a:tcPr marL="68580" marR="68580" marT="0" marB="0" anchor="b"/>
                </a:tc>
                <a:extLst>
                  <a:ext uri="{0D108BD9-81ED-4DB2-BD59-A6C34878D82A}">
                    <a16:rowId xmlns:a16="http://schemas.microsoft.com/office/drawing/2014/main" xmlns="" val="10004"/>
                  </a:ext>
                </a:extLst>
              </a:tr>
              <a:tr h="490717">
                <a:tc>
                  <a:txBody>
                    <a:bodyPr/>
                    <a:lstStyle/>
                    <a:p>
                      <a:pPr algn="ctr">
                        <a:lnSpc>
                          <a:spcPct val="150000"/>
                        </a:lnSpc>
                        <a:spcAft>
                          <a:spcPts val="0"/>
                        </a:spcAft>
                      </a:pPr>
                      <a:r>
                        <a:rPr lang="ru-RU" sz="1600" dirty="0" smtClean="0">
                          <a:latin typeface="Times New Roman" pitchFamily="18" charset="0"/>
                          <a:ea typeface="Calibri"/>
                          <a:cs typeface="Times New Roman" pitchFamily="18" charset="0"/>
                        </a:rPr>
                        <a:t>2016-10-18</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kk-KZ" sz="1600">
                          <a:latin typeface="Times New Roman" pitchFamily="18" charset="0"/>
                          <a:cs typeface="Times New Roman" pitchFamily="18" charset="0"/>
                        </a:rPr>
                        <a:t>CFHT</a:t>
                      </a:r>
                      <a:endParaRPr lang="ru-RU" sz="160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-246.708</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-29.119</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-377.167</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-61.28</a:t>
                      </a:r>
                      <a:endParaRPr lang="ru-RU" sz="1600" dirty="0">
                        <a:latin typeface="Times New Roman" pitchFamily="18" charset="0"/>
                        <a:ea typeface="Calibri"/>
                        <a:cs typeface="Times New Roman" pitchFamily="18" charset="0"/>
                      </a:endParaRPr>
                    </a:p>
                  </a:txBody>
                  <a:tcPr marL="68580" marR="68580" marT="0" marB="0" anchor="b"/>
                </a:tc>
                <a:tc>
                  <a:txBody>
                    <a:bodyPr/>
                    <a:lstStyle/>
                    <a:p>
                      <a:pPr algn="ctr">
                        <a:lnSpc>
                          <a:spcPct val="150000"/>
                        </a:lnSpc>
                        <a:spcAft>
                          <a:spcPts val="0"/>
                        </a:spcAft>
                      </a:pPr>
                      <a:r>
                        <a:rPr lang="en-US" sz="1600" dirty="0" smtClean="0">
                          <a:latin typeface="Times New Roman" pitchFamily="18" charset="0"/>
                          <a:ea typeface="Calibri"/>
                          <a:cs typeface="Times New Roman" pitchFamily="18" charset="0"/>
                        </a:rPr>
                        <a:t>-7.62</a:t>
                      </a:r>
                      <a:endParaRPr lang="ru-RU" sz="1600" dirty="0">
                        <a:latin typeface="Times New Roman" pitchFamily="18" charset="0"/>
                        <a:ea typeface="Calibri"/>
                        <a:cs typeface="Times New Roman" pitchFamily="18" charset="0"/>
                      </a:endParaRPr>
                    </a:p>
                  </a:txBody>
                  <a:tcPr marL="68580" marR="68580" marT="0" marB="0" anchor="b"/>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13092401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3"/>
          <p:cNvSpPr txBox="1">
            <a:spLocks/>
          </p:cNvSpPr>
          <p:nvPr/>
        </p:nvSpPr>
        <p:spPr>
          <a:xfrm>
            <a:off x="8572528" y="6286520"/>
            <a:ext cx="571472" cy="571480"/>
          </a:xfrm>
          <a:prstGeom prst="rect">
            <a:avLst/>
          </a:prstGeom>
        </p:spPr>
        <p:style>
          <a:lnRef idx="2">
            <a:schemeClr val="accent4"/>
          </a:lnRef>
          <a:fillRef idx="1">
            <a:schemeClr val="lt1"/>
          </a:fillRef>
          <a:effectRef idx="0">
            <a:schemeClr val="accent4"/>
          </a:effectRef>
          <a:fontRef idx="minor">
            <a:schemeClr val="dk1"/>
          </a:fontRef>
        </p:style>
        <p:txBody>
          <a:bodyPr vert="horz" lIns="0" t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6F82964B-C42E-44EA-9326-8359B30F452C}" type="slidenum">
              <a:rPr kumimoji="0" lang="kk-KZ" sz="3600" b="1" i="0" u="none" strike="noStrike" kern="1200" cap="all" spc="0" normalizeH="0" baseline="0" noProof="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kk-KZ" sz="36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Arial" pitchFamily="34" charset="0"/>
              <a:ea typeface="+mn-ea"/>
              <a:cs typeface="Arial" pitchFamily="34" charset="0"/>
            </a:endParaRPr>
          </a:p>
        </p:txBody>
      </p:sp>
      <p:sp>
        <p:nvSpPr>
          <p:cNvPr id="9" name="Прямоугольник 8"/>
          <p:cNvSpPr/>
          <p:nvPr/>
        </p:nvSpPr>
        <p:spPr>
          <a:xfrm>
            <a:off x="1928794" y="0"/>
            <a:ext cx="6322565" cy="707886"/>
          </a:xfrm>
          <a:prstGeom prst="rect">
            <a:avLst/>
          </a:prstGeom>
          <a:noFill/>
        </p:spPr>
        <p:txBody>
          <a:bodyPr wrap="none" lIns="91440" tIns="45720" rIns="91440" bIns="45720">
            <a:spAutoFit/>
          </a:bodyPr>
          <a:lstStyle/>
          <a:p>
            <a:pPr algn="ctr"/>
            <a:r>
              <a:rPr lang="en-US" sz="40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1"/>
                </a:solidFill>
                <a:effectLst>
                  <a:outerShdw blurRad="50800" dist="40000" dir="5400000" algn="tl" rotWithShape="0">
                    <a:srgbClr val="000000">
                      <a:shade val="5000"/>
                      <a:satMod val="120000"/>
                      <a:alpha val="33000"/>
                    </a:srgbClr>
                  </a:outerShdw>
                </a:effectLst>
                <a:latin typeface="Times New Roman" pitchFamily="18" charset="0"/>
                <a:cs typeface="Times New Roman" pitchFamily="18" charset="0"/>
              </a:rPr>
              <a:t>H</a:t>
            </a:r>
            <a:r>
              <a:rPr lang="el-GR" sz="40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1"/>
                </a:solidFill>
                <a:effectLst>
                  <a:outerShdw blurRad="50800" dist="40000" dir="5400000" algn="tl" rotWithShape="0">
                    <a:srgbClr val="000000">
                      <a:shade val="5000"/>
                      <a:satMod val="120000"/>
                      <a:alpha val="33000"/>
                    </a:srgbClr>
                  </a:outerShdw>
                </a:effectLst>
                <a:latin typeface="Times New Roman" pitchFamily="18" charset="0"/>
                <a:cs typeface="Times New Roman" pitchFamily="18" charset="0"/>
              </a:rPr>
              <a:t>α</a:t>
            </a:r>
            <a:r>
              <a:rPr lang="en-US" sz="40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1"/>
                </a:solidFill>
                <a:effectLst>
                  <a:outerShdw blurRad="50800" dist="40000" dir="5400000" algn="tl" rotWithShape="0">
                    <a:srgbClr val="000000">
                      <a:shade val="5000"/>
                      <a:satMod val="120000"/>
                      <a:alpha val="33000"/>
                    </a:srgbClr>
                  </a:outerShdw>
                </a:effectLst>
                <a:latin typeface="Times New Roman" pitchFamily="18" charset="0"/>
                <a:cs typeface="Times New Roman" pitchFamily="18" charset="0"/>
              </a:rPr>
              <a:t> of the IRAS 21516+5245</a:t>
            </a:r>
            <a:endParaRPr lang="kk-KZ" sz="40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1"/>
              </a:solidFill>
              <a:effectLst>
                <a:outerShdw blurRad="50800" dist="40000" dir="5400000" algn="tl" rotWithShape="0">
                  <a:srgbClr val="000000">
                    <a:shade val="5000"/>
                    <a:satMod val="120000"/>
                    <a:alpha val="33000"/>
                  </a:srgbClr>
                </a:outerShdw>
              </a:effectLst>
              <a:latin typeface="Times New Roman" pitchFamily="18" charset="0"/>
              <a:cs typeface="Times New Roman" pitchFamily="18" charset="0"/>
            </a:endParaRPr>
          </a:p>
        </p:txBody>
      </p:sp>
      <p:pic>
        <p:nvPicPr>
          <p:cNvPr id="40963" name="Picture 3" descr="C:\Users\USER\Desktop\Диплом\Halpha-MWC645.jpg"/>
          <p:cNvPicPr>
            <a:picLocks noChangeAspect="1" noChangeArrowheads="1"/>
          </p:cNvPicPr>
          <p:nvPr/>
        </p:nvPicPr>
        <p:blipFill>
          <a:blip r:embed="rId2"/>
          <a:srcRect l="7812" r="7812"/>
          <a:stretch>
            <a:fillRect/>
          </a:stretch>
        </p:blipFill>
        <p:spPr bwMode="auto">
          <a:xfrm>
            <a:off x="0" y="714356"/>
            <a:ext cx="9150774" cy="5286412"/>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лакс">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TM03457496[[fn=Параллакс]]</Template>
  <TotalTime>23058</TotalTime>
  <Words>557</Words>
  <Application>Microsoft Office PowerPoint</Application>
  <PresentationFormat>Экран (4:3)</PresentationFormat>
  <Paragraphs>88</Paragraphs>
  <Slides>13</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0</vt:i4>
      </vt:variant>
      <vt:variant>
        <vt:lpstr>Заголовки слайдов</vt:lpstr>
      </vt:variant>
      <vt:variant>
        <vt:i4>13</vt:i4>
      </vt:variant>
    </vt:vector>
  </HeadingPairs>
  <TitlesOfParts>
    <vt:vector size="14" baseType="lpstr">
      <vt:lpstr>Параллакс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IRAS21516 + 5245 спектріндегі кейбір эмиссиялық сызықтарының параметрлері</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425</cp:revision>
  <dcterms:created xsi:type="dcterms:W3CDTF">2017-03-29T16:57:10Z</dcterms:created>
  <dcterms:modified xsi:type="dcterms:W3CDTF">2020-12-10T17:30:02Z</dcterms:modified>
</cp:coreProperties>
</file>