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sldIdLst>
    <p:sldId id="256" r:id="rId2"/>
    <p:sldId id="286" r:id="rId3"/>
    <p:sldId id="271" r:id="rId4"/>
    <p:sldId id="278" r:id="rId5"/>
    <p:sldId id="288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2" autoAdjust="0"/>
    <p:restoredTop sz="94660"/>
  </p:normalViewPr>
  <p:slideViewPr>
    <p:cSldViewPr>
      <p:cViewPr>
        <p:scale>
          <a:sx n="100" d="100"/>
          <a:sy n="100" d="100"/>
        </p:scale>
        <p:origin x="258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314" name="Group 2">
            <a:extLst>
              <a:ext uri="{FF2B5EF4-FFF2-40B4-BE49-F238E27FC236}">
                <a16:creationId xmlns:a16="http://schemas.microsoft.com/office/drawing/2014/main" id="{F029FB2B-A334-4E63-88F8-B4200987B9C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69315" name="Rectangle 3">
              <a:extLst>
                <a:ext uri="{FF2B5EF4-FFF2-40B4-BE49-F238E27FC236}">
                  <a16:creationId xmlns:a16="http://schemas.microsoft.com/office/drawing/2014/main" id="{40552B7F-9347-4527-831B-A292E18507A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6" name="Rectangle 4">
              <a:extLst>
                <a:ext uri="{FF2B5EF4-FFF2-40B4-BE49-F238E27FC236}">
                  <a16:creationId xmlns:a16="http://schemas.microsoft.com/office/drawing/2014/main" id="{87B45ECA-1353-4CC8-811C-A6E16CAC37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7" name="Rectangle 5">
              <a:extLst>
                <a:ext uri="{FF2B5EF4-FFF2-40B4-BE49-F238E27FC236}">
                  <a16:creationId xmlns:a16="http://schemas.microsoft.com/office/drawing/2014/main" id="{4FE64258-279C-4952-99C1-347A9B9552F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8" name="Rectangle 6">
              <a:extLst>
                <a:ext uri="{FF2B5EF4-FFF2-40B4-BE49-F238E27FC236}">
                  <a16:creationId xmlns:a16="http://schemas.microsoft.com/office/drawing/2014/main" id="{F2E989FF-5E5C-4974-8303-4D004DE7073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9" name="Rectangle 7">
              <a:extLst>
                <a:ext uri="{FF2B5EF4-FFF2-40B4-BE49-F238E27FC236}">
                  <a16:creationId xmlns:a16="http://schemas.microsoft.com/office/drawing/2014/main" id="{0835C1E3-227C-4C35-B3BF-8FC1E2803E9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0" name="Rectangle 8">
              <a:extLst>
                <a:ext uri="{FF2B5EF4-FFF2-40B4-BE49-F238E27FC236}">
                  <a16:creationId xmlns:a16="http://schemas.microsoft.com/office/drawing/2014/main" id="{26FF26BE-4D26-4E1A-94DE-3BCA6F2B63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1" name="Rectangle 9">
              <a:extLst>
                <a:ext uri="{FF2B5EF4-FFF2-40B4-BE49-F238E27FC236}">
                  <a16:creationId xmlns:a16="http://schemas.microsoft.com/office/drawing/2014/main" id="{7887D2DA-7A6D-4DA9-8EF0-D75F34E17C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2" name="Rectangle 10">
              <a:extLst>
                <a:ext uri="{FF2B5EF4-FFF2-40B4-BE49-F238E27FC236}">
                  <a16:creationId xmlns:a16="http://schemas.microsoft.com/office/drawing/2014/main" id="{CAD06160-C8C5-4B25-B60D-60549D0F74C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3" name="Rectangle 11">
              <a:extLst>
                <a:ext uri="{FF2B5EF4-FFF2-40B4-BE49-F238E27FC236}">
                  <a16:creationId xmlns:a16="http://schemas.microsoft.com/office/drawing/2014/main" id="{79879EAE-E7C4-4350-B54E-4F7A8093288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4" name="Rectangle 12">
              <a:extLst>
                <a:ext uri="{FF2B5EF4-FFF2-40B4-BE49-F238E27FC236}">
                  <a16:creationId xmlns:a16="http://schemas.microsoft.com/office/drawing/2014/main" id="{CD5DB9D1-018A-468C-A414-8983F8A99C4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5" name="Rectangle 13">
              <a:extLst>
                <a:ext uri="{FF2B5EF4-FFF2-40B4-BE49-F238E27FC236}">
                  <a16:creationId xmlns:a16="http://schemas.microsoft.com/office/drawing/2014/main" id="{410578F2-52E7-4042-BD22-AF3972657F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6" name="Rectangle 14">
              <a:extLst>
                <a:ext uri="{FF2B5EF4-FFF2-40B4-BE49-F238E27FC236}">
                  <a16:creationId xmlns:a16="http://schemas.microsoft.com/office/drawing/2014/main" id="{2FC93262-EED6-4745-9FF7-47A56FB1360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7" name="Rectangle 15">
              <a:extLst>
                <a:ext uri="{FF2B5EF4-FFF2-40B4-BE49-F238E27FC236}">
                  <a16:creationId xmlns:a16="http://schemas.microsoft.com/office/drawing/2014/main" id="{B0617809-711C-4997-9F80-66D11072C88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8" name="Rectangle 16">
              <a:extLst>
                <a:ext uri="{FF2B5EF4-FFF2-40B4-BE49-F238E27FC236}">
                  <a16:creationId xmlns:a16="http://schemas.microsoft.com/office/drawing/2014/main" id="{21399410-3373-4E6A-8F89-FA379CBCEC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9" name="Rectangle 17">
              <a:extLst>
                <a:ext uri="{FF2B5EF4-FFF2-40B4-BE49-F238E27FC236}">
                  <a16:creationId xmlns:a16="http://schemas.microsoft.com/office/drawing/2014/main" id="{13DE1869-601D-4791-8544-39B9A9C04C3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0" name="Rectangle 18">
              <a:extLst>
                <a:ext uri="{FF2B5EF4-FFF2-40B4-BE49-F238E27FC236}">
                  <a16:creationId xmlns:a16="http://schemas.microsoft.com/office/drawing/2014/main" id="{57AE9027-8CC9-4832-B180-7360887E2F3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1" name="Rectangle 19">
              <a:extLst>
                <a:ext uri="{FF2B5EF4-FFF2-40B4-BE49-F238E27FC236}">
                  <a16:creationId xmlns:a16="http://schemas.microsoft.com/office/drawing/2014/main" id="{4861D68B-A30C-4A09-94C7-9B5A851A55A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2" name="Rectangle 20">
              <a:extLst>
                <a:ext uri="{FF2B5EF4-FFF2-40B4-BE49-F238E27FC236}">
                  <a16:creationId xmlns:a16="http://schemas.microsoft.com/office/drawing/2014/main" id="{141C893B-18DE-4DA5-8FDC-D39BB01072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3" name="Rectangle 21">
              <a:extLst>
                <a:ext uri="{FF2B5EF4-FFF2-40B4-BE49-F238E27FC236}">
                  <a16:creationId xmlns:a16="http://schemas.microsoft.com/office/drawing/2014/main" id="{D6F1E00F-1D0C-4DF9-A65A-F86E16C97B4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4" name="Freeform 22">
              <a:extLst>
                <a:ext uri="{FF2B5EF4-FFF2-40B4-BE49-F238E27FC236}">
                  <a16:creationId xmlns:a16="http://schemas.microsoft.com/office/drawing/2014/main" id="{3AB56CCD-8457-4916-9AFB-4BFF6702ECFF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35" name="Freeform 23">
              <a:extLst>
                <a:ext uri="{FF2B5EF4-FFF2-40B4-BE49-F238E27FC236}">
                  <a16:creationId xmlns:a16="http://schemas.microsoft.com/office/drawing/2014/main" id="{7269EBE1-6DEA-48C1-97C8-D43FE4306467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9336" name="Rectangle 24">
            <a:extLst>
              <a:ext uri="{FF2B5EF4-FFF2-40B4-BE49-F238E27FC236}">
                <a16:creationId xmlns:a16="http://schemas.microsoft.com/office/drawing/2014/main" id="{7B041B35-FB16-43AD-9280-16ED92C4133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269337" name="Rectangle 25">
            <a:extLst>
              <a:ext uri="{FF2B5EF4-FFF2-40B4-BE49-F238E27FC236}">
                <a16:creationId xmlns:a16="http://schemas.microsoft.com/office/drawing/2014/main" id="{922C8518-6A57-4B33-967B-B49D5F166FFC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269338" name="Rectangle 26">
            <a:extLst>
              <a:ext uri="{FF2B5EF4-FFF2-40B4-BE49-F238E27FC236}">
                <a16:creationId xmlns:a16="http://schemas.microsoft.com/office/drawing/2014/main" id="{FAD7482B-3CC2-4F66-923F-5239B4FF831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69339" name="Rectangle 27">
            <a:extLst>
              <a:ext uri="{FF2B5EF4-FFF2-40B4-BE49-F238E27FC236}">
                <a16:creationId xmlns:a16="http://schemas.microsoft.com/office/drawing/2014/main" id="{E38ECAF8-87A6-42D8-BC5F-4CBBAFDBFE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69340" name="Rectangle 28">
            <a:extLst>
              <a:ext uri="{FF2B5EF4-FFF2-40B4-BE49-F238E27FC236}">
                <a16:creationId xmlns:a16="http://schemas.microsoft.com/office/drawing/2014/main" id="{B0F63297-AEEF-4DC7-90CC-CE422FB582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A718CB6-B24E-4805-996D-E8D34F6C738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88EFD-0CD4-4F00-A8C5-32FB2C37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AAD3E5-6146-4928-A22E-A61933E04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4C388-CD7B-4196-8A59-B52BD0ABED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1A061-8421-4475-AD8B-6B1A768E61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C97179-88B4-43D9-B6C7-3F1CD46BA6DB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5C1A46C-3055-4881-AACF-D33EA26C8AD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4124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6BD99-8A7D-48A7-BC64-A25BB58BF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AF4EEE-7385-429F-A8A3-63E483128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7B167C-E58F-4E0A-9B2D-03DBD51464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07316-07AB-411B-A5F7-229AE00BD0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EF3541-7A11-4167-A259-7839D3F0406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B07581F-363D-4C4B-A382-29CD4F3B27F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5141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598B9-22BD-4564-9D29-B8AC21C6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5F500-0960-4F7F-B91A-E1EE04375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D29C4-FCE6-4D3E-A070-E6E73A86C8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6D2E8-5F3B-4E4A-BA89-8B77EC0378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2ACCBF-B358-4701-8D8C-5954B0411B3A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AC70693-8885-4C86-AEFA-407BBB3540B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3165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A81B-1949-4CFF-8A3B-D26EC30C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CD338-FE00-47C6-9BC3-60703D56B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A8942-77A5-42BE-AFB8-75C72438E3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22F799-41FB-4DF9-BD19-0914725AB2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42BC0D-712D-4331-8550-F66AFD234BD4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6C5D13-8BE2-4BA2-AEDA-08E1580E99E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730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66201-04D7-4391-AC74-D7B418938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455A-C2F1-48BD-A05E-CC74E9722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C7D69-65DA-4E90-988C-495130424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AF272-5671-4F22-B8C8-C0EFA27859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469AA-1402-4F74-9C95-402F0FA10E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5E735-C268-4FE7-9967-252AD245DDF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592D88-C21A-4C47-ACCF-FEBC2A9739D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8401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1F89E-D1B7-4721-8E62-0366A54F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92190-E709-42FE-BE21-7CD3BBB4A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A50ADD-DF4F-4149-A0BD-6E0671AC6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462357-A59E-49FE-9788-87B053868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63F49-85FC-42B2-BCC9-FA278AD4A8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E050D8C-F1F1-45C4-853A-75D1732867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12BE968-CE69-4FC3-8C6C-E52FF1CE38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89CE6A-0237-4893-96C1-09ACC352DDD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B11346A-ECC6-44ED-9A42-20D73D92FC8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071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CA6FB-C6C7-47CD-9CD5-6EF2B09F4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8B9306-FFB1-4B7E-8D37-A92B7EAE3D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DCBBB-C8B0-4AED-8821-8D7F2AB1DE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9204CA-7378-4ACF-81E2-F3D8F73553CE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79D50-3F77-43B4-AC5C-AB0B269F7AB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359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EC5059E-877F-45BA-9134-38FBA6590E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15743F-EFBD-4F4C-83AE-F74AC575A6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91C830-C5D4-4DFA-9A79-338F2309192D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F0D87-9D49-40D1-AE29-23F8FDD09B4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4901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9A61-7D19-47BA-876C-9B7795735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4F431-C909-445E-AD0E-7B66024C2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095D0-2084-4EDF-927D-DA1B60879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6B3E8-2916-4525-BDF3-BDFF368E8E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DC975-BB86-4BE4-B52F-92F08C8F51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B8A733-7C0D-4F10-A7D1-8E94D7CED151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088071-4754-4C25-A85B-8BE17B1F37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6271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95D4A-DD72-4CDF-A9EB-F99355C9C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034187-32F3-49A7-8891-95E279FBF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29DE9-A92C-4941-A149-E8A8EECBA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A7B1D-E136-43A8-8B9B-06FA10356E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A8951-539A-4A68-9341-4CDCA8BA72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183050-AB92-4345-B3A9-2F80E3711E63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B4D4EB-CB17-49E8-82A4-8456A8CE689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3202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290" name="Group 2">
            <a:extLst>
              <a:ext uri="{FF2B5EF4-FFF2-40B4-BE49-F238E27FC236}">
                <a16:creationId xmlns:a16="http://schemas.microsoft.com/office/drawing/2014/main" id="{66C65CB7-3463-4878-A0EA-6058FE4C106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68291" name="Rectangle 3">
              <a:extLst>
                <a:ext uri="{FF2B5EF4-FFF2-40B4-BE49-F238E27FC236}">
                  <a16:creationId xmlns:a16="http://schemas.microsoft.com/office/drawing/2014/main" id="{5032C591-9AAC-42EE-B02D-CECBF2FCCE8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2" name="Rectangle 4">
              <a:extLst>
                <a:ext uri="{FF2B5EF4-FFF2-40B4-BE49-F238E27FC236}">
                  <a16:creationId xmlns:a16="http://schemas.microsoft.com/office/drawing/2014/main" id="{C721AACD-F339-4C81-A23A-9536E90E3E7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3" name="Rectangle 5">
              <a:extLst>
                <a:ext uri="{FF2B5EF4-FFF2-40B4-BE49-F238E27FC236}">
                  <a16:creationId xmlns:a16="http://schemas.microsoft.com/office/drawing/2014/main" id="{9AC4E31F-4DF4-41A5-ABFD-84B4AC74BD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4" name="Rectangle 6">
              <a:extLst>
                <a:ext uri="{FF2B5EF4-FFF2-40B4-BE49-F238E27FC236}">
                  <a16:creationId xmlns:a16="http://schemas.microsoft.com/office/drawing/2014/main" id="{64A0D65C-C729-45EC-8F74-8E38D076448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5" name="Rectangle 7">
              <a:extLst>
                <a:ext uri="{FF2B5EF4-FFF2-40B4-BE49-F238E27FC236}">
                  <a16:creationId xmlns:a16="http://schemas.microsoft.com/office/drawing/2014/main" id="{3A4382CB-E4FD-4843-8A62-53EFD6998CC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6" name="Rectangle 8">
              <a:extLst>
                <a:ext uri="{FF2B5EF4-FFF2-40B4-BE49-F238E27FC236}">
                  <a16:creationId xmlns:a16="http://schemas.microsoft.com/office/drawing/2014/main" id="{8E2F4C00-8EA3-42CB-A8EB-41B69EB87AF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7" name="Rectangle 9">
              <a:extLst>
                <a:ext uri="{FF2B5EF4-FFF2-40B4-BE49-F238E27FC236}">
                  <a16:creationId xmlns:a16="http://schemas.microsoft.com/office/drawing/2014/main" id="{0DBC2B2E-AD2E-4697-8A8B-5A908F8C5AE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8" name="Rectangle 10">
              <a:extLst>
                <a:ext uri="{FF2B5EF4-FFF2-40B4-BE49-F238E27FC236}">
                  <a16:creationId xmlns:a16="http://schemas.microsoft.com/office/drawing/2014/main" id="{433C3DA2-5FEA-40E2-8C3C-4BD4BC467E0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9" name="Rectangle 11">
              <a:extLst>
                <a:ext uri="{FF2B5EF4-FFF2-40B4-BE49-F238E27FC236}">
                  <a16:creationId xmlns:a16="http://schemas.microsoft.com/office/drawing/2014/main" id="{05E3CD2A-3B4F-478E-8158-DFD5D89D36A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0" name="Rectangle 12">
              <a:extLst>
                <a:ext uri="{FF2B5EF4-FFF2-40B4-BE49-F238E27FC236}">
                  <a16:creationId xmlns:a16="http://schemas.microsoft.com/office/drawing/2014/main" id="{9EE9DDEE-82D0-44F4-962C-357A5137210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1" name="Rectangle 13">
              <a:extLst>
                <a:ext uri="{FF2B5EF4-FFF2-40B4-BE49-F238E27FC236}">
                  <a16:creationId xmlns:a16="http://schemas.microsoft.com/office/drawing/2014/main" id="{A0663CEF-C80D-454C-AE31-F5E62F53C30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2" name="Rectangle 14">
              <a:extLst>
                <a:ext uri="{FF2B5EF4-FFF2-40B4-BE49-F238E27FC236}">
                  <a16:creationId xmlns:a16="http://schemas.microsoft.com/office/drawing/2014/main" id="{BC0F5647-9AB6-420F-9F90-C5409643B27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3" name="Rectangle 15">
              <a:extLst>
                <a:ext uri="{FF2B5EF4-FFF2-40B4-BE49-F238E27FC236}">
                  <a16:creationId xmlns:a16="http://schemas.microsoft.com/office/drawing/2014/main" id="{C9ACC4D2-81D3-4AB0-9F29-DE5DFAE95C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4" name="Rectangle 16">
              <a:extLst>
                <a:ext uri="{FF2B5EF4-FFF2-40B4-BE49-F238E27FC236}">
                  <a16:creationId xmlns:a16="http://schemas.microsoft.com/office/drawing/2014/main" id="{D4B03738-55C9-4D5D-8B41-A86EF2633DB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5" name="Rectangle 17">
              <a:extLst>
                <a:ext uri="{FF2B5EF4-FFF2-40B4-BE49-F238E27FC236}">
                  <a16:creationId xmlns:a16="http://schemas.microsoft.com/office/drawing/2014/main" id="{D03F2E85-2B50-479A-8748-9D7C0247D88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6" name="Rectangle 18">
              <a:extLst>
                <a:ext uri="{FF2B5EF4-FFF2-40B4-BE49-F238E27FC236}">
                  <a16:creationId xmlns:a16="http://schemas.microsoft.com/office/drawing/2014/main" id="{35821BE0-BAA8-4827-A08F-AEC7291CF48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7" name="Rectangle 19">
              <a:extLst>
                <a:ext uri="{FF2B5EF4-FFF2-40B4-BE49-F238E27FC236}">
                  <a16:creationId xmlns:a16="http://schemas.microsoft.com/office/drawing/2014/main" id="{D3E62542-B843-4903-98AE-02DB22F400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8" name="Rectangle 20">
              <a:extLst>
                <a:ext uri="{FF2B5EF4-FFF2-40B4-BE49-F238E27FC236}">
                  <a16:creationId xmlns:a16="http://schemas.microsoft.com/office/drawing/2014/main" id="{9F833615-8375-4BE8-9408-DA04FA66A2B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9" name="Rectangle 21">
              <a:extLst>
                <a:ext uri="{FF2B5EF4-FFF2-40B4-BE49-F238E27FC236}">
                  <a16:creationId xmlns:a16="http://schemas.microsoft.com/office/drawing/2014/main" id="{3DFD2000-1E34-4E37-9005-9FF15E954BC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10" name="Freeform 22">
              <a:extLst>
                <a:ext uri="{FF2B5EF4-FFF2-40B4-BE49-F238E27FC236}">
                  <a16:creationId xmlns:a16="http://schemas.microsoft.com/office/drawing/2014/main" id="{058AE285-C3CF-4C43-8334-A4765571BC97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11" name="Freeform 23">
              <a:extLst>
                <a:ext uri="{FF2B5EF4-FFF2-40B4-BE49-F238E27FC236}">
                  <a16:creationId xmlns:a16="http://schemas.microsoft.com/office/drawing/2014/main" id="{7120F658-4DEC-4BFC-B7C6-3510AE9B45D4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8312" name="Rectangle 24">
            <a:extLst>
              <a:ext uri="{FF2B5EF4-FFF2-40B4-BE49-F238E27FC236}">
                <a16:creationId xmlns:a16="http://schemas.microsoft.com/office/drawing/2014/main" id="{EF83478F-83F9-4DE8-B9A6-BE3DC694B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268313" name="Rectangle 25">
            <a:extLst>
              <a:ext uri="{FF2B5EF4-FFF2-40B4-BE49-F238E27FC236}">
                <a16:creationId xmlns:a16="http://schemas.microsoft.com/office/drawing/2014/main" id="{4F0A5268-4667-4C75-8241-55C213C4A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268314" name="Rectangle 26">
            <a:extLst>
              <a:ext uri="{FF2B5EF4-FFF2-40B4-BE49-F238E27FC236}">
                <a16:creationId xmlns:a16="http://schemas.microsoft.com/office/drawing/2014/main" id="{DFDBAF2D-4412-47A6-974B-5E9884D06C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en-US"/>
          </a:p>
        </p:txBody>
      </p:sp>
      <p:sp>
        <p:nvSpPr>
          <p:cNvPr id="268315" name="Rectangle 27">
            <a:extLst>
              <a:ext uri="{FF2B5EF4-FFF2-40B4-BE49-F238E27FC236}">
                <a16:creationId xmlns:a16="http://schemas.microsoft.com/office/drawing/2014/main" id="{C951769A-711A-41B4-84FF-5E8601ABF7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20B456E-2C88-4CCC-B291-7F88169FF52B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68316" name="Rectangle 28">
            <a:extLst>
              <a:ext uri="{FF2B5EF4-FFF2-40B4-BE49-F238E27FC236}">
                <a16:creationId xmlns:a16="http://schemas.microsoft.com/office/drawing/2014/main" id="{4FA823B5-95E6-4E72-9C3A-E63839B28D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73912AC-28B2-4388-8F33-9D84477619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8222" y="1064796"/>
            <a:ext cx="5962671" cy="2700754"/>
          </a:xfrm>
        </p:spPr>
        <p:txBody>
          <a:bodyPr/>
          <a:lstStyle/>
          <a:p>
            <a:r>
              <a:rPr lang="ru-RU" altLang="en-US" sz="6000" b="1" i="1">
                <a:latin typeface="Arial Unicode MS" panose="020B0604020202020204" pitchFamily="34" charset="-128"/>
              </a:rPr>
              <a:t>А</a:t>
            </a:r>
            <a:r>
              <a:rPr lang="kk-KZ" altLang="en-US" sz="6000" b="1" i="1">
                <a:latin typeface="Arial Unicode MS" panose="020B0604020202020204" pitchFamily="34" charset="-128"/>
              </a:rPr>
              <a:t>бай Құнанбай</a:t>
            </a:r>
            <a:r>
              <a:rPr lang="ru-RU" altLang="en-US" sz="6000" b="1" i="1">
                <a:latin typeface="Arial Unicode MS" panose="020B0604020202020204" pitchFamily="34" charset="-128"/>
              </a:rPr>
              <a:t>ұл</a:t>
            </a:r>
            <a:r>
              <a:rPr lang="kk-KZ" altLang="en-US" sz="6000" b="1" i="1">
                <a:latin typeface="Arial Unicode MS" panose="020B0604020202020204" pitchFamily="34" charset="-128"/>
              </a:rPr>
              <a:t>ы</a:t>
            </a:r>
            <a:br>
              <a:rPr lang="kk-KZ" altLang="en-US" sz="6000" b="1" i="1">
                <a:latin typeface="Arial Unicode MS" panose="020B0604020202020204" pitchFamily="34" charset="-128"/>
              </a:rPr>
            </a:br>
            <a:r>
              <a:rPr lang="kk-KZ" altLang="en-US" sz="6000" b="1" i="1">
                <a:latin typeface="Arial Unicode MS" panose="020B0604020202020204" pitchFamily="34" charset="-128"/>
              </a:rPr>
              <a:t>Етіс.Етіс түрлері</a:t>
            </a:r>
            <a:r>
              <a:rPr lang="kk-KZ" altLang="en-US" sz="6000">
                <a:latin typeface="Arial Unicode MS" panose="020B0604020202020204" pitchFamily="34" charset="-128"/>
              </a:rPr>
              <a:t>.</a:t>
            </a:r>
            <a:br>
              <a:rPr lang="ru-RU" altLang="en-US" sz="6000">
                <a:latin typeface="Arial Unicode MS" panose="020B0604020202020204" pitchFamily="34" charset="-128"/>
              </a:rPr>
            </a:br>
            <a:endParaRPr lang="ru-RU" altLang="en-US" sz="6000">
              <a:latin typeface="Arial Unicode MS" panose="020B0604020202020204" pitchFamily="34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C4B2E12-F486-4AE1-B737-7D12CB8902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  <a:p>
            <a:endParaRPr lang="en-US" altLang="en-US"/>
          </a:p>
          <a:p>
            <a:endParaRPr lang="en-US" altLang="en-US">
              <a:latin typeface="AcademyKaZ" pitchFamily="18" charset="0"/>
            </a:endParaRPr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F98AD308-1744-4B25-8136-5CDC1A9A8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59" y="828449"/>
            <a:ext cx="3384550" cy="34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0878FFB8-7E9E-4881-95F6-1ABC53563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>
                <a:latin typeface="Agency FB" panose="020B0503020202020204" pitchFamily="34" charset="0"/>
              </a:rPr>
              <a:t>С</a:t>
            </a:r>
            <a:r>
              <a:rPr lang="kk-KZ" altLang="en-US" b="1" i="1">
                <a:latin typeface="Agency FB" panose="020B0503020202020204" pitchFamily="34" charset="0"/>
              </a:rPr>
              <a:t>ұ</a:t>
            </a:r>
            <a:r>
              <a:rPr lang="en-US" altLang="en-US" b="1" i="1">
                <a:latin typeface="Agency FB" panose="020B0503020202020204" pitchFamily="34" charset="0"/>
              </a:rPr>
              <a:t>ра</a:t>
            </a:r>
            <a:r>
              <a:rPr lang="kk-KZ" altLang="en-US" b="1" i="1">
                <a:latin typeface="Agency FB" panose="020B0503020202020204" pitchFamily="34" charset="0"/>
              </a:rPr>
              <a:t>қ</a:t>
            </a:r>
            <a:r>
              <a:rPr lang="en-US" altLang="en-US" b="1" i="1">
                <a:latin typeface="Agency FB" panose="020B0503020202020204" pitchFamily="34" charset="0"/>
              </a:rPr>
              <a:t> - жауап: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76871792-45A4-4D1F-B12B-A20F0F6E0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 i="1">
                <a:latin typeface="AcademyKaZ" pitchFamily="18" charset="0"/>
              </a:rPr>
              <a:t>Абай кiм</a:t>
            </a:r>
            <a:r>
              <a:rPr lang="en-US" altLang="en-US" sz="2800" b="1" i="1">
                <a:latin typeface="AcademyKaZ" pitchFamily="18" charset="0"/>
                <a:cs typeface="Arial" panose="020B0604020202020204" pitchFamily="34" charset="0"/>
              </a:rPr>
              <a:t>?</a:t>
            </a:r>
          </a:p>
          <a:p>
            <a:r>
              <a:rPr lang="en-US" altLang="en-US" sz="2800" b="1" i="1">
                <a:latin typeface="AcademyKaZ" pitchFamily="18" charset="0"/>
              </a:rPr>
              <a:t>Ол неше жасынан </a:t>
            </a:r>
            <a:r>
              <a:rPr lang="kk-KZ" altLang="en-US" sz="2800" b="1" i="1"/>
              <a:t>ө</a:t>
            </a:r>
            <a:r>
              <a:rPr lang="en-US" altLang="en-US" sz="2800" b="1" i="1">
                <a:latin typeface="AcademyKaZ" pitchFamily="18" charset="0"/>
              </a:rPr>
              <a:t>ле</a:t>
            </a:r>
            <a:r>
              <a:rPr lang="kk-KZ" altLang="en-US" sz="2800" b="1" i="1"/>
              <a:t>ң</a:t>
            </a:r>
            <a:r>
              <a:rPr lang="en-US" altLang="en-US" sz="2800" b="1" i="1">
                <a:latin typeface="AcademyKaZ" pitchFamily="18" charset="0"/>
              </a:rPr>
              <a:t> жаз</a:t>
            </a:r>
            <a:r>
              <a:rPr lang="kk-KZ" altLang="en-US" sz="2800" b="1" i="1"/>
              <a:t>ғ</a:t>
            </a:r>
            <a:r>
              <a:rPr lang="en-US" altLang="en-US" sz="2800" b="1" i="1">
                <a:latin typeface="AcademyKaZ" pitchFamily="18" charset="0"/>
              </a:rPr>
              <a:t>ан</a:t>
            </a:r>
            <a:r>
              <a:rPr lang="en-US" altLang="en-US" sz="2800" b="1" i="1">
                <a:latin typeface="AcademyKaZ" pitchFamily="18" charset="0"/>
                <a:cs typeface="Arial" panose="020B0604020202020204" pitchFamily="34" charset="0"/>
              </a:rPr>
              <a:t>?</a:t>
            </a:r>
            <a:endParaRPr lang="en-US" altLang="en-US" sz="2800" b="1" i="1">
              <a:latin typeface="AcademyKaZ" pitchFamily="18" charset="0"/>
            </a:endParaRPr>
          </a:p>
          <a:p>
            <a:r>
              <a:rPr lang="en-US" altLang="en-US" sz="2800" b="1" i="1">
                <a:latin typeface="AcademyKaZ" pitchFamily="18" charset="0"/>
              </a:rPr>
              <a:t>Абайды</a:t>
            </a:r>
            <a:r>
              <a:rPr lang="kk-KZ" altLang="en-US" sz="2800" b="1" i="1"/>
              <a:t>ң</a:t>
            </a:r>
            <a:r>
              <a:rPr lang="en-US" altLang="en-US" sz="2800" b="1" i="1">
                <a:latin typeface="AcademyKaZ" pitchFamily="18" charset="0"/>
              </a:rPr>
              <a:t> </a:t>
            </a:r>
            <a:r>
              <a:rPr lang="kk-KZ" altLang="en-US" sz="2800" b="1" i="1"/>
              <a:t>ә</a:t>
            </a:r>
            <a:r>
              <a:rPr lang="en-US" altLang="en-US" sz="2800" b="1" i="1">
                <a:latin typeface="AcademyKaZ" pitchFamily="18" charset="0"/>
              </a:rPr>
              <a:t>кесiнi</a:t>
            </a:r>
            <a:r>
              <a:rPr lang="kk-KZ" altLang="en-US" sz="2800" b="1" i="1"/>
              <a:t>ң</a:t>
            </a:r>
            <a:r>
              <a:rPr lang="en-US" altLang="en-US" sz="2800" b="1" i="1">
                <a:latin typeface="AcademyKaZ" pitchFamily="18" charset="0"/>
              </a:rPr>
              <a:t> есiмi кiм</a:t>
            </a:r>
            <a:r>
              <a:rPr lang="en-US" altLang="en-US" sz="2800" b="1" i="1">
                <a:latin typeface="AcademyKaZ" pitchFamily="18" charset="0"/>
                <a:cs typeface="Arial" panose="020B0604020202020204" pitchFamily="34" charset="0"/>
              </a:rPr>
              <a:t>?</a:t>
            </a:r>
            <a:endParaRPr lang="en-US" altLang="en-US" sz="2800" b="1" i="1">
              <a:latin typeface="AcademyKaZ" pitchFamily="18" charset="0"/>
            </a:endParaRPr>
          </a:p>
          <a:p>
            <a:r>
              <a:rPr lang="en-US" altLang="en-US" sz="2800" b="1" i="1">
                <a:latin typeface="AcademyKaZ" pitchFamily="18" charset="0"/>
              </a:rPr>
              <a:t>Абай кiмдердi</a:t>
            </a:r>
            <a:r>
              <a:rPr lang="kk-KZ" altLang="en-US" sz="2800" b="1" i="1"/>
              <a:t>ң</a:t>
            </a:r>
            <a:r>
              <a:rPr lang="en-US" altLang="en-US" sz="2800" b="1" i="1">
                <a:latin typeface="AcademyKaZ" pitchFamily="18" charset="0"/>
              </a:rPr>
              <a:t> шы</a:t>
            </a:r>
            <a:r>
              <a:rPr lang="kk-KZ" altLang="en-US" sz="2800" b="1" i="1"/>
              <a:t>ғ</a:t>
            </a:r>
            <a:r>
              <a:rPr lang="en-US" altLang="en-US" sz="2800" b="1" i="1">
                <a:latin typeface="AcademyKaZ" pitchFamily="18" charset="0"/>
              </a:rPr>
              <a:t>армаларын аудар</a:t>
            </a:r>
            <a:r>
              <a:rPr lang="kk-KZ" altLang="en-US" sz="2800" b="1" i="1"/>
              <a:t>ғ</a:t>
            </a:r>
            <a:r>
              <a:rPr lang="en-US" altLang="en-US" sz="2800" b="1" i="1">
                <a:latin typeface="AcademyKaZ" pitchFamily="18" charset="0"/>
              </a:rPr>
              <a:t>ан</a:t>
            </a:r>
            <a:r>
              <a:rPr lang="en-US" altLang="en-US" sz="2800" b="1" i="1">
                <a:latin typeface="AcademyKaZ" pitchFamily="18" charset="0"/>
                <a:cs typeface="Arial" panose="020B0604020202020204" pitchFamily="34" charset="0"/>
              </a:rPr>
              <a:t>?</a:t>
            </a:r>
            <a:endParaRPr lang="en-US" altLang="en-US" sz="2800" b="1" i="1">
              <a:latin typeface="AcademyKaZ" pitchFamily="18" charset="0"/>
            </a:endParaRPr>
          </a:p>
          <a:p>
            <a:r>
              <a:rPr lang="en-US" altLang="en-US" sz="2800" b="1" i="1">
                <a:latin typeface="AcademyKaZ" pitchFamily="18" charset="0"/>
              </a:rPr>
              <a:t>Абайды</a:t>
            </a:r>
            <a:r>
              <a:rPr lang="kk-KZ" altLang="en-US" sz="2800" b="1" i="1"/>
              <a:t>ң</a:t>
            </a:r>
            <a:r>
              <a:rPr lang="en-US" altLang="en-US" sz="2800" b="1" i="1">
                <a:latin typeface="AcademyKaZ" pitchFamily="18" charset="0"/>
              </a:rPr>
              <a:t> шын есiмi кiм</a:t>
            </a:r>
            <a:r>
              <a:rPr lang="en-US" altLang="en-US" sz="2800" b="1" i="1">
                <a:latin typeface="AcademyKaZ" pitchFamily="18" charset="0"/>
                <a:cs typeface="Arial" panose="020B0604020202020204" pitchFamily="34" charset="0"/>
              </a:rPr>
              <a:t>?</a:t>
            </a:r>
            <a:endParaRPr lang="en-US" altLang="en-US" sz="2800" b="1" i="1">
              <a:latin typeface="AcademyKaZ" pitchFamily="18" charset="0"/>
            </a:endParaRPr>
          </a:p>
          <a:p>
            <a:r>
              <a:rPr lang="en-US" altLang="en-US" sz="2800" b="1" i="1">
                <a:latin typeface="AcademyKaZ" pitchFamily="18" charset="0"/>
              </a:rPr>
              <a:t>А</a:t>
            </a:r>
            <a:r>
              <a:rPr lang="kk-KZ" altLang="en-US" sz="2800" b="1" i="1"/>
              <a:t>қ</a:t>
            </a:r>
            <a:r>
              <a:rPr lang="en-US" altLang="en-US" sz="2800" b="1" i="1">
                <a:latin typeface="AcademyKaZ" pitchFamily="18" charset="0"/>
              </a:rPr>
              <a:t>ын </a:t>
            </a:r>
            <a:r>
              <a:rPr lang="kk-KZ" altLang="en-US" sz="2800" b="1" i="1"/>
              <a:t>қ</a:t>
            </a:r>
            <a:r>
              <a:rPr lang="en-US" altLang="en-US" sz="2800" b="1" i="1">
                <a:latin typeface="AcademyKaZ" pitchFamily="18" charset="0"/>
              </a:rPr>
              <a:t>ай жерде д</a:t>
            </a:r>
            <a:r>
              <a:rPr lang="kk-KZ" altLang="en-US" sz="2800" b="1" i="1"/>
              <a:t>ү</a:t>
            </a:r>
            <a:r>
              <a:rPr lang="en-US" altLang="en-US" sz="2800" b="1" i="1">
                <a:latin typeface="AcademyKaZ" pitchFamily="18" charset="0"/>
              </a:rPr>
              <a:t>ниеге келген?</a:t>
            </a:r>
            <a:endParaRPr lang="kk-KZ" altLang="en-US" sz="2800" b="1" i="1"/>
          </a:p>
          <a:p>
            <a:r>
              <a:rPr lang="kk-KZ" altLang="en-US" sz="2800" b="1" i="1"/>
              <a:t>Абай неше жасында қайтыс болған?</a:t>
            </a:r>
          </a:p>
          <a:p>
            <a:r>
              <a:rPr lang="kk-KZ" altLang="en-US" sz="2800"/>
              <a:t>Абайдың әжесінің есімі кім?</a:t>
            </a:r>
            <a:endParaRPr lang="en-US" altLang="en-US" sz="28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8" name="Rectangle 4">
            <a:extLst>
              <a:ext uri="{FF2B5EF4-FFF2-40B4-BE49-F238E27FC236}">
                <a16:creationId xmlns:a16="http://schemas.microsoft.com/office/drawing/2014/main" id="{DB2BA11C-8D7A-4CC1-A77F-3131157A7B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25538"/>
            <a:ext cx="8229600" cy="2232025"/>
          </a:xfrm>
        </p:spPr>
        <p:txBody>
          <a:bodyPr/>
          <a:lstStyle/>
          <a:p>
            <a:r>
              <a:rPr lang="kk-KZ" altLang="en-US" sz="7200" i="1"/>
              <a:t>Абай-дана</a:t>
            </a:r>
            <a:br>
              <a:rPr lang="kk-KZ" altLang="en-US" sz="7200" i="1"/>
            </a:br>
            <a:r>
              <a:rPr lang="kk-KZ" altLang="en-US" sz="7200" i="1"/>
              <a:t>Абай-дара</a:t>
            </a:r>
            <a:br>
              <a:rPr lang="kk-KZ" altLang="en-US" sz="7200" i="1"/>
            </a:br>
            <a:r>
              <a:rPr lang="kk-KZ" altLang="en-US" sz="7200" i="1"/>
              <a:t>          (М.Әуезов)</a:t>
            </a:r>
            <a:endParaRPr lang="ru-RU" altLang="en-US" sz="72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6A62F863-9D46-427D-A5A5-79012BE0AA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 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18A6BEED-0BBF-4763-94B5-7C615AD4A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55038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kk-KZ" altLang="en-US" sz="3600" b="1" i="1"/>
              <a:t>өз еркімен  -  по своей воле</a:t>
            </a:r>
            <a:br>
              <a:rPr lang="kk-KZ" altLang="en-US" sz="3600" b="1" i="1"/>
            </a:br>
            <a:r>
              <a:rPr lang="kk-KZ" altLang="en-US" sz="3600" b="1" i="1"/>
              <a:t>жарқын өмір-  светлая жизнь</a:t>
            </a:r>
            <a:br>
              <a:rPr lang="kk-KZ" altLang="en-US" sz="3600" b="1" i="1"/>
            </a:br>
            <a:r>
              <a:rPr lang="kk-KZ" altLang="en-US" sz="3600" b="1" i="1"/>
              <a:t>қарапайым  -   простой</a:t>
            </a:r>
            <a:br>
              <a:rPr lang="kk-KZ" altLang="en-US" sz="3600" b="1" i="1"/>
            </a:br>
            <a:r>
              <a:rPr lang="kk-KZ" altLang="en-US" sz="3600" b="1" i="1"/>
              <a:t>міндет     -обязанность</a:t>
            </a:r>
            <a:br>
              <a:rPr lang="kk-KZ" altLang="en-US" sz="3600" b="1" i="1"/>
            </a:br>
            <a:r>
              <a:rPr lang="kk-KZ" altLang="en-US" sz="3600" b="1" i="1"/>
              <a:t>көркем -художественный</a:t>
            </a:r>
            <a:br>
              <a:rPr lang="kk-KZ" altLang="en-US" sz="3600" b="1" i="1"/>
            </a:br>
            <a:r>
              <a:rPr lang="kk-KZ" altLang="en-US" sz="3600" b="1" i="1"/>
              <a:t>құмар     -пристрастие</a:t>
            </a:r>
            <a:br>
              <a:rPr lang="kk-KZ" altLang="en-US" sz="3600" b="1" i="1"/>
            </a:br>
            <a:r>
              <a:rPr lang="kk-KZ" altLang="en-US" sz="3600" b="1" i="1"/>
              <a:t>айрықша  -особенно</a:t>
            </a:r>
            <a:br>
              <a:rPr lang="kk-KZ" altLang="en-US" sz="3600" b="1" i="1"/>
            </a:br>
            <a:r>
              <a:rPr lang="kk-KZ" altLang="en-US" sz="3600" b="1" i="1"/>
              <a:t>көңіл бөлу -уделять внимание</a:t>
            </a:r>
            <a:br>
              <a:rPr lang="kk-KZ" altLang="en-US" sz="3600" b="1" i="1"/>
            </a:br>
            <a:r>
              <a:rPr lang="kk-KZ" altLang="en-US" sz="3600" b="1" i="1"/>
              <a:t>күрес   -борьба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sz="3600" b="1" i="1"/>
              <a:t>шығармашылығы-творчество</a:t>
            </a:r>
            <a:endParaRPr lang="ru-RU" altLang="en-US" sz="3600" b="1" i="1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60C393D7-F14C-4E68-950F-A25162C1D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2500">
                <a:latin typeface="AcademyKaZ" pitchFamily="18" charset="0"/>
              </a:rPr>
              <a:t> </a:t>
            </a:r>
            <a:r>
              <a:rPr lang="kk-KZ" altLang="en-US" sz="3600" b="1" i="1">
                <a:latin typeface="Agency FB" panose="020B0503020202020204" pitchFamily="34" charset="0"/>
              </a:rPr>
              <a:t>Т</a:t>
            </a:r>
            <a:r>
              <a:rPr lang="ru-RU" altLang="en-US" sz="3600" b="1" i="1">
                <a:latin typeface="Agency FB" panose="020B0503020202020204" pitchFamily="34" charset="0"/>
              </a:rPr>
              <a:t>ақтадағы жаңа сөздермен жұмыс :</a:t>
            </a:r>
            <a:br>
              <a:rPr lang="ru-RU" altLang="en-US" sz="2500" b="1" i="1">
                <a:latin typeface="Agency FB" panose="020B0503020202020204" pitchFamily="34" charset="0"/>
              </a:rPr>
            </a:br>
            <a:endParaRPr lang="ru-RU" altLang="en-US" sz="2500" b="1" i="1">
              <a:latin typeface="Agency FB" panose="020B0503020202020204" pitchFamily="34" charset="0"/>
            </a:endParaRP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47D9C390-F5D0-4218-9EAA-AE48F959E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18487" cy="49244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kk-KZ" altLang="en-US" sz="2800" b="1" i="1">
                <a:latin typeface="Agency FB" panose="020B0503020202020204" pitchFamily="34" charset="0"/>
              </a:rPr>
              <a:t>ҚАРАПАЙЫМ</a:t>
            </a:r>
            <a:endParaRPr lang="ru-RU" altLang="en-US" sz="2800" b="1" i="1">
              <a:latin typeface="Agency FB" panose="020B0503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800" b="1" i="1">
                <a:latin typeface="Agency FB" panose="020B0503020202020204" pitchFamily="34" charset="0"/>
              </a:rPr>
              <a:t>қара                 қар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800" b="1" i="1">
                <a:latin typeface="Agency FB" panose="020B0503020202020204" pitchFamily="34" charset="0"/>
              </a:rPr>
              <a:t>апар                 апа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800" b="1" i="1">
                <a:latin typeface="Agency FB" panose="020B0503020202020204" pitchFamily="34" charset="0"/>
              </a:rPr>
              <a:t>айым                қама</a:t>
            </a:r>
            <a:endParaRPr lang="en-US" altLang="en-US" sz="2800" b="1" i="1">
              <a:latin typeface="Agency FB" panose="020B0503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 i="1">
              <a:latin typeface="Agency FB" panose="020B05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en-US" sz="2800" b="1" i="1">
                <a:latin typeface="Agency FB" panose="020B0503020202020204" pitchFamily="34" charset="0"/>
              </a:rPr>
              <a:t>ШЫҒАРМАШЫЛЫҒЫ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i="1">
                <a:latin typeface="Agency FB" panose="020B0503020202020204" pitchFamily="34" charset="0"/>
              </a:rPr>
              <a:t>а</a:t>
            </a:r>
            <a:r>
              <a:rPr lang="ru-RU" altLang="en-US" sz="2800" b="1" i="1">
                <a:latin typeface="Agency FB" panose="020B0503020202020204" pitchFamily="34" charset="0"/>
              </a:rPr>
              <a:t>р                  </a:t>
            </a:r>
            <a:r>
              <a:rPr lang="en-US" altLang="en-US" sz="2800" b="1" i="1">
                <a:latin typeface="Agency FB" panose="020B0503020202020204" pitchFamily="34" charset="0"/>
              </a:rPr>
              <a:t>ш</a:t>
            </a:r>
            <a:r>
              <a:rPr lang="ru-RU" altLang="en-US" sz="2800" b="1" i="1">
                <a:latin typeface="Agency FB" panose="020B0503020202020204" pitchFamily="34" charset="0"/>
              </a:rPr>
              <a:t>ар               </a:t>
            </a:r>
            <a:r>
              <a:rPr lang="en-US" altLang="en-US" sz="2800" b="1" i="1">
                <a:latin typeface="Agency FB" panose="020B0503020202020204" pitchFamily="34" charset="0"/>
              </a:rPr>
              <a:t> </a:t>
            </a:r>
            <a:r>
              <a:rPr lang="ru-RU" altLang="en-US" sz="2800" b="1" i="1">
                <a:latin typeface="Agency FB" panose="020B0503020202020204" pitchFamily="34" charset="0"/>
              </a:rPr>
              <a:t>шама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i="1">
                <a:latin typeface="Agency FB" panose="020B0503020202020204" pitchFamily="34" charset="0"/>
              </a:rPr>
              <a:t>м</a:t>
            </a:r>
            <a:r>
              <a:rPr lang="ru-RU" altLang="en-US" sz="2800" b="1" i="1">
                <a:latin typeface="Agency FB" panose="020B0503020202020204" pitchFamily="34" charset="0"/>
              </a:rPr>
              <a:t>ал               </a:t>
            </a:r>
            <a:r>
              <a:rPr lang="en-US" altLang="en-US" sz="2800" b="1" i="1">
                <a:latin typeface="Agency FB" panose="020B0503020202020204" pitchFamily="34" charset="0"/>
              </a:rPr>
              <a:t> </a:t>
            </a:r>
            <a:r>
              <a:rPr lang="ru-RU" altLang="en-US" sz="2800" b="1" i="1">
                <a:latin typeface="Agency FB" panose="020B0503020202020204" pitchFamily="34" charset="0"/>
              </a:rPr>
              <a:t>шара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i="1">
                <a:latin typeface="Agency FB" panose="020B0503020202020204" pitchFamily="34" charset="0"/>
              </a:rPr>
              <a:t>ш</a:t>
            </a:r>
            <a:r>
              <a:rPr lang="ru-RU" altLang="en-US" sz="2800" b="1" i="1">
                <a:latin typeface="Agency FB" panose="020B0503020202020204" pitchFamily="34" charset="0"/>
              </a:rPr>
              <a:t>аш            </a:t>
            </a:r>
            <a:r>
              <a:rPr lang="en-US" altLang="en-US" sz="2800" b="1" i="1">
                <a:latin typeface="Agency FB" panose="020B0503020202020204" pitchFamily="34" charset="0"/>
              </a:rPr>
              <a:t>  </a:t>
            </a:r>
            <a:r>
              <a:rPr lang="ru-RU" altLang="en-US" sz="2800" b="1" i="1">
                <a:latin typeface="Agency FB" panose="020B0503020202020204" pitchFamily="34" charset="0"/>
              </a:rPr>
              <a:t> шығарма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800" b="1" i="1">
                <a:latin typeface="Agency FB" panose="020B0503020202020204" pitchFamily="34" charset="0"/>
              </a:rPr>
              <a:t>ғалым         </a:t>
            </a:r>
            <a:r>
              <a:rPr lang="en-US" altLang="en-US" sz="2800" b="1" i="1">
                <a:latin typeface="Agency FB" panose="020B0503020202020204" pitchFamily="34" charset="0"/>
              </a:rPr>
              <a:t>   </a:t>
            </a:r>
            <a:r>
              <a:rPr lang="ru-RU" altLang="en-US" sz="2800" b="1" i="1">
                <a:latin typeface="Agency FB" panose="020B0503020202020204" pitchFamily="34" charset="0"/>
              </a:rPr>
              <a:t> ыңыр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en-US" sz="2800" b="1" i="1">
                <a:latin typeface="Agency FB" panose="020B0503020202020204" pitchFamily="34" charset="0"/>
              </a:rPr>
              <a:t>ғарыш          </a:t>
            </a:r>
            <a:r>
              <a:rPr lang="en-US" altLang="en-US" sz="2800" b="1" i="1">
                <a:latin typeface="Agency FB" panose="020B0503020202020204" pitchFamily="34" charset="0"/>
              </a:rPr>
              <a:t>   </a:t>
            </a:r>
            <a:r>
              <a:rPr lang="ru-RU" altLang="en-US" sz="2800" b="1" i="1">
                <a:latin typeface="Agency FB" panose="020B0503020202020204" pitchFamily="34" charset="0"/>
              </a:rPr>
              <a:t>арлы т.б.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7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7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AC578F21-47B0-4AD5-9845-8E3FC5FCFD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4246563" cy="1108075"/>
          </a:xfrm>
        </p:spPr>
        <p:txBody>
          <a:bodyPr/>
          <a:lstStyle/>
          <a:p>
            <a:r>
              <a:rPr lang="ru-RU" altLang="en-US" sz="3600">
                <a:latin typeface="AcademyKaZ" pitchFamily="18" charset="0"/>
              </a:rPr>
              <a:t>Мәтінмен жұмыс.</a:t>
            </a:r>
            <a:br>
              <a:rPr lang="ru-RU" altLang="en-US" sz="3600">
                <a:latin typeface="AcademyKaZ" pitchFamily="18" charset="0"/>
              </a:rPr>
            </a:br>
            <a:br>
              <a:rPr lang="ru-RU" altLang="en-US" sz="3600">
                <a:latin typeface="AcademyKaZ" pitchFamily="18" charset="0"/>
              </a:rPr>
            </a:br>
            <a:r>
              <a:rPr lang="ru-RU" altLang="en-US" sz="3600">
                <a:latin typeface="AcademyKaZ" pitchFamily="18" charset="0"/>
              </a:rPr>
              <a:t>    </a:t>
            </a:r>
          </a:p>
        </p:txBody>
      </p:sp>
      <p:sp>
        <p:nvSpPr>
          <p:cNvPr id="226315" name="Rectangle 11">
            <a:extLst>
              <a:ext uri="{FF2B5EF4-FFF2-40B4-BE49-F238E27FC236}">
                <a16:creationId xmlns:a16="http://schemas.microsoft.com/office/drawing/2014/main" id="{F61A289D-CD48-45EB-A69F-295370FFDC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288" y="2349500"/>
            <a:ext cx="4929187" cy="2570163"/>
          </a:xfrm>
        </p:spPr>
        <p:txBody>
          <a:bodyPr/>
          <a:lstStyle/>
          <a:p>
            <a:r>
              <a:rPr lang="kk-KZ" altLang="en-US"/>
              <a:t>1.Оқып шығу </a:t>
            </a:r>
          </a:p>
          <a:p>
            <a:r>
              <a:rPr lang="kk-KZ" altLang="en-US"/>
              <a:t>2.Аудару</a:t>
            </a:r>
          </a:p>
          <a:p>
            <a:r>
              <a:rPr lang="kk-KZ" altLang="en-US"/>
              <a:t>3.Ой бөлісу</a:t>
            </a:r>
            <a:endParaRPr lang="ru-RU" altLang="en-US"/>
          </a:p>
        </p:txBody>
      </p:sp>
      <p:pic>
        <p:nvPicPr>
          <p:cNvPr id="226307" name="Picture 3">
            <a:extLst>
              <a:ext uri="{FF2B5EF4-FFF2-40B4-BE49-F238E27FC236}">
                <a16:creationId xmlns:a16="http://schemas.microsoft.com/office/drawing/2014/main" id="{27C051A8-286B-48B3-B846-1C7838CD0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33375"/>
            <a:ext cx="29527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2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90859C8A-60E1-43B4-B9CB-8E3727B5F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en-US" sz="3800" b="1" i="1">
                <a:latin typeface="Agency FB" panose="020B0503020202020204" pitchFamily="34" charset="0"/>
              </a:rPr>
              <a:t>Сөйлемдерді толықтырындар</a:t>
            </a:r>
            <a:endParaRPr lang="ru-RU" altLang="en-US" sz="3800" b="1" i="1">
              <a:latin typeface="Agency FB" panose="020B0503020202020204" pitchFamily="34" charset="0"/>
            </a:endParaRP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EC8F2C31-D685-4437-A2C4-3ADC3FC12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1.Абай- қазақтың....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2.Абай Құнанбайұлы...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3.Жасынан өзінің...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4.Абай үлкен кісілер айтқан...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5.Жасы отыздан асқаннан кейін...</a:t>
            </a:r>
          </a:p>
          <a:p>
            <a:pPr>
              <a:buFont typeface="Wingdings" panose="05000000000000000000" pitchFamily="2" charset="2"/>
              <a:buNone/>
            </a:pPr>
            <a:r>
              <a:rPr lang="kk-KZ" altLang="en-US" i="1"/>
              <a:t>6.Абай бала тәрбиесінде,...</a:t>
            </a:r>
            <a:endParaRPr lang="ru-RU" altLang="en-US" i="1"/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83ECA642-12BA-43EB-80E6-22BB1526A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en-US" b="1" i="1"/>
              <a:t>Етіс түрлері</a:t>
            </a:r>
            <a:endParaRPr lang="ru-RU" altLang="en-US" b="1" i="1"/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9316E2F7-F661-4E03-BAE7-0225689CD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6868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kk-KZ" altLang="en-US" sz="1600" b="1"/>
              <a:t>    </a:t>
            </a:r>
            <a:r>
              <a:rPr lang="kk-KZ" altLang="en-US" sz="1600" b="1" i="1"/>
              <a:t>Өздік                       Ырықсыз                     Өзгелік                     Ортақ</a:t>
            </a:r>
          </a:p>
          <a:p>
            <a:pPr>
              <a:lnSpc>
                <a:spcPct val="80000"/>
              </a:lnSpc>
            </a:pPr>
            <a:r>
              <a:rPr lang="ru-RU" altLang="en-US" sz="1600" b="1" i="1"/>
              <a:t>(</a:t>
            </a:r>
            <a:r>
              <a:rPr lang="kk-KZ" altLang="en-US" sz="1600" b="1" i="1"/>
              <a:t>возвратный)  (страдательный)     (понудительный)           (взаймный)</a:t>
            </a:r>
          </a:p>
          <a:p>
            <a:pPr>
              <a:lnSpc>
                <a:spcPct val="80000"/>
              </a:lnSpc>
            </a:pPr>
            <a:endParaRPr lang="kk-KZ" altLang="en-US" sz="1600" b="1" i="1"/>
          </a:p>
          <a:p>
            <a:pPr>
              <a:lnSpc>
                <a:spcPct val="80000"/>
              </a:lnSpc>
            </a:pPr>
            <a:r>
              <a:rPr lang="kk-KZ" altLang="en-US" sz="1600" b="1" i="1"/>
              <a:t>Дауыссыздан     Дауыссыздан               Ұяң,үндіден                 Дауыссыздан          </a:t>
            </a:r>
          </a:p>
          <a:p>
            <a:pPr>
              <a:lnSpc>
                <a:spcPct val="80000"/>
              </a:lnSpc>
            </a:pPr>
            <a:r>
              <a:rPr lang="kk-KZ" altLang="en-US" sz="1600" b="1" i="1"/>
              <a:t>соң                        соң                                соң                             соң</a:t>
            </a:r>
          </a:p>
          <a:p>
            <a:pPr>
              <a:lnSpc>
                <a:spcPct val="80000"/>
              </a:lnSpc>
            </a:pPr>
            <a:r>
              <a:rPr lang="kk-KZ" altLang="en-US" sz="1600"/>
              <a:t>-ын,ін                   -ыл,-іл                     -ғыз,гіз,-дыр,дір                -ыс,-іс</a:t>
            </a:r>
          </a:p>
          <a:p>
            <a:pPr>
              <a:lnSpc>
                <a:spcPct val="80000"/>
              </a:lnSpc>
            </a:pPr>
            <a:r>
              <a:rPr lang="kk-KZ" altLang="en-US" sz="1600" b="1" i="1"/>
              <a:t>Дауыстыдан       Дауыстыдан                Қатаңан соң                Дауыстыдан соң</a:t>
            </a:r>
          </a:p>
          <a:p>
            <a:pPr>
              <a:lnSpc>
                <a:spcPct val="80000"/>
              </a:lnSpc>
            </a:pPr>
            <a:r>
              <a:rPr lang="kk-KZ" altLang="en-US" sz="1600" b="1" i="1"/>
              <a:t>соң                       соң                                </a:t>
            </a:r>
            <a:r>
              <a:rPr lang="kk-KZ" altLang="en-US" sz="1600"/>
              <a:t>-қыз,-кіз                         -с</a:t>
            </a:r>
          </a:p>
          <a:p>
            <a:pPr>
              <a:lnSpc>
                <a:spcPct val="80000"/>
              </a:lnSpc>
            </a:pPr>
            <a:r>
              <a:rPr lang="kk-KZ" altLang="en-US" sz="1600"/>
              <a:t>                                                                   -тыр,-тір</a:t>
            </a:r>
          </a:p>
          <a:p>
            <a:pPr>
              <a:lnSpc>
                <a:spcPct val="80000"/>
              </a:lnSpc>
            </a:pPr>
            <a:r>
              <a:rPr lang="kk-KZ" altLang="en-US" sz="1600" b="1" i="1"/>
              <a:t>                                     </a:t>
            </a:r>
          </a:p>
          <a:p>
            <a:pPr>
              <a:lnSpc>
                <a:spcPct val="80000"/>
              </a:lnSpc>
            </a:pPr>
            <a:endParaRPr lang="kk-KZ" altLang="en-US" sz="1600" b="1" i="1"/>
          </a:p>
          <a:p>
            <a:pPr>
              <a:lnSpc>
                <a:spcPct val="80000"/>
              </a:lnSpc>
            </a:pPr>
            <a:endParaRPr lang="kk-KZ" altLang="en-US" sz="1600" b="1" i="1"/>
          </a:p>
          <a:p>
            <a:pPr>
              <a:lnSpc>
                <a:spcPct val="80000"/>
              </a:lnSpc>
            </a:pPr>
            <a:r>
              <a:rPr lang="kk-KZ" altLang="en-US" sz="1600" b="1" i="1"/>
              <a:t>М-ы: ки+ін+ді  М-ы: айт+ыл+ды М</a:t>
            </a:r>
            <a:r>
              <a:rPr lang="ru-RU" altLang="en-US" sz="1600" b="1" i="1"/>
              <a:t>-ы:</a:t>
            </a:r>
            <a:r>
              <a:rPr lang="kk-KZ" altLang="en-US" sz="1600" b="1" i="1"/>
              <a:t>айт-қыз+ды    М-ы:сөйле+с+ті</a:t>
            </a:r>
          </a:p>
          <a:p>
            <a:pPr>
              <a:lnSpc>
                <a:spcPct val="80000"/>
              </a:lnSpc>
            </a:pPr>
            <a:r>
              <a:rPr lang="kk-KZ" altLang="en-US" sz="1600" b="1" i="1"/>
              <a:t> </a:t>
            </a:r>
          </a:p>
          <a:p>
            <a:pPr>
              <a:lnSpc>
                <a:spcPct val="80000"/>
              </a:lnSpc>
            </a:pPr>
            <a:endParaRPr lang="kk-KZ" altLang="en-US" sz="1600" b="1" i="1"/>
          </a:p>
          <a:p>
            <a:pPr>
              <a:lnSpc>
                <a:spcPct val="80000"/>
              </a:lnSpc>
            </a:pPr>
            <a:endParaRPr lang="ru-RU" altLang="en-US" sz="1600" b="1" i="1"/>
          </a:p>
          <a:p>
            <a:pPr>
              <a:lnSpc>
                <a:spcPct val="80000"/>
              </a:lnSpc>
            </a:pPr>
            <a:endParaRPr lang="ru-RU" altLang="en-US" sz="1600" b="1"/>
          </a:p>
        </p:txBody>
      </p:sp>
      <p:sp>
        <p:nvSpPr>
          <p:cNvPr id="228361" name="Line 9">
            <a:extLst>
              <a:ext uri="{FF2B5EF4-FFF2-40B4-BE49-F238E27FC236}">
                <a16:creationId xmlns:a16="http://schemas.microsoft.com/office/drawing/2014/main" id="{1B2C148B-C8B8-49F6-A924-7CC5BF59E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0063" y="378936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2" name="Line 10">
            <a:extLst>
              <a:ext uri="{FF2B5EF4-FFF2-40B4-BE49-F238E27FC236}">
                <a16:creationId xmlns:a16="http://schemas.microsoft.com/office/drawing/2014/main" id="{6269E196-0DB0-4757-BA14-20E3EFF43D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4750" y="36449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3" name="Line 11">
            <a:extLst>
              <a:ext uri="{FF2B5EF4-FFF2-40B4-BE49-F238E27FC236}">
                <a16:creationId xmlns:a16="http://schemas.microsoft.com/office/drawing/2014/main" id="{72A586D8-4944-4006-9FB6-940AFC722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3575" y="36449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8364" name="Line 12">
            <a:extLst>
              <a:ext uri="{FF2B5EF4-FFF2-40B4-BE49-F238E27FC236}">
                <a16:creationId xmlns:a16="http://schemas.microsoft.com/office/drawing/2014/main" id="{64590CCF-6253-41EE-927F-BB756D8263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1913" y="3573463"/>
            <a:ext cx="730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5DC45391-6AC1-4F16-80CB-37615AD03A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en-US" sz="3100" b="1"/>
              <a:t>Төмендегі етістіктерді оқып,жұрнақтарын ажырат.</a:t>
            </a:r>
            <a:endParaRPr lang="ru-RU" altLang="en-US" sz="3100" b="1"/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3823E3C4-57F1-4D30-8BC1-747444B34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r>
              <a:rPr lang="kk-KZ" altLang="en-US" b="1"/>
              <a:t>Мысалы:  Бөл+ін+бе+ді  </a:t>
            </a:r>
            <a:r>
              <a:rPr lang="ru-RU" altLang="en-US" b="1"/>
              <a:t>(</a:t>
            </a:r>
            <a:r>
              <a:rPr lang="kk-KZ" altLang="en-US" b="1"/>
              <a:t>өздік етіс)</a:t>
            </a:r>
          </a:p>
          <a:p>
            <a:r>
              <a:rPr lang="kk-KZ" altLang="en-US"/>
              <a:t>Шешілді,айтқызды,оқыттылды,жасалатын,бітіргіземін,аударыл,шақырылды,басталған,ойландырғыз,жиналмады.</a:t>
            </a:r>
            <a:endParaRPr lang="ru-RU" altLang="en-US"/>
          </a:p>
        </p:txBody>
      </p:sp>
    </p:spTree>
  </p:cSld>
  <p:clrMapOvr>
    <a:masterClrMapping/>
  </p:clrMapOvr>
  <p:transition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3ACC6206-5C58-4A1E-9741-C89F67D013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>
                <a:latin typeface="AcademyKaZ" pitchFamily="18" charset="0"/>
              </a:rPr>
              <a:t>Логикалық ойлану</a:t>
            </a:r>
            <a:r>
              <a:rPr lang="ru-RU" altLang="en-US"/>
              <a:t>: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035889BF-1C97-4BC4-95BC-5FD80AE8B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>
                <a:latin typeface="AcademyKaZ" pitchFamily="18" charset="0"/>
              </a:rPr>
              <a:t>Мақтанба таппай ғылым,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>
                <a:latin typeface="AcademyKaZ" pitchFamily="18" charset="0"/>
              </a:rPr>
              <a:t>Баптанба таппай орын.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Қашық бол бес нәрседен,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Асық бол бес нәрсеге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Десеңіз адам болам...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Мақтаншақ,өтірік,өсек,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Бекер мал шашпақ ,еріншек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kk-KZ" altLang="en-US">
                <a:latin typeface="AcademyKaZ" pitchFamily="18" charset="0"/>
              </a:rPr>
              <a:t>Білсеңіз,бес дұшпаның</a:t>
            </a:r>
            <a:endParaRPr lang="ru-RU" altLang="en-US">
              <a:latin typeface="AcademyKaZ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0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30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2" grpId="0"/>
      <p:bldP spid="230402" grpId="1"/>
      <p:bldP spid="230403" grpId="0" build="p"/>
    </p:bldLst>
  </p:timing>
</p:sld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561</TotalTime>
  <Words>226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Занавес</vt:lpstr>
      <vt:lpstr>Абай Құнанбайұлы Етіс.Етіс түрлері. </vt:lpstr>
      <vt:lpstr>Абай-дана Абай-дара           (М.Әуезов)</vt:lpstr>
      <vt:lpstr> </vt:lpstr>
      <vt:lpstr> Тақтадағы жаңа сөздермен жұмыс : </vt:lpstr>
      <vt:lpstr>Мәтінмен жұмыс.      </vt:lpstr>
      <vt:lpstr>Сөйлемдерді толықтырындар</vt:lpstr>
      <vt:lpstr>Етіс түрлері</vt:lpstr>
      <vt:lpstr>Төмендегі етістіктерді оқып,жұрнақтарын ажырат.</vt:lpstr>
      <vt:lpstr>Логикалық ойлану:</vt:lpstr>
      <vt:lpstr>Сұрақ - жауап:</vt:lpstr>
    </vt:vector>
  </TitlesOfParts>
  <Company>school2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Абай „лемi</dc:title>
  <dc:creator>Довольный пользователь Microsoft Office</dc:creator>
  <cp:lastModifiedBy>77053050653</cp:lastModifiedBy>
  <cp:revision>51</cp:revision>
  <dcterms:created xsi:type="dcterms:W3CDTF">2005-05-23T08:13:56Z</dcterms:created>
  <dcterms:modified xsi:type="dcterms:W3CDTF">2020-10-01T17:47:13Z</dcterms:modified>
</cp:coreProperties>
</file>