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4"/>
  </p:notesMasterIdLst>
  <p:sldIdLst>
    <p:sldId id="264" r:id="rId2"/>
    <p:sldId id="265" r:id="rId3"/>
    <p:sldId id="267" r:id="rId4"/>
    <p:sldId id="257" r:id="rId5"/>
    <p:sldId id="266" r:id="rId6"/>
    <p:sldId id="258" r:id="rId7"/>
    <p:sldId id="259" r:id="rId8"/>
    <p:sldId id="260" r:id="rId9"/>
    <p:sldId id="261" r:id="rId10"/>
    <p:sldId id="262" r:id="rId11"/>
    <p:sldId id="263" r:id="rId12"/>
    <p:sldId id="26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15E08E-D2DB-499D-BDEF-D41BBBD73513}" type="datetimeFigureOut">
              <a:rPr lang="ru-RU" smtClean="0"/>
              <a:t>06.12.2020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67FDBF-8296-4E80-89CB-A5F69B107C2B}"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067FDBF-8296-4E80-89CB-A5F69B107C2B}" type="slidenum">
              <a:rPr lang="ru-RU" smtClean="0"/>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06.12.2020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Весенний зеленый фон Клип Арт Скачать"/>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857224" y="642919"/>
            <a:ext cx="6786610" cy="830997"/>
          </a:xfrm>
          <a:prstGeom prst="rect">
            <a:avLst/>
          </a:prstGeom>
        </p:spPr>
        <p:txBody>
          <a:bodyPr wrap="square">
            <a:spAutoFit/>
          </a:bodyPr>
          <a:lstStyle/>
          <a:p>
            <a:pPr algn="ctr"/>
            <a:r>
              <a:rPr lang="kk-KZ" sz="2400" b="1" i="1" dirty="0" smtClean="0">
                <a:solidFill>
                  <a:schemeClr val="bg1"/>
                </a:solidFill>
                <a:latin typeface="Times New Roman" pitchFamily="18" charset="0"/>
                <a:cs typeface="Times New Roman" pitchFamily="18" charset="0"/>
              </a:rPr>
              <a:t>      Атырау Бизнес және Құқық колледжі</a:t>
            </a:r>
            <a:r>
              <a:rPr lang="kk-KZ" sz="2400" i="1" dirty="0" smtClean="0">
                <a:latin typeface="Times New Roman" pitchFamily="18" charset="0"/>
                <a:cs typeface="Times New Roman" pitchFamily="18" charset="0"/>
              </a:rPr>
              <a:t/>
            </a:r>
            <a:br>
              <a:rPr lang="kk-KZ" sz="2400" i="1" dirty="0" smtClean="0">
                <a:latin typeface="Times New Roman" pitchFamily="18" charset="0"/>
                <a:cs typeface="Times New Roman" pitchFamily="18" charset="0"/>
              </a:rPr>
            </a:br>
            <a:r>
              <a:rPr lang="kk-KZ" sz="2400" i="1" dirty="0" smtClean="0">
                <a:solidFill>
                  <a:schemeClr val="bg1"/>
                </a:solidFill>
                <a:latin typeface="Times New Roman" pitchFamily="18" charset="0"/>
                <a:cs typeface="Times New Roman" pitchFamily="18" charset="0"/>
              </a:rPr>
              <a:t>Психология  пәні</a:t>
            </a:r>
            <a:endParaRPr lang="ru-RU" sz="2400" i="1" dirty="0"/>
          </a:p>
        </p:txBody>
      </p:sp>
      <p:sp>
        <p:nvSpPr>
          <p:cNvPr id="7" name="Прямоугольник 6"/>
          <p:cNvSpPr/>
          <p:nvPr/>
        </p:nvSpPr>
        <p:spPr>
          <a:xfrm>
            <a:off x="1071538" y="2357430"/>
            <a:ext cx="6929486" cy="707886"/>
          </a:xfrm>
          <a:prstGeom prst="rect">
            <a:avLst/>
          </a:prstGeom>
        </p:spPr>
        <p:txBody>
          <a:bodyPr wrap="square">
            <a:spAutoFit/>
          </a:bodyPr>
          <a:lstStyle/>
          <a:p>
            <a:r>
              <a:rPr lang="kk-KZ" sz="3600" b="1" i="1" dirty="0" smtClean="0">
                <a:solidFill>
                  <a:schemeClr val="bg1"/>
                </a:solidFill>
                <a:latin typeface="Times New Roman" pitchFamily="18" charset="0"/>
                <a:cs typeface="Times New Roman" pitchFamily="18" charset="0"/>
              </a:rPr>
              <a:t>      Тақырыбы</a:t>
            </a:r>
            <a:r>
              <a:rPr lang="kk-KZ" sz="3600" i="1" dirty="0" smtClean="0">
                <a:solidFill>
                  <a:schemeClr val="bg1"/>
                </a:solidFill>
                <a:latin typeface="Times New Roman" pitchFamily="18" charset="0"/>
                <a:cs typeface="Times New Roman" pitchFamily="18" charset="0"/>
              </a:rPr>
              <a:t>: </a:t>
            </a:r>
            <a:r>
              <a:rPr lang="kk-KZ" sz="4000" b="1" i="1" dirty="0" smtClean="0">
                <a:solidFill>
                  <a:schemeClr val="bg1"/>
                </a:solidFill>
                <a:latin typeface="Times New Roman" pitchFamily="18" charset="0"/>
                <a:cs typeface="Times New Roman" pitchFamily="18" charset="0"/>
              </a:rPr>
              <a:t>Сәбилік кезең</a:t>
            </a:r>
            <a:r>
              <a:rPr lang="kk-KZ" sz="4000" i="1" dirty="0" smtClean="0">
                <a:solidFill>
                  <a:schemeClr val="bg1"/>
                </a:solidFill>
                <a:latin typeface="Times New Roman" pitchFamily="18" charset="0"/>
                <a:cs typeface="Times New Roman" pitchFamily="18" charset="0"/>
              </a:rPr>
              <a:t>. </a:t>
            </a:r>
            <a:endParaRPr lang="ru-RU" sz="4000" dirty="0"/>
          </a:p>
        </p:txBody>
      </p:sp>
      <p:sp>
        <p:nvSpPr>
          <p:cNvPr id="8" name="Прямоугольник 7"/>
          <p:cNvSpPr/>
          <p:nvPr/>
        </p:nvSpPr>
        <p:spPr>
          <a:xfrm>
            <a:off x="3053795" y="4721662"/>
            <a:ext cx="5232981" cy="1015663"/>
          </a:xfrm>
          <a:prstGeom prst="rect">
            <a:avLst/>
          </a:prstGeom>
        </p:spPr>
        <p:txBody>
          <a:bodyPr wrap="square">
            <a:spAutoFit/>
          </a:bodyPr>
          <a:lstStyle/>
          <a:p>
            <a:endParaRPr lang="kk-KZ" i="1" dirty="0" smtClean="0">
              <a:latin typeface="Times New Roman" pitchFamily="18" charset="0"/>
              <a:cs typeface="Times New Roman" pitchFamily="18" charset="0"/>
            </a:endParaRPr>
          </a:p>
          <a:p>
            <a:endParaRPr lang="kk-KZ" i="1" dirty="0" smtClean="0">
              <a:latin typeface="Times New Roman" pitchFamily="18" charset="0"/>
              <a:cs typeface="Times New Roman" pitchFamily="18" charset="0"/>
            </a:endParaRPr>
          </a:p>
          <a:p>
            <a:r>
              <a:rPr lang="kk-KZ" i="1" dirty="0" smtClean="0">
                <a:latin typeface="Times New Roman" pitchFamily="18" charset="0"/>
                <a:cs typeface="Times New Roman" pitchFamily="18" charset="0"/>
              </a:rPr>
              <a:t> </a:t>
            </a:r>
            <a:r>
              <a:rPr lang="kk-KZ" sz="2400" i="1" dirty="0" smtClean="0">
                <a:solidFill>
                  <a:schemeClr val="bg1"/>
                </a:solidFill>
                <a:latin typeface="Times New Roman" pitchFamily="18" charset="0"/>
                <a:cs typeface="Times New Roman" pitchFamily="18" charset="0"/>
              </a:rPr>
              <a:t>Дайындаған:  Ергалиева Б.С</a:t>
            </a:r>
            <a:endParaRPr lang="ru-RU" sz="2400" i="1" dirty="0">
              <a:solidFill>
                <a:schemeClr val="bg1"/>
              </a:solidFill>
            </a:endParaRPr>
          </a:p>
        </p:txBody>
      </p:sp>
      <p:pic>
        <p:nvPicPr>
          <p:cNvPr id="9" name="Picture 2" descr="https://im0-tub-kz.yandex.net/i?id=ba1dbaab368cede101bbaba21b97759b-l&amp;n=13"/>
          <p:cNvPicPr>
            <a:picLocks noGrp="1" noChangeAspect="1" noChangeArrowheads="1"/>
          </p:cNvPicPr>
          <p:nvPr>
            <p:ph idx="1"/>
          </p:nvPr>
        </p:nvPicPr>
        <p:blipFill>
          <a:blip r:embed="rId3" cstate="print"/>
          <a:srcRect/>
          <a:stretch>
            <a:fillRect/>
          </a:stretch>
        </p:blipFill>
        <p:spPr bwMode="auto">
          <a:xfrm>
            <a:off x="2928926" y="3429000"/>
            <a:ext cx="4714908" cy="164307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Прямоугольник 2"/>
          <p:cNvSpPr/>
          <p:nvPr/>
        </p:nvSpPr>
        <p:spPr>
          <a:xfrm>
            <a:off x="1071538" y="285728"/>
            <a:ext cx="7000924" cy="830997"/>
          </a:xfrm>
          <a:prstGeom prst="rect">
            <a:avLst/>
          </a:prstGeom>
        </p:spPr>
        <p:txBody>
          <a:bodyPr wrap="square">
            <a:spAutoFit/>
          </a:bodyPr>
          <a:lstStyle/>
          <a:p>
            <a:pPr lvl="0" algn="ctr" fontAlgn="base">
              <a:spcBef>
                <a:spcPct val="0"/>
              </a:spcBef>
              <a:spcAft>
                <a:spcPct val="0"/>
              </a:spcAft>
            </a:pPr>
            <a:endParaRPr lang="kk-KZ" sz="2400" b="1" i="1" dirty="0" smtClean="0">
              <a:solidFill>
                <a:schemeClr val="bg1"/>
              </a:solidFill>
              <a:latin typeface="Times New Roman" pitchFamily="18" charset="0"/>
              <a:ea typeface="Times New Roman" pitchFamily="18" charset="0"/>
              <a:cs typeface="Times New Roman" pitchFamily="18" charset="0"/>
            </a:endParaRPr>
          </a:p>
          <a:p>
            <a:pPr lvl="0" algn="ctr" fontAlgn="base">
              <a:spcBef>
                <a:spcPct val="0"/>
              </a:spcBef>
              <a:spcAft>
                <a:spcPct val="0"/>
              </a:spcAft>
            </a:pPr>
            <a:r>
              <a:rPr lang="kk-KZ" sz="2400" b="1" i="1" dirty="0" smtClean="0">
                <a:solidFill>
                  <a:schemeClr val="bg1"/>
                </a:solidFill>
                <a:latin typeface="Times New Roman" pitchFamily="18" charset="0"/>
                <a:ea typeface="Times New Roman" pitchFamily="18" charset="0"/>
                <a:cs typeface="Times New Roman" pitchFamily="18" charset="0"/>
              </a:rPr>
              <a:t>Үш жас дағдарысы  кезінде  балаға көмек</a:t>
            </a:r>
            <a:endParaRPr lang="kk-KZ" sz="2400" b="1" i="1" dirty="0" smtClean="0">
              <a:solidFill>
                <a:schemeClr val="bg1"/>
              </a:solidFill>
              <a:latin typeface="Times New Roman" pitchFamily="18" charset="0"/>
              <a:ea typeface="Times New Roman" pitchFamily="18" charset="0"/>
              <a:cs typeface="Times New Roman" pitchFamily="18" charset="0"/>
            </a:endParaRPr>
          </a:p>
        </p:txBody>
      </p:sp>
      <p:sp>
        <p:nvSpPr>
          <p:cNvPr id="5" name="Прямоугольник 4"/>
          <p:cNvSpPr/>
          <p:nvPr/>
        </p:nvSpPr>
        <p:spPr>
          <a:xfrm>
            <a:off x="642910" y="1643050"/>
            <a:ext cx="5357850" cy="1631216"/>
          </a:xfrm>
          <a:prstGeom prst="rect">
            <a:avLst/>
          </a:prstGeom>
        </p:spPr>
        <p:txBody>
          <a:bodyPr wrap="square">
            <a:spAutoFit/>
          </a:bodyPr>
          <a:lstStyle/>
          <a:p>
            <a:pPr lvl="0" algn="ctr" fontAlgn="base">
              <a:spcBef>
                <a:spcPct val="0"/>
              </a:spcBef>
              <a:spcAft>
                <a:spcPct val="0"/>
              </a:spcAft>
              <a:buFont typeface="Wingdings" pitchFamily="2" charset="2"/>
              <a:buChar char="ü"/>
            </a:pPr>
            <a:r>
              <a:rPr lang="kk-KZ" sz="2000" i="1" dirty="0" smtClean="0">
                <a:solidFill>
                  <a:schemeClr val="bg1"/>
                </a:solidFill>
                <a:latin typeface="Times New Roman" pitchFamily="18" charset="0"/>
                <a:ea typeface="Times New Roman" pitchFamily="18" charset="0"/>
                <a:cs typeface="Times New Roman" pitchFamily="18" charset="0"/>
              </a:rPr>
              <a:t>Баланың жеке әлемін ұйымдастыру </a:t>
            </a:r>
            <a:r>
              <a:rPr lang="ru-RU" sz="2000" i="1" dirty="0" smtClean="0">
                <a:solidFill>
                  <a:schemeClr val="bg1"/>
                </a:solidFill>
                <a:latin typeface="Times New Roman" pitchFamily="18" charset="0"/>
                <a:ea typeface="Times New Roman" pitchFamily="18" charset="0"/>
                <a:cs typeface="Times New Roman" pitchFamily="18" charset="0"/>
              </a:rPr>
              <a:t>(</a:t>
            </a:r>
            <a:r>
              <a:rPr lang="kk-KZ" sz="2000" i="1" dirty="0" smtClean="0">
                <a:solidFill>
                  <a:schemeClr val="bg1"/>
                </a:solidFill>
                <a:latin typeface="Times New Roman" pitchFamily="18" charset="0"/>
                <a:ea typeface="Times New Roman" pitchFamily="18" charset="0"/>
                <a:cs typeface="Times New Roman" pitchFamily="18" charset="0"/>
              </a:rPr>
              <a:t>ойыншықтар).</a:t>
            </a:r>
          </a:p>
          <a:p>
            <a:pPr lvl="0" algn="ctr" fontAlgn="base">
              <a:spcBef>
                <a:spcPct val="0"/>
              </a:spcBef>
              <a:spcAft>
                <a:spcPct val="0"/>
              </a:spcAft>
              <a:buFont typeface="Wingdings" pitchFamily="2" charset="2"/>
              <a:buChar char="ü"/>
            </a:pPr>
            <a:r>
              <a:rPr lang="kk-KZ" sz="2000" i="1" dirty="0" smtClean="0">
                <a:solidFill>
                  <a:schemeClr val="bg1"/>
                </a:solidFill>
                <a:latin typeface="Times New Roman" pitchFamily="18" charset="0"/>
                <a:ea typeface="Times New Roman" pitchFamily="18" charset="0"/>
                <a:cs typeface="Times New Roman" pitchFamily="18" charset="0"/>
              </a:rPr>
              <a:t>Пікірі мен санасу.</a:t>
            </a:r>
          </a:p>
          <a:p>
            <a:pPr lvl="0" algn="ctr" fontAlgn="base">
              <a:spcBef>
                <a:spcPct val="0"/>
              </a:spcBef>
              <a:spcAft>
                <a:spcPct val="0"/>
              </a:spcAft>
              <a:buFont typeface="Wingdings" pitchFamily="2" charset="2"/>
              <a:buChar char="ü"/>
            </a:pPr>
            <a:r>
              <a:rPr lang="kk-KZ" sz="2000" i="1" dirty="0" smtClean="0">
                <a:solidFill>
                  <a:schemeClr val="bg1"/>
                </a:solidFill>
                <a:latin typeface="Times New Roman" pitchFamily="18" charset="0"/>
                <a:ea typeface="Times New Roman" pitchFamily="18" charset="0"/>
                <a:cs typeface="Times New Roman" pitchFamily="18" charset="0"/>
              </a:rPr>
              <a:t>Күн тәртібі.</a:t>
            </a:r>
          </a:p>
          <a:p>
            <a:pPr lvl="0" algn="ctr" fontAlgn="base">
              <a:spcBef>
                <a:spcPct val="0"/>
              </a:spcBef>
              <a:spcAft>
                <a:spcPct val="0"/>
              </a:spcAft>
              <a:buFont typeface="Wingdings" pitchFamily="2" charset="2"/>
              <a:buChar char="ü"/>
            </a:pPr>
            <a:r>
              <a:rPr lang="kk-KZ" sz="2000" i="1" dirty="0" smtClean="0">
                <a:solidFill>
                  <a:schemeClr val="bg1"/>
                </a:solidFill>
                <a:latin typeface="Times New Roman" pitchFamily="18" charset="0"/>
                <a:ea typeface="Times New Roman" pitchFamily="18" charset="0"/>
                <a:cs typeface="Times New Roman" pitchFamily="18" charset="0"/>
              </a:rPr>
              <a:t>Тыйым салулардың нақтылы  тәртібін қою</a:t>
            </a:r>
            <a:r>
              <a:rPr lang="kk-KZ" i="1" dirty="0" smtClean="0">
                <a:solidFill>
                  <a:schemeClr val="bg1"/>
                </a:solidFill>
                <a:latin typeface="Times New Roman" pitchFamily="18" charset="0"/>
                <a:ea typeface="Times New Roman" pitchFamily="18" charset="0"/>
                <a:cs typeface="Times New Roman" pitchFamily="18" charset="0"/>
              </a:rPr>
              <a:t>.</a:t>
            </a:r>
            <a:endParaRPr lang="kk-KZ" i="1" dirty="0" smtClean="0">
              <a:solidFill>
                <a:schemeClr val="bg1"/>
              </a:solidFill>
              <a:latin typeface="Times New Roman" pitchFamily="18" charset="0"/>
              <a:ea typeface="Times New Roman" pitchFamily="18" charset="0"/>
              <a:cs typeface="Times New Roman" pitchFamily="18" charset="0"/>
            </a:endParaRPr>
          </a:p>
        </p:txBody>
      </p:sp>
      <p:pic>
        <p:nvPicPr>
          <p:cNvPr id="2050" name="Picture 2" descr="Даму күнтізбесі: 3 жасар бала не істей алуы керек » Тіршілік тынысы"/>
          <p:cNvPicPr>
            <a:picLocks noChangeAspect="1" noChangeArrowheads="1"/>
          </p:cNvPicPr>
          <p:nvPr/>
        </p:nvPicPr>
        <p:blipFill>
          <a:blip r:embed="rId3"/>
          <a:srcRect/>
          <a:stretch>
            <a:fillRect/>
          </a:stretch>
        </p:blipFill>
        <p:spPr bwMode="auto">
          <a:xfrm>
            <a:off x="6357950" y="1357298"/>
            <a:ext cx="2286016" cy="1990727"/>
          </a:xfrm>
          <a:prstGeom prst="rect">
            <a:avLst/>
          </a:prstGeom>
          <a:noFill/>
        </p:spPr>
      </p:pic>
      <p:pic>
        <p:nvPicPr>
          <p:cNvPr id="2052" name="Picture 4" descr="Германия, Оңтүстік Корея және Ұлы Британияда балаларды тәрбиелеу: Шетелде  тұратын 3 қазақстандықтардың оқиғасы - статьи, истории, публикации |  WEproject"/>
          <p:cNvPicPr>
            <a:picLocks noChangeAspect="1" noChangeArrowheads="1"/>
          </p:cNvPicPr>
          <p:nvPr/>
        </p:nvPicPr>
        <p:blipFill>
          <a:blip r:embed="rId4"/>
          <a:srcRect/>
          <a:stretch>
            <a:fillRect/>
          </a:stretch>
        </p:blipFill>
        <p:spPr bwMode="auto">
          <a:xfrm>
            <a:off x="5929322" y="3643314"/>
            <a:ext cx="2714644" cy="3000396"/>
          </a:xfrm>
          <a:prstGeom prst="rect">
            <a:avLst/>
          </a:prstGeom>
          <a:noFill/>
        </p:spPr>
      </p:pic>
      <p:sp>
        <p:nvSpPr>
          <p:cNvPr id="2054" name="AutoShape 6" descr="1-3 жас аралығындағы балаларды дамытуға арналған ойындар – KYN.k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056" name="Picture 8" descr="1-3 жас аралығындағы балаларды дамытуға арналған ойындар – KYN.kz"/>
          <p:cNvPicPr>
            <a:picLocks noChangeAspect="1" noChangeArrowheads="1"/>
          </p:cNvPicPr>
          <p:nvPr/>
        </p:nvPicPr>
        <p:blipFill>
          <a:blip r:embed="rId5"/>
          <a:srcRect/>
          <a:stretch>
            <a:fillRect/>
          </a:stretch>
        </p:blipFill>
        <p:spPr bwMode="auto">
          <a:xfrm>
            <a:off x="785786" y="3714752"/>
            <a:ext cx="4673829" cy="292893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Прямоугольник 5"/>
          <p:cNvSpPr/>
          <p:nvPr/>
        </p:nvSpPr>
        <p:spPr>
          <a:xfrm>
            <a:off x="642910" y="357166"/>
            <a:ext cx="8134377" cy="5016758"/>
          </a:xfrm>
          <a:prstGeom prst="rect">
            <a:avLst/>
          </a:prstGeom>
        </p:spPr>
        <p:txBody>
          <a:bodyPr wrap="square">
            <a:spAutoFit/>
          </a:bodyPr>
          <a:lstStyle/>
          <a:p>
            <a:pPr lvl="0" fontAlgn="base">
              <a:spcBef>
                <a:spcPct val="0"/>
              </a:spcBef>
              <a:spcAft>
                <a:spcPct val="0"/>
              </a:spcAft>
            </a:pPr>
            <a:endParaRPr lang="kk-KZ" sz="2000" b="1" dirty="0" smtClean="0">
              <a:solidFill>
                <a:schemeClr val="bg1"/>
              </a:solidFill>
              <a:latin typeface="Times New Roman" pitchFamily="18" charset="0"/>
              <a:ea typeface="Times New Roman" pitchFamily="18" charset="0"/>
              <a:cs typeface="Times New Roman" pitchFamily="18" charset="0"/>
            </a:endParaRPr>
          </a:p>
          <a:p>
            <a:pPr lvl="0" fontAlgn="base">
              <a:spcBef>
                <a:spcPct val="0"/>
              </a:spcBef>
              <a:spcAft>
                <a:spcPct val="0"/>
              </a:spcAft>
            </a:pPr>
            <a:r>
              <a:rPr lang="kk-KZ" sz="2000" b="1" i="1" dirty="0" smtClean="0">
                <a:solidFill>
                  <a:schemeClr val="bg1"/>
                </a:solidFill>
                <a:latin typeface="Times New Roman" pitchFamily="18" charset="0"/>
                <a:ea typeface="Times New Roman" pitchFamily="18" charset="0"/>
                <a:cs typeface="Times New Roman" pitchFamily="18" charset="0"/>
              </a:rPr>
              <a:t>5.Қортынды.</a:t>
            </a:r>
            <a:r>
              <a:rPr lang="kk-KZ" sz="2000" b="1" i="1" dirty="0" smtClean="0"/>
              <a:t> </a:t>
            </a:r>
            <a:endParaRPr lang="kk-KZ" sz="2000" b="1" i="1" dirty="0" smtClean="0"/>
          </a:p>
          <a:p>
            <a:pPr lvl="0" fontAlgn="base">
              <a:spcBef>
                <a:spcPct val="0"/>
              </a:spcBef>
              <a:spcAft>
                <a:spcPct val="0"/>
              </a:spcAft>
            </a:pPr>
            <a:r>
              <a:rPr lang="kk-KZ" sz="2000" dirty="0" smtClean="0">
                <a:solidFill>
                  <a:schemeClr val="bg1"/>
                </a:solidFill>
                <a:latin typeface="Times New Roman" pitchFamily="18" charset="0"/>
                <a:cs typeface="Times New Roman" pitchFamily="18" charset="0"/>
              </a:rPr>
              <a:t>  Сәбилік </a:t>
            </a:r>
            <a:r>
              <a:rPr lang="kk-KZ" sz="2000" dirty="0" smtClean="0">
                <a:solidFill>
                  <a:schemeClr val="bg1"/>
                </a:solidFill>
                <a:latin typeface="Times New Roman" pitchFamily="18" charset="0"/>
                <a:cs typeface="Times New Roman" pitchFamily="18" charset="0"/>
              </a:rPr>
              <a:t>және мектепке дейінгі шақ – баланың жеке басының қалыптасуы басталатын шақ.	Балалар психологиясы – балалардың психикалық даму факторлары мен заңдылықтарын, оның іс-әрекетінің  дамуын, психикалық процестердің және сапаларының  дамуын  оның жеке  басының  қалыптасуын  зерттейтін ғылым. </a:t>
            </a:r>
            <a:endParaRPr lang="kk-KZ" sz="2000" dirty="0" smtClean="0">
              <a:solidFill>
                <a:schemeClr val="bg1"/>
              </a:solidFill>
              <a:latin typeface="Times New Roman" pitchFamily="18" charset="0"/>
              <a:cs typeface="Times New Roman" pitchFamily="18" charset="0"/>
            </a:endParaRPr>
          </a:p>
          <a:p>
            <a:pPr lvl="0" fontAlgn="base">
              <a:spcBef>
                <a:spcPct val="0"/>
              </a:spcBef>
              <a:spcAft>
                <a:spcPct val="0"/>
              </a:spcAft>
            </a:pPr>
            <a:r>
              <a:rPr lang="kk-KZ" sz="2000" dirty="0" smtClean="0">
                <a:solidFill>
                  <a:schemeClr val="bg1"/>
                </a:solidFill>
                <a:latin typeface="Times New Roman" pitchFamily="18" charset="0"/>
                <a:cs typeface="Times New Roman" pitchFamily="18" charset="0"/>
              </a:rPr>
              <a:t> </a:t>
            </a:r>
            <a:r>
              <a:rPr lang="kk-KZ" sz="2000" dirty="0" smtClean="0">
                <a:solidFill>
                  <a:schemeClr val="bg1"/>
                </a:solidFill>
                <a:latin typeface="Times New Roman" pitchFamily="18" charset="0"/>
                <a:cs typeface="Times New Roman" pitchFamily="18" charset="0"/>
              </a:rPr>
              <a:t>  Дамудың </a:t>
            </a:r>
            <a:r>
              <a:rPr lang="kk-KZ" sz="2000" dirty="0" smtClean="0">
                <a:solidFill>
                  <a:schemeClr val="bg1"/>
                </a:solidFill>
                <a:latin typeface="Times New Roman" pitchFamily="18" charset="0"/>
                <a:cs typeface="Times New Roman" pitchFamily="18" charset="0"/>
              </a:rPr>
              <a:t>жалпы заңын білу – бала психикасына  балалардың психикалық дамуын  зерттеуге  дұрыс жол табу.  Сананың қалай пайда болуын дүниеге келген «табиғаттың, кішкене  тірі организмнің  қалайша  дүниеге адамзат тәжірибесі арқылы  көз тастайтын қоғам  мүшесі болып   шығатынын айқындауға </a:t>
            </a:r>
            <a:r>
              <a:rPr lang="kk-KZ" sz="2000" dirty="0" smtClean="0">
                <a:solidFill>
                  <a:schemeClr val="bg1"/>
                </a:solidFill>
                <a:latin typeface="Times New Roman" pitchFamily="18" charset="0"/>
                <a:cs typeface="Times New Roman" pitchFamily="18" charset="0"/>
              </a:rPr>
              <a:t>көмектеседі.</a:t>
            </a:r>
          </a:p>
          <a:p>
            <a:pPr lvl="0" fontAlgn="base">
              <a:spcBef>
                <a:spcPct val="0"/>
              </a:spcBef>
              <a:spcAft>
                <a:spcPct val="0"/>
              </a:spcAft>
            </a:pPr>
            <a:r>
              <a:rPr lang="kk-KZ" sz="2000" dirty="0" smtClean="0">
                <a:solidFill>
                  <a:schemeClr val="bg1"/>
                </a:solidFill>
                <a:latin typeface="Times New Roman" pitchFamily="18" charset="0"/>
                <a:cs typeface="Times New Roman" pitchFamily="18" charset="0"/>
              </a:rPr>
              <a:t> </a:t>
            </a:r>
            <a:r>
              <a:rPr lang="kk-KZ" sz="2000" dirty="0" smtClean="0">
                <a:solidFill>
                  <a:schemeClr val="bg1"/>
                </a:solidFill>
                <a:latin typeface="Times New Roman" pitchFamily="18" charset="0"/>
                <a:cs typeface="Times New Roman" pitchFamily="18" charset="0"/>
              </a:rPr>
              <a:t>   </a:t>
            </a:r>
            <a:r>
              <a:rPr lang="kk-KZ" sz="2000" dirty="0" smtClean="0">
                <a:solidFill>
                  <a:schemeClr val="bg1"/>
                </a:solidFill>
                <a:latin typeface="Times New Roman" pitchFamily="18" charset="0"/>
                <a:ea typeface="Times New Roman" pitchFamily="18" charset="0"/>
                <a:cs typeface="Times New Roman" pitchFamily="18" charset="0"/>
              </a:rPr>
              <a:t>Балалардың тілін дамыту, сөздік қорларын молайту, ауызша  сөйлеуге үйрете отырып, үйренген сөздерін  күнделкті өмірде еркін қолдану, одан әрі күнделікті,  </a:t>
            </a:r>
            <a:r>
              <a:rPr lang="kk-KZ" sz="2000" dirty="0" smtClean="0">
                <a:solidFill>
                  <a:schemeClr val="bg1"/>
                </a:solidFill>
                <a:latin typeface="Times New Roman" pitchFamily="18" charset="0"/>
                <a:ea typeface="Times New Roman" pitchFamily="18" charset="0"/>
                <a:cs typeface="Times New Roman" pitchFamily="18" charset="0"/>
              </a:rPr>
              <a:t>і</a:t>
            </a:r>
            <a:r>
              <a:rPr lang="kk-KZ" sz="2000" dirty="0" smtClean="0">
                <a:solidFill>
                  <a:schemeClr val="bg1"/>
                </a:solidFill>
                <a:latin typeface="Times New Roman" pitchFamily="18" charset="0"/>
                <a:ea typeface="Times New Roman" pitchFamily="18" charset="0"/>
                <a:cs typeface="Times New Roman" pitchFamily="18" charset="0"/>
              </a:rPr>
              <a:t>с-әрекет кезіндегі тілдік қарым-қатынас қолдана білуге, жаттықтыру ісіне ерекше мән берілген.</a:t>
            </a:r>
            <a:endParaRPr lang="kk-KZ" sz="2000" dirty="0" smtClean="0">
              <a:solidFill>
                <a:schemeClr val="bg1"/>
              </a:solidFill>
              <a:latin typeface="Times New Roman" pitchFamily="18" charset="0"/>
              <a:ea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785786" y="500042"/>
            <a:ext cx="6286544" cy="4093428"/>
          </a:xfrm>
          <a:prstGeom prst="rect">
            <a:avLst/>
          </a:prstGeom>
        </p:spPr>
        <p:txBody>
          <a:bodyPr wrap="square">
            <a:spAutoFit/>
          </a:bodyPr>
          <a:lstStyle/>
          <a:p>
            <a:endParaRPr lang="kk-KZ" sz="2400" b="1" dirty="0" smtClean="0">
              <a:solidFill>
                <a:schemeClr val="bg1"/>
              </a:solidFill>
              <a:latin typeface="Times New Roman" pitchFamily="18" charset="0"/>
              <a:cs typeface="Times New Roman" pitchFamily="18" charset="0"/>
            </a:endParaRPr>
          </a:p>
          <a:p>
            <a:r>
              <a:rPr lang="kk-KZ" sz="2400" b="1" i="1" dirty="0" smtClean="0">
                <a:solidFill>
                  <a:schemeClr val="bg1"/>
                </a:solidFill>
                <a:latin typeface="Times New Roman" pitchFamily="18" charset="0"/>
                <a:cs typeface="Times New Roman" pitchFamily="18" charset="0"/>
              </a:rPr>
              <a:t>6</a:t>
            </a:r>
            <a:r>
              <a:rPr lang="kk-KZ" sz="2400" b="1" i="1" dirty="0" smtClean="0">
                <a:solidFill>
                  <a:schemeClr val="bg1"/>
                </a:solidFill>
                <a:latin typeface="Times New Roman" pitchFamily="18" charset="0"/>
                <a:cs typeface="Times New Roman" pitchFamily="18" charset="0"/>
              </a:rPr>
              <a:t>. Пайдаланған әдебиеттер</a:t>
            </a:r>
            <a:r>
              <a:rPr lang="kk-KZ" sz="2400" b="1" i="1" dirty="0" smtClean="0">
                <a:solidFill>
                  <a:schemeClr val="bg1"/>
                </a:solidFill>
                <a:latin typeface="Times New Roman" pitchFamily="18" charset="0"/>
                <a:cs typeface="Times New Roman" pitchFamily="18" charset="0"/>
              </a:rPr>
              <a:t>.</a:t>
            </a:r>
          </a:p>
          <a:p>
            <a:endParaRPr lang="kk-KZ" sz="2400" b="1" dirty="0" smtClean="0">
              <a:solidFill>
                <a:schemeClr val="bg1"/>
              </a:solidFill>
              <a:latin typeface="Times New Roman" pitchFamily="18" charset="0"/>
              <a:cs typeface="Times New Roman" pitchFamily="18" charset="0"/>
            </a:endParaRPr>
          </a:p>
          <a:p>
            <a:r>
              <a:rPr lang="kk-KZ" sz="2400" dirty="0" smtClean="0">
                <a:solidFill>
                  <a:schemeClr val="bg1"/>
                </a:solidFill>
                <a:latin typeface="Times New Roman" pitchFamily="18" charset="0"/>
                <a:cs typeface="Times New Roman" pitchFamily="18" charset="0"/>
              </a:rPr>
              <a:t>1.</a:t>
            </a:r>
            <a:r>
              <a:rPr lang="kk-KZ" sz="2400" dirty="0" smtClean="0">
                <a:solidFill>
                  <a:schemeClr val="bg1"/>
                </a:solidFill>
                <a:latin typeface="Times New Roman" pitchFamily="18" charset="0"/>
                <a:cs typeface="Times New Roman" pitchFamily="18" charset="0"/>
              </a:rPr>
              <a:t> Балалар психологиясы: оқулық / Ж.Қ.Дүйсенова, Қ.Н.Нығметова / - 2012. </a:t>
            </a:r>
            <a:endParaRPr lang="ru-RU" sz="2400" dirty="0" smtClean="0">
              <a:solidFill>
                <a:schemeClr val="bg1"/>
              </a:solidFill>
              <a:latin typeface="Times New Roman" pitchFamily="18" charset="0"/>
              <a:cs typeface="Times New Roman" pitchFamily="18" charset="0"/>
            </a:endParaRPr>
          </a:p>
          <a:p>
            <a:r>
              <a:rPr lang="kk-KZ" sz="2400" dirty="0" smtClean="0">
                <a:solidFill>
                  <a:schemeClr val="bg1"/>
                </a:solidFill>
                <a:latin typeface="Times New Roman" pitchFamily="18" charset="0"/>
                <a:cs typeface="Times New Roman" pitchFamily="18" charset="0"/>
              </a:rPr>
              <a:t>2. Мектепке дейнгі педагогика: оқулық/</a:t>
            </a:r>
          </a:p>
          <a:p>
            <a:r>
              <a:rPr lang="kk-KZ" sz="2400" dirty="0" smtClean="0">
                <a:solidFill>
                  <a:schemeClr val="bg1"/>
                </a:solidFill>
                <a:latin typeface="Times New Roman" pitchFamily="18" charset="0"/>
                <a:cs typeface="Times New Roman" pitchFamily="18" charset="0"/>
              </a:rPr>
              <a:t> </a:t>
            </a:r>
            <a:r>
              <a:rPr lang="ru-RU" sz="2400" dirty="0" smtClean="0">
                <a:solidFill>
                  <a:schemeClr val="bg1"/>
                </a:solidFill>
                <a:latin typeface="Times New Roman" pitchFamily="18" charset="0"/>
                <a:cs typeface="Times New Roman" pitchFamily="18" charset="0"/>
              </a:rPr>
              <a:t>Р. Қ. </a:t>
            </a:r>
            <a:r>
              <a:rPr lang="ru-RU" sz="2400" dirty="0" smtClean="0">
                <a:solidFill>
                  <a:schemeClr val="bg1"/>
                </a:solidFill>
                <a:latin typeface="Times New Roman" pitchFamily="18" charset="0"/>
                <a:cs typeface="Times New Roman" pitchFamily="18" charset="0"/>
              </a:rPr>
              <a:t>АРАЛБАЕВА Алматы-2012.</a:t>
            </a:r>
          </a:p>
          <a:p>
            <a:r>
              <a:rPr lang="kk-KZ" sz="2400" dirty="0" smtClean="0">
                <a:solidFill>
                  <a:schemeClr val="bg1"/>
                </a:solidFill>
                <a:latin typeface="Times New Roman" pitchFamily="18" charset="0"/>
                <a:cs typeface="Times New Roman" pitchFamily="18" charset="0"/>
              </a:rPr>
              <a:t>3. </a:t>
            </a:r>
            <a:r>
              <a:rPr lang="ru-MO" sz="2400" dirty="0" smtClean="0">
                <a:solidFill>
                  <a:schemeClr val="bg1"/>
                </a:solidFill>
                <a:latin typeface="Times New Roman" pitchFamily="18" charset="0"/>
                <a:cs typeface="Times New Roman" pitchFamily="18" charset="0"/>
              </a:rPr>
              <a:t>Детская психология: учебное пособие /</a:t>
            </a:r>
            <a:r>
              <a:rPr lang="ru-MO" sz="2400" dirty="0" err="1" smtClean="0">
                <a:solidFill>
                  <a:schemeClr val="bg1"/>
                </a:solidFill>
                <a:latin typeface="Times New Roman" pitchFamily="18" charset="0"/>
                <a:cs typeface="Times New Roman" pitchFamily="18" charset="0"/>
              </a:rPr>
              <a:t>Д.Б.Эльконин</a:t>
            </a:r>
            <a:r>
              <a:rPr lang="ru-MO" sz="2400" dirty="0" smtClean="0">
                <a:solidFill>
                  <a:schemeClr val="bg1"/>
                </a:solidFill>
                <a:latin typeface="Times New Roman" pitchFamily="18" charset="0"/>
                <a:cs typeface="Times New Roman" pitchFamily="18" charset="0"/>
              </a:rPr>
              <a:t>; ред.сост. </a:t>
            </a:r>
            <a:r>
              <a:rPr lang="ru-MO" sz="2400" dirty="0" err="1" smtClean="0">
                <a:solidFill>
                  <a:schemeClr val="bg1"/>
                </a:solidFill>
                <a:latin typeface="Times New Roman" pitchFamily="18" charset="0"/>
                <a:cs typeface="Times New Roman" pitchFamily="18" charset="0"/>
              </a:rPr>
              <a:t>Б.Д.Эльконин</a:t>
            </a:r>
            <a:r>
              <a:rPr lang="ru-MO" sz="2400" dirty="0" smtClean="0">
                <a:solidFill>
                  <a:schemeClr val="bg1"/>
                </a:solidFill>
                <a:latin typeface="Times New Roman" pitchFamily="18" charset="0"/>
                <a:cs typeface="Times New Roman" pitchFamily="18" charset="0"/>
              </a:rPr>
              <a:t> .-6-е изд., стер..- / - 2011</a:t>
            </a:r>
            <a:endParaRPr lang="ru-RU" sz="2400" dirty="0" smtClean="0">
              <a:solidFill>
                <a:schemeClr val="bg1"/>
              </a:solidFill>
              <a:latin typeface="Times New Roman" pitchFamily="18" charset="0"/>
              <a:cs typeface="Times New Roman" pitchFamily="18" charset="0"/>
            </a:endParaRPr>
          </a:p>
          <a:p>
            <a:endParaRPr lang="kk-KZ" sz="2000" dirty="0" smtClean="0">
              <a:solidFill>
                <a:schemeClr val="bg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642910" y="642918"/>
            <a:ext cx="7786742" cy="6001643"/>
          </a:xfrm>
          <a:prstGeom prst="rect">
            <a:avLst/>
          </a:prstGeom>
        </p:spPr>
        <p:txBody>
          <a:bodyPr wrap="square">
            <a:spAutoFit/>
          </a:bodyPr>
          <a:lstStyle/>
          <a:p>
            <a:pPr>
              <a:buNone/>
            </a:pPr>
            <a:r>
              <a:rPr lang="kk-KZ" sz="3200" b="1" dirty="0" smtClean="0">
                <a:solidFill>
                  <a:schemeClr val="bg1"/>
                </a:solidFill>
                <a:latin typeface="Times New Roman" pitchFamily="18" charset="0"/>
                <a:cs typeface="Times New Roman" pitchFamily="18" charset="0"/>
              </a:rPr>
              <a:t>Жоспары</a:t>
            </a:r>
            <a:r>
              <a:rPr lang="kk-KZ" sz="3200" b="1" dirty="0" smtClean="0">
                <a:solidFill>
                  <a:schemeClr val="bg1"/>
                </a:solidFill>
                <a:latin typeface="Times New Roman" pitchFamily="18" charset="0"/>
                <a:cs typeface="Times New Roman" pitchFamily="18" charset="0"/>
              </a:rPr>
              <a:t>:</a:t>
            </a:r>
          </a:p>
          <a:p>
            <a:pPr>
              <a:buNone/>
            </a:pPr>
            <a:r>
              <a:rPr lang="kk-KZ" sz="3200" dirty="0" smtClean="0">
                <a:solidFill>
                  <a:schemeClr val="bg1"/>
                </a:solidFill>
                <a:latin typeface="Times New Roman" pitchFamily="18" charset="0"/>
                <a:cs typeface="Times New Roman" pitchFamily="18" charset="0"/>
              </a:rPr>
              <a:t>Кіріспе.</a:t>
            </a:r>
            <a:endParaRPr lang="kk-KZ" sz="3200" dirty="0" smtClean="0">
              <a:solidFill>
                <a:schemeClr val="bg1"/>
              </a:solidFill>
              <a:latin typeface="Times New Roman" pitchFamily="18" charset="0"/>
              <a:cs typeface="Times New Roman" pitchFamily="18" charset="0"/>
            </a:endParaRPr>
          </a:p>
          <a:p>
            <a:pPr lvl="0">
              <a:buNone/>
            </a:pPr>
            <a:r>
              <a:rPr lang="kk-KZ" sz="3200" dirty="0" smtClean="0">
                <a:solidFill>
                  <a:schemeClr val="bg1"/>
                </a:solidFill>
                <a:latin typeface="Times New Roman" pitchFamily="18" charset="0"/>
                <a:cs typeface="Times New Roman" pitchFamily="18" charset="0"/>
              </a:rPr>
              <a:t>1.Сәбилік кезеңдегі бала дамуына  психологиялық сипаттама.</a:t>
            </a:r>
            <a:endParaRPr lang="ru-RU" sz="3200" dirty="0" smtClean="0">
              <a:solidFill>
                <a:schemeClr val="bg1"/>
              </a:solidFill>
              <a:latin typeface="Times New Roman" pitchFamily="18" charset="0"/>
              <a:cs typeface="Times New Roman" pitchFamily="18" charset="0"/>
            </a:endParaRPr>
          </a:p>
          <a:p>
            <a:pPr lvl="0">
              <a:buNone/>
            </a:pPr>
            <a:r>
              <a:rPr lang="kk-KZ" sz="3200" dirty="0" smtClean="0">
                <a:solidFill>
                  <a:schemeClr val="bg1"/>
                </a:solidFill>
                <a:latin typeface="Times New Roman" pitchFamily="18" charset="0"/>
                <a:cs typeface="Times New Roman" pitchFamily="18" charset="0"/>
              </a:rPr>
              <a:t>2.Сәбилік кезеңдегі баланың сөздік қоры.</a:t>
            </a:r>
          </a:p>
          <a:p>
            <a:pPr lvl="0">
              <a:buNone/>
            </a:pPr>
            <a:r>
              <a:rPr lang="kk-KZ" sz="3200" dirty="0" smtClean="0">
                <a:solidFill>
                  <a:schemeClr val="bg1"/>
                </a:solidFill>
                <a:latin typeface="Times New Roman" pitchFamily="18" charset="0"/>
                <a:cs typeface="Times New Roman" pitchFamily="18" charset="0"/>
              </a:rPr>
              <a:t>3.Сөздің дыбыстық ерекшеліктерінің қалыптасуы.</a:t>
            </a:r>
            <a:r>
              <a:rPr lang="kk-KZ" sz="3200" b="1" dirty="0" smtClean="0"/>
              <a:t>.</a:t>
            </a:r>
          </a:p>
          <a:p>
            <a:pPr lvl="0">
              <a:buNone/>
            </a:pPr>
            <a:r>
              <a:rPr lang="kk-KZ" sz="3200" dirty="0" smtClean="0">
                <a:solidFill>
                  <a:schemeClr val="bg1"/>
                </a:solidFill>
                <a:latin typeface="Times New Roman" pitchFamily="18" charset="0"/>
                <a:cs typeface="Times New Roman" pitchFamily="18" charset="0"/>
              </a:rPr>
              <a:t>4. Үш жастағы балаларда жаңадан пайда болатын дағдарыстар</a:t>
            </a:r>
            <a:r>
              <a:rPr lang="kk-KZ" sz="3200" dirty="0" smtClean="0">
                <a:solidFill>
                  <a:schemeClr val="bg1"/>
                </a:solidFill>
                <a:latin typeface="Times New Roman" pitchFamily="18" charset="0"/>
                <a:cs typeface="Times New Roman" pitchFamily="18" charset="0"/>
              </a:rPr>
              <a:t>.</a:t>
            </a:r>
          </a:p>
          <a:p>
            <a:r>
              <a:rPr lang="kk-KZ" sz="3200" dirty="0" smtClean="0">
                <a:solidFill>
                  <a:schemeClr val="bg1"/>
                </a:solidFill>
                <a:latin typeface="Times New Roman" pitchFamily="18" charset="0"/>
                <a:cs typeface="Times New Roman" pitchFamily="18" charset="0"/>
              </a:rPr>
              <a:t>5.</a:t>
            </a:r>
            <a:r>
              <a:rPr lang="kk-KZ" sz="3200" b="1" dirty="0" smtClean="0">
                <a:solidFill>
                  <a:schemeClr val="bg1"/>
                </a:solidFill>
                <a:latin typeface="Times New Roman" pitchFamily="18" charset="0"/>
                <a:ea typeface="Times New Roman" pitchFamily="18" charset="0"/>
                <a:cs typeface="Times New Roman" pitchFamily="18" charset="0"/>
              </a:rPr>
              <a:t> </a:t>
            </a:r>
            <a:r>
              <a:rPr lang="kk-KZ" sz="3200" dirty="0" smtClean="0">
                <a:solidFill>
                  <a:schemeClr val="bg1"/>
                </a:solidFill>
                <a:latin typeface="Times New Roman" pitchFamily="18" charset="0"/>
                <a:ea typeface="Times New Roman" pitchFamily="18" charset="0"/>
                <a:cs typeface="Times New Roman" pitchFamily="18" charset="0"/>
              </a:rPr>
              <a:t>Қортынды.</a:t>
            </a:r>
            <a:r>
              <a:rPr lang="kk-KZ" sz="3200" dirty="0" smtClean="0"/>
              <a:t> </a:t>
            </a:r>
            <a:endParaRPr lang="kk-KZ" sz="3200" dirty="0" smtClean="0"/>
          </a:p>
          <a:p>
            <a:r>
              <a:rPr lang="kk-KZ" sz="3200" dirty="0" smtClean="0">
                <a:solidFill>
                  <a:schemeClr val="bg1"/>
                </a:solidFill>
                <a:latin typeface="Times New Roman" pitchFamily="18" charset="0"/>
                <a:cs typeface="Times New Roman" pitchFamily="18" charset="0"/>
              </a:rPr>
              <a:t>6. Пайдаланған әдебиеттер.</a:t>
            </a:r>
            <a:endParaRPr lang="kk-KZ" sz="3200" dirty="0" smtClean="0">
              <a:solidFill>
                <a:schemeClr val="bg1"/>
              </a:solidFill>
              <a:latin typeface="Times New Roman" pitchFamily="18" charset="0"/>
              <a:cs typeface="Times New Roman" pitchFamily="18" charset="0"/>
            </a:endParaRPr>
          </a:p>
          <a:p>
            <a:pPr lvl="0">
              <a:buNone/>
            </a:pPr>
            <a:endParaRPr lang="ru-RU" sz="3200" dirty="0" smtClean="0">
              <a:solidFill>
                <a:schemeClr val="bg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ежно-зеленый фон обои 1600x1200."/>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24578" name="Rectangle 2"/>
          <p:cNvSpPr>
            <a:spLocks noChangeArrowheads="1"/>
          </p:cNvSpPr>
          <p:nvPr/>
        </p:nvSpPr>
        <p:spPr bwMode="auto">
          <a:xfrm>
            <a:off x="714348" y="571480"/>
            <a:ext cx="750099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539750" algn="l"/>
              </a:tabLst>
            </a:pPr>
            <a:r>
              <a:rPr kumimoji="0" lang="kk-KZ" sz="2000" b="0"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kk-KZ" sz="2400"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Кіріспе.</a:t>
            </a:r>
          </a:p>
          <a:p>
            <a:pPr marL="0" marR="0" lvl="0" indent="0" algn="l" defTabSz="914400" rtl="0" eaLnBrk="1" fontAlgn="base" latinLnBrk="0" hangingPunct="1">
              <a:lnSpc>
                <a:spcPct val="100000"/>
              </a:lnSpc>
              <a:spcBef>
                <a:spcPct val="0"/>
              </a:spcBef>
              <a:spcAft>
                <a:spcPct val="0"/>
              </a:spcAft>
              <a:buClrTx/>
              <a:buSzTx/>
              <a:tabLst>
                <a:tab pos="539750" algn="l"/>
              </a:tabLst>
            </a:pPr>
            <a:r>
              <a:rPr lang="kk-KZ" sz="2400" dirty="0" smtClean="0">
                <a:solidFill>
                  <a:schemeClr val="bg1"/>
                </a:solidFill>
                <a:latin typeface="Times New Roman" pitchFamily="18" charset="0"/>
                <a:ea typeface="Times New Roman" pitchFamily="18" charset="0"/>
                <a:cs typeface="Times New Roman" pitchFamily="18" charset="0"/>
              </a:rPr>
              <a:t> </a:t>
            </a:r>
            <a:r>
              <a:rPr lang="kk-KZ" sz="2400" dirty="0" smtClean="0">
                <a:solidFill>
                  <a:schemeClr val="bg1"/>
                </a:solidFill>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Балалар психологиясы баланың психологиялық даму факторлары мен заңдылықтарын, оның іс-әрекетінің дамуын, психикалық үдерістер мен сапаларының ерекшеліктерін және жеке басының психологиялық ерекшеліктерінің қалыптасуын зерттейді. </a:t>
            </a:r>
          </a:p>
          <a:p>
            <a:pPr marL="0" marR="0" lvl="0" indent="0" algn="l" defTabSz="914400" rtl="0" eaLnBrk="1" fontAlgn="base" latinLnBrk="0" hangingPunct="1">
              <a:lnSpc>
                <a:spcPct val="100000"/>
              </a:lnSpc>
              <a:spcBef>
                <a:spcPct val="0"/>
              </a:spcBef>
              <a:spcAft>
                <a:spcPct val="0"/>
              </a:spcAft>
              <a:buClrTx/>
              <a:buSzTx/>
              <a:tabLst>
                <a:tab pos="539750" algn="l"/>
              </a:tabLst>
            </a:pPr>
            <a:r>
              <a:rPr lang="kk-KZ" sz="2400" dirty="0" smtClean="0">
                <a:solidFill>
                  <a:schemeClr val="bg1"/>
                </a:solidFill>
                <a:latin typeface="Times New Roman" pitchFamily="18" charset="0"/>
                <a:ea typeface="Times New Roman" pitchFamily="18" charset="0"/>
                <a:cs typeface="Times New Roman" pitchFamily="18" charset="0"/>
              </a:rPr>
              <a:t> </a:t>
            </a:r>
            <a:r>
              <a:rPr lang="kk-KZ" sz="2400" dirty="0" smtClean="0">
                <a:solidFill>
                  <a:schemeClr val="bg1"/>
                </a:solidFill>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Сонымен қатар психикалық дамудың маңызды жағын баланың бойындағы психикалық үдерістер мен сапаларды, қабылдаудың түйсік, ес, зейін, қиял, ойлау, сөйлеу және мінез-құлық ерекшеліктері мен сезімнің, жас ерекшелігіне байланысты дамудың бастапқы формаларының пайда болуы, өзгеруі және </a:t>
            </a:r>
            <a:r>
              <a:rPr kumimoji="0" lang="kk-KZ" sz="2400" b="0"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жетілуі туралы мәселелерді жан-жақты қарастырады.</a:t>
            </a:r>
            <a:endParaRPr kumimoji="0" lang="kk-KZ"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500034" y="285728"/>
            <a:ext cx="8215370" cy="5940088"/>
          </a:xfrm>
          <a:prstGeom prst="rect">
            <a:avLst/>
          </a:prstGeom>
        </p:spPr>
        <p:txBody>
          <a:bodyPr wrap="square">
            <a:spAutoFit/>
          </a:bodyPr>
          <a:lstStyle/>
          <a:p>
            <a:pPr lvl="0" fontAlgn="base">
              <a:spcBef>
                <a:spcPct val="0"/>
              </a:spcBef>
              <a:spcAft>
                <a:spcPct val="0"/>
              </a:spcAft>
            </a:pPr>
            <a:r>
              <a:rPr lang="kk-KZ" sz="2000" b="1" i="1" dirty="0" smtClean="0">
                <a:solidFill>
                  <a:schemeClr val="bg1"/>
                </a:solidFill>
                <a:latin typeface="Times New Roman" pitchFamily="18" charset="0"/>
                <a:ea typeface="Calibri" pitchFamily="34" charset="0"/>
                <a:cs typeface="Times New Roman" pitchFamily="18" charset="0"/>
              </a:rPr>
              <a:t> 1.Сәбилік кезеңдегі бала дамуына психологиялық сипаттама.</a:t>
            </a:r>
          </a:p>
          <a:p>
            <a:pPr fontAlgn="base">
              <a:spcBef>
                <a:spcPct val="0"/>
              </a:spcBef>
              <a:spcAft>
                <a:spcPct val="0"/>
              </a:spcAft>
            </a:pPr>
            <a:r>
              <a:rPr lang="kk-KZ" sz="2000" dirty="0" smtClean="0">
                <a:solidFill>
                  <a:schemeClr val="bg1"/>
                </a:solidFill>
                <a:latin typeface="Times New Roman" pitchFamily="18" charset="0"/>
                <a:cs typeface="Times New Roman" pitchFamily="18" charset="0"/>
              </a:rPr>
              <a:t> </a:t>
            </a:r>
          </a:p>
          <a:p>
            <a:pPr fontAlgn="base">
              <a:spcBef>
                <a:spcPct val="0"/>
              </a:spcBef>
              <a:spcAft>
                <a:spcPct val="0"/>
              </a:spcAft>
            </a:pPr>
            <a:r>
              <a:rPr lang="kk-KZ" sz="2000" dirty="0" smtClean="0">
                <a:solidFill>
                  <a:schemeClr val="bg1"/>
                </a:solidFill>
                <a:latin typeface="Times New Roman" pitchFamily="18" charset="0"/>
                <a:cs typeface="Times New Roman" pitchFamily="18" charset="0"/>
              </a:rPr>
              <a:t>Сәби жасының ерекшелігі 1-3 жасқа дейін </a:t>
            </a:r>
            <a:r>
              <a:rPr lang="kk-KZ" sz="2000" b="1" dirty="0" smtClean="0">
                <a:solidFill>
                  <a:schemeClr val="bg1"/>
                </a:solidFill>
                <a:latin typeface="Times New Roman" pitchFamily="18" charset="0"/>
                <a:cs typeface="Times New Roman" pitchFamily="18" charset="0"/>
              </a:rPr>
              <a:t>сәбилік кезең</a:t>
            </a:r>
            <a:r>
              <a:rPr lang="kk-KZ" sz="2000" dirty="0" smtClean="0">
                <a:solidFill>
                  <a:schemeClr val="bg1"/>
                </a:solidFill>
                <a:latin typeface="Times New Roman" pitchFamily="18" charset="0"/>
                <a:cs typeface="Times New Roman" pitchFamily="18" charset="0"/>
              </a:rPr>
              <a:t> деп аталады. Осы кезде баланың денесі де, психикасы да ерекше қарқынмен дамиды.  </a:t>
            </a:r>
            <a:endParaRPr lang="ru-RU" sz="2000" dirty="0" smtClean="0">
              <a:solidFill>
                <a:schemeClr val="bg1"/>
              </a:solidFill>
              <a:latin typeface="Times New Roman" pitchFamily="18" charset="0"/>
              <a:cs typeface="Times New Roman" pitchFamily="18" charset="0"/>
            </a:endParaRPr>
          </a:p>
          <a:p>
            <a:pPr fontAlgn="base">
              <a:spcBef>
                <a:spcPct val="0"/>
              </a:spcBef>
              <a:spcAft>
                <a:spcPct val="0"/>
              </a:spcAft>
            </a:pPr>
            <a:r>
              <a:rPr lang="kk-KZ" sz="2000" dirty="0" smtClean="0">
                <a:solidFill>
                  <a:schemeClr val="bg1"/>
                </a:solidFill>
                <a:latin typeface="Times New Roman" pitchFamily="18" charset="0"/>
                <a:cs typeface="Times New Roman" pitchFamily="18" charset="0"/>
              </a:rPr>
              <a:t>   Бала өмірінің алғашқы жылында басы біршама үлкен, кеудесі ұзын, аяғы қысқа болады. Осы кезде бұлшық еті де баяу дамиды. </a:t>
            </a:r>
          </a:p>
          <a:p>
            <a:pPr fontAlgn="base">
              <a:spcBef>
                <a:spcPct val="0"/>
              </a:spcBef>
              <a:spcAft>
                <a:spcPct val="0"/>
              </a:spcAft>
            </a:pPr>
            <a:r>
              <a:rPr lang="kk-KZ" sz="2000" dirty="0" smtClean="0">
                <a:solidFill>
                  <a:schemeClr val="bg1"/>
                </a:solidFill>
                <a:latin typeface="Times New Roman" pitchFamily="18" charset="0"/>
                <a:cs typeface="Times New Roman" pitchFamily="18" charset="0"/>
              </a:rPr>
              <a:t>   Екі жасқа келгенде салмағы 200-250 грамм қосады. Бойы ай сайын 1 см өсіп, балаларда 20 сүт тісі болады. Бұлшық еттері дамиды. Тыныс алуы баяулап бірқалыпты ырғаққа келеді.</a:t>
            </a:r>
          </a:p>
          <a:p>
            <a:pPr fontAlgn="base">
              <a:spcBef>
                <a:spcPct val="0"/>
              </a:spcBef>
              <a:spcAft>
                <a:spcPct val="0"/>
              </a:spcAft>
            </a:pPr>
            <a:r>
              <a:rPr lang="kk-KZ" sz="2000" dirty="0" smtClean="0">
                <a:solidFill>
                  <a:schemeClr val="bg1"/>
                </a:solidFill>
                <a:latin typeface="Times New Roman" pitchFamily="18" charset="0"/>
                <a:cs typeface="Times New Roman" pitchFamily="18" charset="0"/>
              </a:rPr>
              <a:t>    Бір жастың соңында баланың бас миының салмағы 780-800 г болады. Осы кезде  ай сайын 30 грамнан қосылып  отырады. Үш жаста миының салмағы 1100-1200 дейін болады. Осыдан кейін мидың салмағының артуы баяулайды:</a:t>
            </a:r>
            <a:endParaRPr lang="ru-RU"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7 жасқа келгенде 1250 г болады</a:t>
            </a:r>
            <a:endParaRPr lang="ru-RU"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8-9 жасқа келгенде 1300 г бболады</a:t>
            </a:r>
            <a:endParaRPr lang="ru-RU"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15 жасқа келгенде 1350 г болады</a:t>
            </a:r>
            <a:endParaRPr lang="ru-RU"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21 жасында мидың салмағының артуы тұрақталады.</a:t>
            </a:r>
            <a:endParaRPr lang="ru-RU"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   Баланың жоғарғы жүйке жүйесінің алғашқы үш жыл  бойында  өте тез дамиды.</a:t>
            </a:r>
            <a:endParaRPr lang="kk-KZ" sz="2000" b="1" i="1"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1 жастан 3 жасқа дейінгі баланы қалай тамақтандыру керек? - Yvision.kz"/>
          <p:cNvPicPr>
            <a:picLocks noChangeAspect="1" noChangeArrowheads="1"/>
          </p:cNvPicPr>
          <p:nvPr/>
        </p:nvPicPr>
        <p:blipFill>
          <a:blip r:embed="rId2"/>
          <a:srcRect/>
          <a:stretch>
            <a:fillRect/>
          </a:stretch>
        </p:blipFill>
        <p:spPr bwMode="auto">
          <a:xfrm>
            <a:off x="0" y="0"/>
            <a:ext cx="9382092" cy="7072338"/>
          </a:xfrm>
          <a:prstGeom prst="rect">
            <a:avLst/>
          </a:prstGeom>
          <a:noFill/>
        </p:spPr>
      </p:pic>
      <p:sp>
        <p:nvSpPr>
          <p:cNvPr id="5" name="Прямоугольник 4"/>
          <p:cNvSpPr/>
          <p:nvPr/>
        </p:nvSpPr>
        <p:spPr>
          <a:xfrm>
            <a:off x="642910" y="285728"/>
            <a:ext cx="8501090" cy="769441"/>
          </a:xfrm>
          <a:prstGeom prst="rect">
            <a:avLst/>
          </a:prstGeom>
        </p:spPr>
        <p:txBody>
          <a:bodyPr wrap="square">
            <a:spAutoFit/>
          </a:bodyPr>
          <a:lstStyle/>
          <a:p>
            <a:r>
              <a:rPr lang="kk-KZ" sz="2400" dirty="0" smtClean="0">
                <a:solidFill>
                  <a:schemeClr val="bg1"/>
                </a:solidFill>
                <a:latin typeface="Times New Roman" pitchFamily="18" charset="0"/>
                <a:cs typeface="Times New Roman" pitchFamily="18" charset="0"/>
              </a:rPr>
              <a:t> </a:t>
            </a:r>
            <a:r>
              <a:rPr lang="kk-KZ" sz="2000" i="1" dirty="0" smtClean="0">
                <a:solidFill>
                  <a:schemeClr val="bg1"/>
                </a:solidFill>
                <a:latin typeface="Times New Roman" pitchFamily="18" charset="0"/>
                <a:cs typeface="Times New Roman" pitchFamily="18" charset="0"/>
              </a:rPr>
              <a:t>Бала өмірінің алғашқы жылында көбінесе сұйық тамақпен тамақтанады. Алғашқы жылмен салыстырғанда бойы 1,5 салмағы  3 есе артады.</a:t>
            </a:r>
            <a:endParaRPr lang="ru-RU" sz="2000"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Нежно-зеленый фон обои 1600x1200."/>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7" name="Прямоугольник 6"/>
          <p:cNvSpPr/>
          <p:nvPr/>
        </p:nvSpPr>
        <p:spPr>
          <a:xfrm>
            <a:off x="500034" y="285729"/>
            <a:ext cx="8286808" cy="5940088"/>
          </a:xfrm>
          <a:prstGeom prst="rect">
            <a:avLst/>
          </a:prstGeom>
        </p:spPr>
        <p:txBody>
          <a:bodyPr wrap="square">
            <a:spAutoFit/>
          </a:bodyPr>
          <a:lstStyle/>
          <a:p>
            <a:endParaRPr lang="kk-KZ" sz="2000" b="1" i="1" dirty="0" smtClean="0">
              <a:solidFill>
                <a:schemeClr val="bg1"/>
              </a:solidFill>
              <a:latin typeface="Times New Roman" pitchFamily="18" charset="0"/>
              <a:cs typeface="Times New Roman" pitchFamily="18" charset="0"/>
            </a:endParaRPr>
          </a:p>
          <a:p>
            <a:r>
              <a:rPr lang="kk-KZ" sz="2000" b="1" i="1" dirty="0" smtClean="0">
                <a:solidFill>
                  <a:schemeClr val="bg1"/>
                </a:solidFill>
                <a:latin typeface="Times New Roman" pitchFamily="18" charset="0"/>
                <a:cs typeface="Times New Roman" pitchFamily="18" charset="0"/>
              </a:rPr>
              <a:t>2.Сәбилік кезеңдегі баланың сөздік қоры.</a:t>
            </a:r>
          </a:p>
          <a:p>
            <a:endParaRPr lang="kk-KZ"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Ал екі жастың соңында бала 300-ге тарта сөзді қолданады. Үш жасында 1500 сөзді  пайдаланады. Алғашқы  кезде сәбидің сөзі үлкендердің  сөзіне аздап қана ұқсайтын болады. Мұндай сөзді </a:t>
            </a:r>
            <a:r>
              <a:rPr lang="kk-KZ" sz="2000" b="1" i="1" dirty="0" smtClean="0">
                <a:solidFill>
                  <a:schemeClr val="bg1"/>
                </a:solidFill>
                <a:latin typeface="Times New Roman" pitchFamily="18" charset="0"/>
                <a:cs typeface="Times New Roman" pitchFamily="18" charset="0"/>
              </a:rPr>
              <a:t>дербес ( автономиялық) сөз </a:t>
            </a:r>
            <a:r>
              <a:rPr lang="kk-KZ" sz="2000" dirty="0" smtClean="0">
                <a:solidFill>
                  <a:schemeClr val="bg1"/>
                </a:solidFill>
                <a:latin typeface="Times New Roman" pitchFamily="18" charset="0"/>
                <a:cs typeface="Times New Roman" pitchFamily="18" charset="0"/>
              </a:rPr>
              <a:t>деп аталады. Тіпті кейде үлкендер пайдаланбайтын сөздерді де қолданады. Мысалы олар мағынасы бірдей бір сөздің өзін үш түрлі етіп айтады. (ням-ням, мам-мам,ня-ня) тамақ ішемін деген сөзі және баланың мұндай дербес сөздері үлкендердің нағыз сөзінен бұрмаланып алынған сөз болады. Мысалы: сүт- түт, шәй-тәй, ішемін-тем.</a:t>
            </a:r>
            <a:r>
              <a:rPr lang="kk-KZ" sz="2000" dirty="0" smtClean="0">
                <a:latin typeface="Times New Roman" pitchFamily="18" charset="0"/>
                <a:cs typeface="Times New Roman" pitchFamily="18" charset="0"/>
              </a:rPr>
              <a:t> </a:t>
            </a:r>
            <a:r>
              <a:rPr lang="kk-KZ" sz="2000" dirty="0" smtClean="0">
                <a:solidFill>
                  <a:schemeClr val="bg1"/>
                </a:solidFill>
                <a:latin typeface="Times New Roman" pitchFamily="18" charset="0"/>
                <a:cs typeface="Times New Roman" pitchFamily="18" charset="0"/>
              </a:rPr>
              <a:t>Сәбилік шақта (1-3 жас) бала қарқынды дами бастайды.</a:t>
            </a:r>
          </a:p>
          <a:p>
            <a:r>
              <a:rPr lang="kk-KZ" sz="2000" b="1" i="1" dirty="0" smtClean="0">
                <a:solidFill>
                  <a:schemeClr val="bg1"/>
                </a:solidFill>
                <a:latin typeface="Times New Roman" pitchFamily="18" charset="0"/>
                <a:cs typeface="Times New Roman" pitchFamily="18" charset="0"/>
              </a:rPr>
              <a:t>3 жасқа қарай баланың белсенді сөздік қоры 1000-1500 сөзге жетеді</a:t>
            </a:r>
            <a:r>
              <a:rPr lang="kk-KZ" sz="2000" i="1" dirty="0" smtClean="0">
                <a:solidFill>
                  <a:schemeClr val="bg1"/>
                </a:solidFill>
                <a:latin typeface="Times New Roman" pitchFamily="18" charset="0"/>
                <a:cs typeface="Times New Roman" pitchFamily="18" charset="0"/>
              </a:rPr>
              <a:t>. Шамамен</a:t>
            </a:r>
            <a:r>
              <a:rPr lang="kk-KZ" sz="2000" dirty="0" smtClean="0">
                <a:solidFill>
                  <a:schemeClr val="bg1"/>
                </a:solidFill>
                <a:latin typeface="Times New Roman" pitchFamily="18" charset="0"/>
                <a:cs typeface="Times New Roman" pitchFamily="18" charset="0"/>
              </a:rPr>
              <a:t> 1,5 жастағы сөйлемі 2-3 сөзден тұрады.</a:t>
            </a:r>
          </a:p>
          <a:p>
            <a:r>
              <a:rPr lang="kk-KZ" sz="2000" dirty="0" smtClean="0">
                <a:solidFill>
                  <a:schemeClr val="bg1"/>
                </a:solidFill>
                <a:latin typeface="Times New Roman" pitchFamily="18" charset="0"/>
                <a:cs typeface="Times New Roman" pitchFamily="18" charset="0"/>
              </a:rPr>
              <a:t> Бұл көбінесе субьект және оның әрекеті (« мамам келе жатыр»), әрекет және объект әрекеті</a:t>
            </a:r>
          </a:p>
          <a:p>
            <a:r>
              <a:rPr lang="kk-KZ" sz="2000" dirty="0" smtClean="0">
                <a:solidFill>
                  <a:schemeClr val="bg1"/>
                </a:solidFill>
                <a:latin typeface="Times New Roman" pitchFamily="18" charset="0"/>
                <a:cs typeface="Times New Roman" pitchFamily="18" charset="0"/>
              </a:rPr>
              <a:t> (« мам берші») немесе әрекет және әрекет орны (« кітап анда») 3 жасқа қарай ана тілінің негізгі грамматикалық және негізгі синтаксистік құрылымдарын меңгере бастайды.</a:t>
            </a:r>
            <a:r>
              <a:rPr lang="kk-KZ" sz="2000" b="1" dirty="0" smtClean="0">
                <a:solidFill>
                  <a:schemeClr val="bg1"/>
                </a:solidFill>
                <a:latin typeface="Times New Roman" pitchFamily="18" charset="0"/>
                <a:cs typeface="Times New Roman" pitchFamily="18" charset="0"/>
              </a:rPr>
              <a:t> </a:t>
            </a:r>
            <a:endParaRPr lang="ru-RU" sz="2000" dirty="0">
              <a:solidFill>
                <a:schemeClr val="bg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0" name="Прямоугольник 9"/>
          <p:cNvSpPr/>
          <p:nvPr/>
        </p:nvSpPr>
        <p:spPr>
          <a:xfrm>
            <a:off x="428596" y="500042"/>
            <a:ext cx="5072098" cy="5940088"/>
          </a:xfrm>
          <a:prstGeom prst="rect">
            <a:avLst/>
          </a:prstGeom>
        </p:spPr>
        <p:txBody>
          <a:bodyPr wrap="square">
            <a:spAutoFit/>
          </a:bodyPr>
          <a:lstStyle/>
          <a:p>
            <a:r>
              <a:rPr lang="kk-KZ" sz="2000" dirty="0" smtClean="0">
                <a:solidFill>
                  <a:schemeClr val="bg1"/>
                </a:solidFill>
                <a:latin typeface="Times New Roman" pitchFamily="18" charset="0"/>
                <a:cs typeface="Times New Roman" pitchFamily="18" charset="0"/>
              </a:rPr>
              <a:t>Психикалық дамуы үлкен өзгерістерге ұшырайды. Үш жас кезеңіндегі баланың ақыл –ойы едәуір жетілген болады</a:t>
            </a:r>
            <a:r>
              <a:rPr lang="kk-KZ" sz="2000" i="1" dirty="0" smtClean="0">
                <a:solidFill>
                  <a:schemeClr val="bg1"/>
                </a:solidFill>
                <a:latin typeface="Times New Roman" pitchFamily="18" charset="0"/>
                <a:cs typeface="Times New Roman" pitchFamily="18" charset="0"/>
              </a:rPr>
              <a:t>.</a:t>
            </a:r>
          </a:p>
          <a:p>
            <a:r>
              <a:rPr lang="kk-KZ" sz="2000" i="1" dirty="0" smtClean="0">
                <a:solidFill>
                  <a:schemeClr val="bg1"/>
                </a:solidFill>
                <a:latin typeface="Times New Roman" pitchFamily="18" charset="0"/>
                <a:cs typeface="Times New Roman" pitchFamily="18" charset="0"/>
              </a:rPr>
              <a:t> </a:t>
            </a:r>
            <a:r>
              <a:rPr lang="kk-KZ" sz="2000" i="1" dirty="0" smtClean="0">
                <a:solidFill>
                  <a:schemeClr val="bg1"/>
                </a:solidFill>
                <a:latin typeface="Times New Roman" pitchFamily="18" charset="0"/>
                <a:cs typeface="Times New Roman" pitchFamily="18" charset="0"/>
              </a:rPr>
              <a:t> </a:t>
            </a:r>
            <a:r>
              <a:rPr lang="kk-KZ" sz="2000" b="1" i="1" dirty="0" smtClean="0">
                <a:solidFill>
                  <a:schemeClr val="bg1"/>
                </a:solidFill>
                <a:latin typeface="Times New Roman" pitchFamily="18" charset="0"/>
                <a:cs typeface="Times New Roman" pitchFamily="18" charset="0"/>
              </a:rPr>
              <a:t>3 жасқа дейін</a:t>
            </a:r>
            <a:r>
              <a:rPr lang="kk-KZ" sz="2000" dirty="0" smtClean="0">
                <a:solidFill>
                  <a:schemeClr val="bg1"/>
                </a:solidFill>
                <a:latin typeface="Times New Roman" pitchFamily="18" charset="0"/>
                <a:cs typeface="Times New Roman" pitchFamily="18" charset="0"/>
              </a:rPr>
              <a:t> осындай үлкен өзгерістердің болуына бірнеше </a:t>
            </a:r>
            <a:r>
              <a:rPr lang="kk-KZ" sz="2000" b="1" i="1" dirty="0" smtClean="0">
                <a:solidFill>
                  <a:schemeClr val="bg1"/>
                </a:solidFill>
                <a:latin typeface="Times New Roman" pitchFamily="18" charset="0"/>
                <a:cs typeface="Times New Roman" pitchFamily="18" charset="0"/>
              </a:rPr>
              <a:t>факторлар</a:t>
            </a:r>
            <a:r>
              <a:rPr lang="kk-KZ" sz="2000" i="1" dirty="0" smtClean="0">
                <a:solidFill>
                  <a:schemeClr val="bg1"/>
                </a:solidFill>
                <a:latin typeface="Times New Roman" pitchFamily="18" charset="0"/>
                <a:cs typeface="Times New Roman" pitchFamily="18" charset="0"/>
              </a:rPr>
              <a:t> себеп</a:t>
            </a:r>
            <a:r>
              <a:rPr lang="kk-KZ" sz="2000" dirty="0" smtClean="0">
                <a:solidFill>
                  <a:schemeClr val="bg1"/>
                </a:solidFill>
                <a:latin typeface="Times New Roman" pitchFamily="18" charset="0"/>
                <a:cs typeface="Times New Roman" pitchFamily="18" charset="0"/>
              </a:rPr>
              <a:t> </a:t>
            </a:r>
            <a:r>
              <a:rPr lang="kk-KZ" sz="2000" dirty="0" smtClean="0">
                <a:solidFill>
                  <a:schemeClr val="bg1"/>
                </a:solidFill>
                <a:latin typeface="Times New Roman" pitchFamily="18" charset="0"/>
                <a:cs typeface="Times New Roman" pitchFamily="18" charset="0"/>
              </a:rPr>
              <a:t>болады.</a:t>
            </a:r>
            <a:endParaRPr lang="kk-KZ" sz="2000" dirty="0" smtClean="0">
              <a:solidFill>
                <a:schemeClr val="bg1"/>
              </a:solidFill>
              <a:latin typeface="Times New Roman" pitchFamily="18" charset="0"/>
              <a:cs typeface="Times New Roman" pitchFamily="18" charset="0"/>
            </a:endParaRPr>
          </a:p>
          <a:p>
            <a:r>
              <a:rPr lang="kk-KZ" sz="2000" i="1" dirty="0" smtClean="0">
                <a:solidFill>
                  <a:schemeClr val="bg1"/>
                </a:solidFill>
                <a:latin typeface="Times New Roman" pitchFamily="18" charset="0"/>
                <a:cs typeface="Times New Roman" pitchFamily="18" charset="0"/>
              </a:rPr>
              <a:t>Бірінші себеп</a:t>
            </a:r>
            <a:r>
              <a:rPr lang="kk-KZ" sz="2000" dirty="0" smtClean="0">
                <a:solidFill>
                  <a:schemeClr val="bg1"/>
                </a:solidFill>
                <a:latin typeface="Times New Roman" pitchFamily="18" charset="0"/>
                <a:cs typeface="Times New Roman" pitchFamily="18" charset="0"/>
              </a:rPr>
              <a:t>- баланың тік жүре бастауы. Бала бір жастан асқаннан кейін өз бетімен тік жүріп, түрлі заттардың қасиеттерін үлкендердің көмегінсіз зерттей бастайды. Өздігімен жүрген соң заттардың кеңістіктегі арақашықтығын да ажырата бастайды, кеңістікте  бағдарлану қабілеті дамиды.</a:t>
            </a:r>
            <a:endParaRPr lang="ru-RU" sz="2000" dirty="0" smtClean="0">
              <a:solidFill>
                <a:schemeClr val="bg1"/>
              </a:solidFill>
              <a:latin typeface="Times New Roman" pitchFamily="18" charset="0"/>
              <a:cs typeface="Times New Roman" pitchFamily="18" charset="0"/>
            </a:endParaRPr>
          </a:p>
          <a:p>
            <a:r>
              <a:rPr lang="kk-KZ" sz="2000" i="1" dirty="0" smtClean="0">
                <a:solidFill>
                  <a:schemeClr val="bg1"/>
                </a:solidFill>
                <a:latin typeface="Times New Roman" pitchFamily="18" charset="0"/>
                <a:cs typeface="Times New Roman" pitchFamily="18" charset="0"/>
              </a:rPr>
              <a:t>Екінші себеп</a:t>
            </a:r>
            <a:r>
              <a:rPr lang="kk-KZ" sz="2000" dirty="0" smtClean="0">
                <a:solidFill>
                  <a:schemeClr val="bg1"/>
                </a:solidFill>
                <a:latin typeface="Times New Roman" pitchFamily="18" charset="0"/>
                <a:cs typeface="Times New Roman" pitchFamily="18" charset="0"/>
              </a:rPr>
              <a:t>- әр заттың өзіне тән қызметін ажырату немесе балада заттық әрекеттің </a:t>
            </a:r>
            <a:r>
              <a:rPr lang="kk-KZ" sz="2000" dirty="0" smtClean="0">
                <a:solidFill>
                  <a:schemeClr val="bg1"/>
                </a:solidFill>
                <a:latin typeface="Times New Roman" pitchFamily="18" charset="0"/>
                <a:cs typeface="Times New Roman" pitchFamily="18" charset="0"/>
              </a:rPr>
              <a:t>дамуы.</a:t>
            </a:r>
            <a:endParaRPr lang="ru-RU" sz="2000" dirty="0" smtClean="0">
              <a:solidFill>
                <a:schemeClr val="bg1"/>
              </a:solidFill>
              <a:latin typeface="Times New Roman" pitchFamily="18" charset="0"/>
              <a:cs typeface="Times New Roman" pitchFamily="18" charset="0"/>
            </a:endParaRPr>
          </a:p>
          <a:p>
            <a:r>
              <a:rPr lang="kk-KZ" sz="2000" i="1" dirty="0" smtClean="0">
                <a:solidFill>
                  <a:schemeClr val="bg1"/>
                </a:solidFill>
                <a:latin typeface="Times New Roman" pitchFamily="18" charset="0"/>
                <a:cs typeface="Times New Roman" pitchFamily="18" charset="0"/>
              </a:rPr>
              <a:t>Үшінші себеп</a:t>
            </a:r>
            <a:r>
              <a:rPr lang="kk-KZ" sz="2000" dirty="0" smtClean="0">
                <a:solidFill>
                  <a:schemeClr val="bg1"/>
                </a:solidFill>
                <a:latin typeface="Times New Roman" pitchFamily="18" charset="0"/>
                <a:cs typeface="Times New Roman" pitchFamily="18" charset="0"/>
              </a:rPr>
              <a:t>- баланың ойыны және тиісті өнерге үйренуі</a:t>
            </a:r>
            <a:r>
              <a:rPr lang="kk-KZ" sz="2000" dirty="0" smtClean="0">
                <a:solidFill>
                  <a:schemeClr val="bg1"/>
                </a:solidFill>
                <a:latin typeface="Times New Roman" pitchFamily="18" charset="0"/>
                <a:cs typeface="Times New Roman" pitchFamily="18" charset="0"/>
              </a:rPr>
              <a:t>.</a:t>
            </a:r>
            <a:r>
              <a:rPr lang="kk-KZ" sz="2000" dirty="0" smtClean="0">
                <a:solidFill>
                  <a:schemeClr val="bg1"/>
                </a:solidFill>
                <a:latin typeface="Times New Roman" pitchFamily="18" charset="0"/>
                <a:cs typeface="Times New Roman" pitchFamily="18" charset="0"/>
              </a:rPr>
              <a:t> Бұл әрекет түрлі, сондықтан ойын мен іс-әрекеттер бала психикасының  дамуына үлкен әсер етеді. </a:t>
            </a:r>
            <a:endParaRPr lang="ru-RU" sz="2000" dirty="0">
              <a:solidFill>
                <a:schemeClr val="bg1"/>
              </a:solidFill>
              <a:latin typeface="Times New Roman" pitchFamily="18" charset="0"/>
              <a:cs typeface="Times New Roman" pitchFamily="18" charset="0"/>
            </a:endParaRPr>
          </a:p>
        </p:txBody>
      </p:sp>
      <p:pic>
        <p:nvPicPr>
          <p:cNvPr id="5128" name="Picture 8" descr="Кусинский логопед против «говорящих» хомяков"/>
          <p:cNvPicPr>
            <a:picLocks noChangeAspect="1" noChangeArrowheads="1"/>
          </p:cNvPicPr>
          <p:nvPr/>
        </p:nvPicPr>
        <p:blipFill>
          <a:blip r:embed="rId3" cstate="print"/>
          <a:srcRect/>
          <a:stretch>
            <a:fillRect/>
          </a:stretch>
        </p:blipFill>
        <p:spPr bwMode="auto">
          <a:xfrm>
            <a:off x="5929322" y="928670"/>
            <a:ext cx="2428892" cy="450059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Нежно-зеленый фон обои 1600x1200."/>
          <p:cNvPicPr>
            <a:picLocks noChangeAspect="1" noChangeArrowheads="1"/>
          </p:cNvPicPr>
          <p:nvPr/>
        </p:nvPicPr>
        <p:blipFill>
          <a:blip r:embed="rId2"/>
          <a:srcRect/>
          <a:stretch>
            <a:fillRect/>
          </a:stretch>
        </p:blipFill>
        <p:spPr bwMode="auto">
          <a:xfrm>
            <a:off x="0" y="-285776"/>
            <a:ext cx="9144000" cy="7143776"/>
          </a:xfrm>
          <a:prstGeom prst="rect">
            <a:avLst/>
          </a:prstGeom>
          <a:noFill/>
        </p:spPr>
      </p:pic>
      <p:sp>
        <p:nvSpPr>
          <p:cNvPr id="4099" name="Rectangle 3"/>
          <p:cNvSpPr>
            <a:spLocks noChangeArrowheads="1"/>
          </p:cNvSpPr>
          <p:nvPr/>
        </p:nvSpPr>
        <p:spPr bwMode="auto">
          <a:xfrm>
            <a:off x="500034" y="0"/>
            <a:ext cx="542928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lang="kk-KZ" sz="2000" b="1" i="1" dirty="0" smtClean="0">
                <a:solidFill>
                  <a:schemeClr val="bg1"/>
                </a:solidFill>
                <a:latin typeface="Times New Roman" pitchFamily="18" charset="0"/>
                <a:ea typeface="Times New Roman" pitchFamily="18" charset="0"/>
                <a:cs typeface="Times New Roman" pitchFamily="18" charset="0"/>
              </a:rPr>
              <a:t>3</a:t>
            </a:r>
            <a:r>
              <a:rPr kumimoji="0" lang="kk-KZ" sz="2000"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.Сөздің </a:t>
            </a:r>
            <a:r>
              <a:rPr kumimoji="0" lang="kk-KZ" sz="2000"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дыбыстық ерекшеліктерінің қалыптасуы</a:t>
            </a:r>
            <a:r>
              <a:rPr kumimoji="0" lang="kk-KZ"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kk-KZ"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Белсенді сөздікті және сөзді дұрыс айтуды игеру жүзеге асады. </a:t>
            </a:r>
            <a:endParaRPr kumimoji="0" lang="ru-RU"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Грамматикалық құрылысты, игерудің</a:t>
            </a:r>
            <a:r>
              <a:rPr kumimoji="0" lang="kk-KZ"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kk-KZ"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өз даму кезеңдері болады. Бірінші кезең бір мен екі жасқа дейін – түбірлі сөздержен құралатын сөйлемдер кезеңі.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Белсенді </a:t>
            </a:r>
            <a:r>
              <a:rPr kumimoji="0" lang="kk-KZ"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сөйлеуді қалыптастыру баланың бүкіл психикалық дамуының негізі болады. Заттарды өз қолымен ұстап, әрекет етіп көріп, қасиетін ажыратады. Осының өзі баланың сөздік қорын дамытады. «</a:t>
            </a:r>
            <a:r>
              <a:rPr kumimoji="0" lang="kk-KZ" b="0"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Киіміңді әкел! «Әжені шақыр! « Атаға таяғын алып бер» </a:t>
            </a:r>
            <a:r>
              <a:rPr kumimoji="0" lang="kk-KZ"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десе баланың түсінігі кеңейіп, қарым-қатынас шеңбері артады.</a:t>
            </a:r>
          </a:p>
          <a:p>
            <a:pPr marL="0" marR="0" lvl="0" indent="0" algn="l" defTabSz="914400" rtl="0" eaLnBrk="0" fontAlgn="base" latinLnBrk="0" hangingPunct="0">
              <a:lnSpc>
                <a:spcPct val="100000"/>
              </a:lnSpc>
              <a:spcBef>
                <a:spcPct val="0"/>
              </a:spcBef>
              <a:spcAft>
                <a:spcPct val="0"/>
              </a:spcAft>
              <a:buClrTx/>
              <a:buSzTx/>
              <a:buFontTx/>
              <a:buNone/>
              <a:tabLst/>
            </a:pPr>
            <a:r>
              <a:rPr lang="kk-KZ" dirty="0" smtClean="0">
                <a:solidFill>
                  <a:schemeClr val="bg1"/>
                </a:solidFill>
                <a:latin typeface="Times New Roman" pitchFamily="18" charset="0"/>
                <a:ea typeface="Times New Roman" pitchFamily="18" charset="0"/>
                <a:cs typeface="Times New Roman" pitchFamily="18" charset="0"/>
              </a:rPr>
              <a:t>  </a:t>
            </a:r>
            <a:r>
              <a:rPr kumimoji="0" lang="kk-KZ"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3 жасқа қарағанда әр сөздің мәнін, қолданылатын орнын ажыратып, түсінеді. 2 жастың соңында сөздің мәні мен мазмұңын түсініп, қысқаша қызықты ертегіні тыңдап, бірнеше қайталап айтып беруі талап етеді</a:t>
            </a:r>
            <a:endParaRPr kumimoji="0" lang="kk-KZ" b="0" i="0" u="none" strike="noStrike" cap="none" normalizeH="0" baseline="0" dirty="0" smtClean="0">
              <a:ln>
                <a:noFill/>
              </a:ln>
              <a:solidFill>
                <a:schemeClr val="bg1"/>
              </a:solidFill>
              <a:effectLst/>
              <a:latin typeface="Times New Roman" pitchFamily="18" charset="0"/>
              <a:cs typeface="Times New Roman" pitchFamily="18" charset="0"/>
            </a:endParaRPr>
          </a:p>
        </p:txBody>
      </p:sp>
      <p:pic>
        <p:nvPicPr>
          <p:cNvPr id="9" name="Picture 6" descr="Бала тілі неге кеш шығады? – syrboyi.kz"/>
          <p:cNvPicPr>
            <a:picLocks noChangeAspect="1" noChangeArrowheads="1"/>
          </p:cNvPicPr>
          <p:nvPr/>
        </p:nvPicPr>
        <p:blipFill>
          <a:blip r:embed="rId3"/>
          <a:srcRect/>
          <a:stretch>
            <a:fillRect/>
          </a:stretch>
        </p:blipFill>
        <p:spPr bwMode="auto">
          <a:xfrm>
            <a:off x="6286512" y="214290"/>
            <a:ext cx="2571768" cy="564360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Нежно-зеленый фон обои 1600x120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073" name="Rectangle 1"/>
          <p:cNvSpPr>
            <a:spLocks noChangeArrowheads="1"/>
          </p:cNvSpPr>
          <p:nvPr/>
        </p:nvSpPr>
        <p:spPr bwMode="auto">
          <a:xfrm>
            <a:off x="428596" y="615553"/>
            <a:ext cx="828680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kk-KZ" sz="2000" b="1" i="1" dirty="0" smtClean="0">
                <a:solidFill>
                  <a:schemeClr val="bg1"/>
                </a:solidFill>
                <a:latin typeface="Times New Roman" pitchFamily="18" charset="0"/>
                <a:ea typeface="Times New Roman" pitchFamily="18" charset="0"/>
                <a:cs typeface="Times New Roman" pitchFamily="18" charset="0"/>
              </a:rPr>
              <a:t>4.Үш жастағы дағдарыс</a:t>
            </a:r>
          </a:p>
          <a:p>
            <a:pPr fontAlgn="base">
              <a:spcBef>
                <a:spcPct val="0"/>
              </a:spcBef>
              <a:spcAft>
                <a:spcPct val="0"/>
              </a:spcAft>
            </a:pPr>
            <a:r>
              <a:rPr lang="kk-KZ" sz="2000" dirty="0" smtClean="0">
                <a:solidFill>
                  <a:schemeClr val="bg1"/>
                </a:solidFill>
                <a:latin typeface="Times New Roman" pitchFamily="18" charset="0"/>
                <a:ea typeface="Times New Roman" pitchFamily="18" charset="0"/>
                <a:cs typeface="Times New Roman" pitchFamily="18" charset="0"/>
              </a:rPr>
              <a:t> </a:t>
            </a:r>
            <a:r>
              <a:rPr kumimoji="0" lang="kk-KZ" sz="2000" b="1"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Л.С.Выготский </a:t>
            </a:r>
            <a:r>
              <a:rPr lang="kk-KZ" sz="2000" i="1" dirty="0" smtClean="0">
                <a:solidFill>
                  <a:schemeClr val="bg1"/>
                </a:solidFill>
                <a:latin typeface="Times New Roman" pitchFamily="18" charset="0"/>
                <a:ea typeface="Times New Roman" pitchFamily="18" charset="0"/>
                <a:cs typeface="Times New Roman" pitchFamily="18" charset="0"/>
              </a:rPr>
              <a:t>3 </a:t>
            </a:r>
            <a:r>
              <a:rPr lang="kk-KZ" sz="2000" i="1" dirty="0" smtClean="0">
                <a:solidFill>
                  <a:schemeClr val="bg1"/>
                </a:solidFill>
                <a:latin typeface="Times New Roman" pitchFamily="18" charset="0"/>
                <a:ea typeface="Times New Roman" pitchFamily="18" charset="0"/>
                <a:cs typeface="Times New Roman" pitchFamily="18" charset="0"/>
              </a:rPr>
              <a:t>жастағы балалардың дағдарысының жеті</a:t>
            </a:r>
            <a:r>
              <a:rPr kumimoji="0" lang="kk-KZ" sz="2000" b="0" i="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сипаттамасын суреттейді:</a:t>
            </a:r>
            <a:endParaRPr kumimoji="0" lang="kk-KZ" sz="2000" b="0" i="1"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 name="Прямоугольник 3"/>
          <p:cNvSpPr/>
          <p:nvPr/>
        </p:nvSpPr>
        <p:spPr>
          <a:xfrm>
            <a:off x="571472" y="1928803"/>
            <a:ext cx="4643470" cy="3170099"/>
          </a:xfrm>
          <a:prstGeom prst="rect">
            <a:avLst/>
          </a:prstGeom>
        </p:spPr>
        <p:txBody>
          <a:bodyPr wrap="square">
            <a:spAutoFit/>
          </a:bodyPr>
          <a:lstStyle/>
          <a:p>
            <a:r>
              <a:rPr lang="kk-KZ" sz="2000" i="1" dirty="0" smtClean="0">
                <a:solidFill>
                  <a:schemeClr val="bg1"/>
                </a:solidFill>
                <a:latin typeface="Times New Roman" pitchFamily="18" charset="0"/>
                <a:cs typeface="Times New Roman" pitchFamily="18" charset="0"/>
              </a:rPr>
              <a:t>Негативизм</a:t>
            </a:r>
            <a:endParaRPr lang="kk-KZ" sz="2000" dirty="0" smtClean="0">
              <a:solidFill>
                <a:schemeClr val="bg1"/>
              </a:solidFill>
              <a:latin typeface="Times New Roman" pitchFamily="18" charset="0"/>
              <a:cs typeface="Times New Roman" pitchFamily="18" charset="0"/>
            </a:endParaRPr>
          </a:p>
          <a:p>
            <a:r>
              <a:rPr lang="kk-KZ" sz="2000" i="1" dirty="0" smtClean="0">
                <a:solidFill>
                  <a:schemeClr val="bg1"/>
                </a:solidFill>
                <a:latin typeface="Times New Roman" pitchFamily="18" charset="0"/>
                <a:cs typeface="Times New Roman" pitchFamily="18" charset="0"/>
              </a:rPr>
              <a:t>Қыңырлық-</a:t>
            </a:r>
            <a:r>
              <a:rPr lang="kk-KZ" sz="2000" i="1" dirty="0" smtClean="0">
                <a:latin typeface="Times New Roman" pitchFamily="18" charset="0"/>
                <a:cs typeface="Times New Roman" pitchFamily="18" charset="0"/>
              </a:rPr>
              <a:t> </a:t>
            </a:r>
            <a:r>
              <a:rPr lang="kk-KZ" sz="2000" i="1" dirty="0" smtClean="0">
                <a:solidFill>
                  <a:schemeClr val="bg1"/>
                </a:solidFill>
                <a:latin typeface="Times New Roman" pitchFamily="18" charset="0"/>
                <a:cs typeface="Times New Roman" pitchFamily="18" charset="0"/>
              </a:rPr>
              <a:t>( упрямство</a:t>
            </a:r>
            <a:r>
              <a:rPr lang="kk-KZ" sz="2000" i="1" dirty="0" smtClean="0">
                <a:solidFill>
                  <a:schemeClr val="bg1"/>
                </a:solidFill>
                <a:latin typeface="Times New Roman" pitchFamily="18" charset="0"/>
                <a:cs typeface="Times New Roman" pitchFamily="18" charset="0"/>
              </a:rPr>
              <a:t>)</a:t>
            </a:r>
            <a:r>
              <a:rPr lang="kk-KZ" sz="2000" dirty="0" smtClean="0">
                <a:solidFill>
                  <a:schemeClr val="bg1"/>
                </a:solidFill>
                <a:latin typeface="Times New Roman" pitchFamily="18" charset="0"/>
                <a:cs typeface="Times New Roman" pitchFamily="18" charset="0"/>
              </a:rPr>
              <a:t> </a:t>
            </a:r>
            <a:endParaRPr lang="kk-KZ" sz="2000" i="1" dirty="0" smtClean="0">
              <a:solidFill>
                <a:schemeClr val="bg1"/>
              </a:solidFill>
              <a:latin typeface="Times New Roman" pitchFamily="18" charset="0"/>
              <a:cs typeface="Times New Roman" pitchFamily="18" charset="0"/>
            </a:endParaRPr>
          </a:p>
          <a:p>
            <a:r>
              <a:rPr lang="kk-KZ" sz="2000" i="1" dirty="0" smtClean="0">
                <a:solidFill>
                  <a:schemeClr val="bg1"/>
                </a:solidFill>
                <a:latin typeface="Times New Roman" pitchFamily="18" charset="0"/>
                <a:cs typeface="Times New Roman" pitchFamily="18" charset="0"/>
              </a:rPr>
              <a:t>қырсықтық </a:t>
            </a:r>
            <a:r>
              <a:rPr lang="kk-KZ" sz="2000" i="1" dirty="0" smtClean="0">
                <a:solidFill>
                  <a:schemeClr val="bg1"/>
                </a:solidFill>
                <a:latin typeface="Times New Roman" pitchFamily="18" charset="0"/>
                <a:cs typeface="Times New Roman" pitchFamily="18" charset="0"/>
              </a:rPr>
              <a:t>-( </a:t>
            </a:r>
            <a:r>
              <a:rPr lang="kk-KZ" sz="2000" i="1" dirty="0" smtClean="0">
                <a:solidFill>
                  <a:schemeClr val="bg1"/>
                </a:solidFill>
                <a:latin typeface="Times New Roman" pitchFamily="18" charset="0"/>
                <a:cs typeface="Times New Roman" pitchFamily="18" charset="0"/>
              </a:rPr>
              <a:t>строоптивость)</a:t>
            </a:r>
            <a:r>
              <a:rPr lang="kk-KZ" sz="2000" dirty="0" smtClean="0">
                <a:solidFill>
                  <a:schemeClr val="bg1"/>
                </a:solidFill>
                <a:latin typeface="Times New Roman" pitchFamily="18" charset="0"/>
                <a:cs typeface="Times New Roman" pitchFamily="18" charset="0"/>
              </a:rPr>
              <a:t> </a:t>
            </a:r>
            <a:endParaRPr lang="kk-KZ" sz="2000" dirty="0" smtClean="0">
              <a:solidFill>
                <a:schemeClr val="bg1"/>
              </a:solidFill>
              <a:latin typeface="Times New Roman" pitchFamily="18" charset="0"/>
              <a:cs typeface="Times New Roman" pitchFamily="18" charset="0"/>
            </a:endParaRPr>
          </a:p>
          <a:p>
            <a:pPr lvl="0"/>
            <a:r>
              <a:rPr lang="kk-KZ" sz="2000" i="1" dirty="0" smtClean="0">
                <a:solidFill>
                  <a:schemeClr val="bg1"/>
                </a:solidFill>
                <a:latin typeface="Times New Roman" pitchFamily="18" charset="0"/>
                <a:cs typeface="Times New Roman" pitchFamily="18" charset="0"/>
              </a:rPr>
              <a:t>Еріктілікке-әрекеттер</a:t>
            </a:r>
            <a:endParaRPr lang="kk-KZ" sz="2000" dirty="0" smtClean="0">
              <a:solidFill>
                <a:schemeClr val="bg1"/>
              </a:solidFill>
              <a:latin typeface="Times New Roman" pitchFamily="18" charset="0"/>
              <a:cs typeface="Times New Roman" pitchFamily="18" charset="0"/>
            </a:endParaRPr>
          </a:p>
          <a:p>
            <a:pPr lvl="0"/>
            <a:r>
              <a:rPr lang="kk-KZ" sz="2000" i="1" dirty="0" smtClean="0">
                <a:solidFill>
                  <a:schemeClr val="bg1"/>
                </a:solidFill>
                <a:latin typeface="Times New Roman" pitchFamily="18" charset="0"/>
                <a:cs typeface="Times New Roman" pitchFamily="18" charset="0"/>
              </a:rPr>
              <a:t>Наразылық </a:t>
            </a:r>
            <a:r>
              <a:rPr lang="kk-KZ" sz="2000" dirty="0" smtClean="0">
                <a:solidFill>
                  <a:schemeClr val="bg1"/>
                </a:solidFill>
                <a:latin typeface="Times New Roman" pitchFamily="18" charset="0"/>
                <a:cs typeface="Times New Roman" pitchFamily="18" charset="0"/>
              </a:rPr>
              <a:t>– </a:t>
            </a:r>
            <a:r>
              <a:rPr lang="kk-KZ" sz="2000" i="1" dirty="0" smtClean="0">
                <a:solidFill>
                  <a:schemeClr val="bg1"/>
                </a:solidFill>
                <a:latin typeface="Times New Roman" pitchFamily="18" charset="0"/>
                <a:cs typeface="Times New Roman" pitchFamily="18" charset="0"/>
              </a:rPr>
              <a:t>бүлікші</a:t>
            </a:r>
          </a:p>
          <a:p>
            <a:pPr lvl="0"/>
            <a:r>
              <a:rPr lang="kk-KZ" sz="2000" i="1" dirty="0" smtClean="0">
                <a:solidFill>
                  <a:schemeClr val="bg1"/>
                </a:solidFill>
                <a:latin typeface="Times New Roman" pitchFamily="18" charset="0"/>
                <a:cs typeface="Times New Roman" pitchFamily="18" charset="0"/>
              </a:rPr>
              <a:t> </a:t>
            </a:r>
            <a:r>
              <a:rPr lang="kk-KZ" sz="2000" i="1" dirty="0" smtClean="0">
                <a:solidFill>
                  <a:schemeClr val="bg1"/>
                </a:solidFill>
                <a:latin typeface="Times New Roman" pitchFamily="18" charset="0"/>
                <a:cs typeface="Times New Roman" pitchFamily="18" charset="0"/>
              </a:rPr>
              <a:t>( қасарыспалық</a:t>
            </a:r>
            <a:r>
              <a:rPr lang="kk-KZ" sz="2000" i="1" dirty="0" smtClean="0">
                <a:solidFill>
                  <a:schemeClr val="bg1"/>
                </a:solidFill>
                <a:latin typeface="Times New Roman" pitchFamily="18" charset="0"/>
                <a:cs typeface="Times New Roman" pitchFamily="18" charset="0"/>
              </a:rPr>
              <a:t>)</a:t>
            </a:r>
          </a:p>
          <a:p>
            <a:pPr lvl="0"/>
            <a:r>
              <a:rPr lang="kk-KZ" sz="2000" i="1" dirty="0" smtClean="0">
                <a:solidFill>
                  <a:schemeClr val="bg1"/>
                </a:solidFill>
                <a:latin typeface="Times New Roman" pitchFamily="18" charset="0"/>
                <a:cs typeface="Times New Roman" pitchFamily="18" charset="0"/>
              </a:rPr>
              <a:t>Бағасыздану </a:t>
            </a:r>
            <a:r>
              <a:rPr lang="kk-KZ" sz="2000" i="1" dirty="0" smtClean="0">
                <a:solidFill>
                  <a:schemeClr val="bg1"/>
                </a:solidFill>
                <a:latin typeface="Times New Roman" pitchFamily="18" charset="0"/>
                <a:cs typeface="Times New Roman" pitchFamily="18" charset="0"/>
              </a:rPr>
              <a:t>(обесценивание</a:t>
            </a:r>
            <a:r>
              <a:rPr lang="kk-KZ" sz="2000" i="1" dirty="0" smtClean="0">
                <a:solidFill>
                  <a:schemeClr val="bg1"/>
                </a:solidFill>
                <a:latin typeface="Times New Roman" pitchFamily="18" charset="0"/>
                <a:cs typeface="Times New Roman" pitchFamily="18" charset="0"/>
              </a:rPr>
              <a:t>)</a:t>
            </a:r>
          </a:p>
          <a:p>
            <a:r>
              <a:rPr lang="kk-KZ" sz="2000" i="1" dirty="0" smtClean="0">
                <a:solidFill>
                  <a:schemeClr val="bg1"/>
                </a:solidFill>
                <a:latin typeface="Times New Roman" pitchFamily="18" charset="0"/>
                <a:cs typeface="Times New Roman" pitchFamily="18" charset="0"/>
              </a:rPr>
              <a:t>Деспотоизм- ( шексіз билеушілік</a:t>
            </a:r>
            <a:r>
              <a:rPr lang="kk-KZ" sz="2400" i="1" dirty="0" smtClean="0">
                <a:solidFill>
                  <a:schemeClr val="bg1"/>
                </a:solidFill>
                <a:latin typeface="Times New Roman" pitchFamily="18" charset="0"/>
                <a:cs typeface="Times New Roman" pitchFamily="18" charset="0"/>
              </a:rPr>
              <a:t>)</a:t>
            </a:r>
            <a:endParaRPr lang="kk-KZ" sz="2400" dirty="0" smtClean="0">
              <a:solidFill>
                <a:schemeClr val="bg1"/>
              </a:solidFill>
              <a:latin typeface="Times New Roman" pitchFamily="18" charset="0"/>
              <a:cs typeface="Times New Roman" pitchFamily="18" charset="0"/>
            </a:endParaRPr>
          </a:p>
          <a:p>
            <a:pPr lvl="0"/>
            <a:endParaRPr lang="ru-RU" dirty="0" smtClean="0">
              <a:solidFill>
                <a:schemeClr val="bg1"/>
              </a:solidFill>
            </a:endParaRPr>
          </a:p>
          <a:p>
            <a:endParaRPr lang="ru-RU" dirty="0">
              <a:solidFill>
                <a:schemeClr val="bg1"/>
              </a:solidFill>
            </a:endParaRPr>
          </a:p>
        </p:txBody>
      </p:sp>
      <p:pic>
        <p:nvPicPr>
          <p:cNvPr id="3075" name="Picture 3" descr="👉 Үш жыл дағдарысы - Психолог"/>
          <p:cNvPicPr>
            <a:picLocks noChangeAspect="1" noChangeArrowheads="1"/>
          </p:cNvPicPr>
          <p:nvPr/>
        </p:nvPicPr>
        <p:blipFill>
          <a:blip r:embed="rId3"/>
          <a:srcRect/>
          <a:stretch>
            <a:fillRect/>
          </a:stretch>
        </p:blipFill>
        <p:spPr bwMode="auto">
          <a:xfrm>
            <a:off x="4857752" y="1928802"/>
            <a:ext cx="3786214" cy="2500330"/>
          </a:xfrm>
          <a:prstGeom prst="rect">
            <a:avLst/>
          </a:prstGeom>
          <a:noFill/>
        </p:spPr>
      </p:pic>
      <p:pic>
        <p:nvPicPr>
          <p:cNvPr id="3077" name="Picture 5" descr="Балада үш жыл дағдарыс"/>
          <p:cNvPicPr>
            <a:picLocks noChangeAspect="1" noChangeArrowheads="1"/>
          </p:cNvPicPr>
          <p:nvPr/>
        </p:nvPicPr>
        <p:blipFill>
          <a:blip r:embed="rId4"/>
          <a:srcRect/>
          <a:stretch>
            <a:fillRect/>
          </a:stretch>
        </p:blipFill>
        <p:spPr bwMode="auto">
          <a:xfrm>
            <a:off x="714348" y="4714884"/>
            <a:ext cx="3500462" cy="1795465"/>
          </a:xfrm>
          <a:prstGeom prst="rect">
            <a:avLst/>
          </a:prstGeom>
          <a:noFill/>
        </p:spPr>
      </p:pic>
      <p:pic>
        <p:nvPicPr>
          <p:cNvPr id="3079" name="Picture 7" descr="3 жас дағдарысы » Жастарға арналған портал"/>
          <p:cNvPicPr>
            <a:picLocks noChangeAspect="1" noChangeArrowheads="1"/>
          </p:cNvPicPr>
          <p:nvPr/>
        </p:nvPicPr>
        <p:blipFill>
          <a:blip r:embed="rId5"/>
          <a:srcRect/>
          <a:stretch>
            <a:fillRect/>
          </a:stretch>
        </p:blipFill>
        <p:spPr bwMode="auto">
          <a:xfrm>
            <a:off x="4857752" y="4714884"/>
            <a:ext cx="3857652" cy="1714512"/>
          </a:xfrm>
          <a:prstGeom prst="rect">
            <a:avLst/>
          </a:prstGeom>
          <a:noFill/>
        </p:spPr>
      </p:pic>
      <p:sp>
        <p:nvSpPr>
          <p:cNvPr id="3081" name="AutoShape 9" descr="3 Жас синдромы дегеніміз не? Қашудың алты тәсілі! - Бала дамуы - 202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83" name="AutoShape 11" descr="3 Жас синдромы дегеніміз не? Қашудың алты тәсілі! - Бала дамуы - 202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85" name="AutoShape 13" descr="3 Жас синдромы дегеніміз не? Қашудың алты тәсілі! - Бала дамуы - 202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87" name="AutoShape 15" descr="3 Жас синдромы дегеніміз не? Қашудың алты тәсілі! - Бала дамуы - 202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TotalTime>
  <Words>861</Words>
  <PresentationFormat>Экран (4:3)</PresentationFormat>
  <Paragraphs>75</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Атырау Бизнес және Құқық колледжі Психология пәнінен</dc:title>
  <dc:creator>Админ</dc:creator>
  <cp:lastModifiedBy>Админ</cp:lastModifiedBy>
  <cp:revision>80</cp:revision>
  <dcterms:created xsi:type="dcterms:W3CDTF">2020-05-11T16:14:45Z</dcterms:created>
  <dcterms:modified xsi:type="dcterms:W3CDTF">2020-12-06T10:56:25Z</dcterms:modified>
</cp:coreProperties>
</file>