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10" name="Date Placeholder 9"/>
          <p:cNvSpPr>
            <a:spLocks noGrp="1"/>
          </p:cNvSpPr>
          <p:nvPr>
            <p:ph type="dt" sz="half" idx="10"/>
          </p:nvPr>
        </p:nvSpPr>
        <p:spPr/>
        <p:txBody>
          <a:bodyPr/>
          <a:lstStyle>
            <a:lvl1pPr>
              <a:defRPr>
                <a:solidFill>
                  <a:schemeClr val="bg2"/>
                </a:solidFill>
              </a:defRPr>
            </a:lvl1pPr>
          </a:lstStyle>
          <a:p>
            <a:fld id="{B4C71EC6-210F-42DE-9C53-41977AD35B3D}" type="datetimeFigureOut">
              <a:rPr lang="ru-RU" smtClean="0"/>
              <a:t>29.01.2019</a:t>
            </a:fld>
            <a:endParaRPr lang="ru-RU"/>
          </a:p>
        </p:txBody>
      </p:sp>
      <p:sp>
        <p:nvSpPr>
          <p:cNvPr id="11" name="Slide Number Placeholder 10"/>
          <p:cNvSpPr>
            <a:spLocks noGrp="1"/>
          </p:cNvSpPr>
          <p:nvPr>
            <p:ph type="sldNum" sz="quarter" idx="11"/>
          </p:nvPr>
        </p:nvSpPr>
        <p:spPr/>
        <p:txBody>
          <a:bodyPr/>
          <a:lstStyle>
            <a:lvl1pPr>
              <a:defRPr>
                <a:solidFill>
                  <a:srgbClr val="FFFFFF"/>
                </a:solidFill>
              </a:defRPr>
            </a:lvl1pPr>
          </a:lstStyle>
          <a:p>
            <a:fld id="{B19B0651-EE4F-4900-A07F-96A6BFA9D0F0}" type="slidenum">
              <a:rPr lang="ru-RU" smtClean="0"/>
              <a:t>‹#›</a:t>
            </a:fld>
            <a:endParaRPr lang="ru-RU"/>
          </a:p>
        </p:txBody>
      </p:sp>
      <p:sp>
        <p:nvSpPr>
          <p:cNvPr id="12" name="Footer Placeholder 11"/>
          <p:cNvSpPr>
            <a:spLocks noGrp="1"/>
          </p:cNvSpPr>
          <p:nvPr>
            <p:ph type="ftr" sz="quarter" idx="12"/>
          </p:nvPr>
        </p:nvSpPr>
        <p:spPr/>
        <p:txBody>
          <a:bodyPr/>
          <a:lstStyle>
            <a:lvl1pPr>
              <a:defRPr>
                <a:solidFill>
                  <a:schemeClr val="bg2"/>
                </a:solidFill>
              </a:defRPr>
            </a:lvl1pPr>
          </a:lstStyle>
          <a:p>
            <a:endParaRPr lang="ru-RU"/>
          </a:p>
        </p:txBody>
      </p:sp>
      <p:sp>
        <p:nvSpPr>
          <p:cNvPr id="13" name="Title 12"/>
          <p:cNvSpPr>
            <a:spLocks noGrp="1"/>
          </p:cNvSpPr>
          <p:nvPr>
            <p:ph type="title"/>
          </p:nvPr>
        </p:nvSpPr>
        <p:spPr>
          <a:xfrm>
            <a:off x="457200" y="2052960"/>
            <a:ext cx="6324600" cy="1828800"/>
          </a:xfrm>
        </p:spPr>
        <p:txBody>
          <a:bodyPr/>
          <a:lstStyle>
            <a:lvl1pPr algn="r">
              <a:defRPr sz="4200" spc="150" baseline="0"/>
            </a:lvl1pPr>
          </a:lstStyle>
          <a:p>
            <a:r>
              <a:rPr lang="ru-RU" smtClean="0"/>
              <a:t>Образец заголовка</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29.01.2019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p:nvPr/>
        </p:nvSpPr>
        <p:spPr>
          <a:xfrm>
            <a:off x="152400" y="147319"/>
            <a:ext cx="67056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47319"/>
            <a:ext cx="1956046"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162800" y="274638"/>
            <a:ext cx="1676400" cy="5851525"/>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t>29.01.2019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t>29.01.2019</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
        <p:nvSpPr>
          <p:cNvPr id="7" name="Title 6"/>
          <p:cNvSpPr>
            <a:spLocks noGrp="1"/>
          </p:cNvSpPr>
          <p:nvPr>
            <p:ph type="title"/>
          </p:nvPr>
        </p:nvSpPr>
        <p:spPr/>
        <p:txBody>
          <a:bodyPr/>
          <a:lstStyle/>
          <a:p>
            <a:r>
              <a:rPr lang="ru-RU" smtClean="0"/>
              <a:t>Образец заголовка</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9" name="Date Placeholder 8"/>
          <p:cNvSpPr>
            <a:spLocks noGrp="1"/>
          </p:cNvSpPr>
          <p:nvPr>
            <p:ph type="dt" sz="half" idx="10"/>
          </p:nvPr>
        </p:nvSpPr>
        <p:spPr/>
        <p:txBody>
          <a:bodyPr/>
          <a:lstStyle>
            <a:lvl1pPr>
              <a:defRPr>
                <a:solidFill>
                  <a:srgbClr val="FFFFFF"/>
                </a:solidFill>
              </a:defRPr>
            </a:lvl1pPr>
          </a:lstStyle>
          <a:p>
            <a:fld id="{B4C71EC6-210F-42DE-9C53-41977AD35B3D}" type="datetimeFigureOut">
              <a:rPr lang="ru-RU" smtClean="0"/>
              <a:t>29.01.2019</a:t>
            </a:fld>
            <a:endParaRPr lang="ru-RU"/>
          </a:p>
        </p:txBody>
      </p:sp>
      <p:sp>
        <p:nvSpPr>
          <p:cNvPr id="10" name="Slide Number Placeholder 9"/>
          <p:cNvSpPr>
            <a:spLocks noGrp="1"/>
          </p:cNvSpPr>
          <p:nvPr>
            <p:ph type="sldNum" sz="quarter" idx="11"/>
          </p:nvPr>
        </p:nvSpPr>
        <p:spPr/>
        <p:txBody>
          <a:bodyPr/>
          <a:lstStyle>
            <a:lvl1pPr>
              <a:defRPr>
                <a:solidFill>
                  <a:schemeClr val="bg2"/>
                </a:solidFill>
              </a:defRPr>
            </a:lvl1pPr>
          </a:lstStyle>
          <a:p>
            <a:fld id="{B19B0651-EE4F-4900-A07F-96A6BFA9D0F0}" type="slidenum">
              <a:rPr lang="ru-RU" smtClean="0"/>
              <a:t>‹#›</a:t>
            </a:fld>
            <a:endParaRPr lang="ru-RU"/>
          </a:p>
        </p:txBody>
      </p:sp>
      <p:sp>
        <p:nvSpPr>
          <p:cNvPr id="11" name="Footer Placeholder 10"/>
          <p:cNvSpPr>
            <a:spLocks noGrp="1"/>
          </p:cNvSpPr>
          <p:nvPr>
            <p:ph type="ftr" sz="quarter" idx="12"/>
          </p:nvPr>
        </p:nvSpPr>
        <p:spPr/>
        <p:txBody>
          <a:bodyPr/>
          <a:lstStyle>
            <a:lvl1pPr>
              <a:defRPr>
                <a:solidFill>
                  <a:srgbClr val="FFFFFF"/>
                </a:solidFill>
              </a:defRPr>
            </a:lvl1pPr>
          </a:lstStyle>
          <a:p>
            <a:endParaRPr lang="ru-RU"/>
          </a:p>
        </p:txBody>
      </p:sp>
      <p:sp>
        <p:nvSpPr>
          <p:cNvPr id="12" name="Title 11"/>
          <p:cNvSpPr>
            <a:spLocks noGrp="1"/>
          </p:cNvSpPr>
          <p:nvPr>
            <p:ph type="title"/>
          </p:nvPr>
        </p:nvSpPr>
        <p:spPr>
          <a:xfrm>
            <a:off x="381000" y="2892277"/>
            <a:ext cx="6324600" cy="1645920"/>
          </a:xfrm>
        </p:spPr>
        <p:txBody>
          <a:bodyPr/>
          <a:lstStyle>
            <a:lvl1pPr algn="r">
              <a:defRPr sz="4200" spc="150" baseline="0"/>
            </a:lvl1pPr>
          </a:lstStyle>
          <a:p>
            <a:r>
              <a:rPr lang="ru-RU" smtClean="0"/>
              <a:t>Образец заголовка</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B4C71EC6-210F-42DE-9C53-41977AD35B3D}" type="datetimeFigureOut">
              <a:rPr lang="ru-RU" smtClean="0"/>
              <a:t>29.01.2019</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
        <p:nvSpPr>
          <p:cNvPr id="8" name="Title 7"/>
          <p:cNvSpPr>
            <a:spLocks noGrp="1"/>
          </p:cNvSpPr>
          <p:nvPr>
            <p:ph type="title"/>
          </p:nvPr>
        </p:nvSpPr>
        <p:spPr/>
        <p:txBody>
          <a:bodyPr/>
          <a:lstStyle/>
          <a:p>
            <a:r>
              <a:rPr lang="ru-RU" smtClean="0"/>
              <a:t>Образец заголовка</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457200" y="2438399"/>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2438399"/>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4C71EC6-210F-42DE-9C53-41977AD35B3D}" type="datetimeFigureOut">
              <a:rPr lang="ru-RU" smtClean="0"/>
              <a:t>29.01.2019</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19B0651-EE4F-4900-A07F-96A6BFA9D0F0}" type="slidenum">
              <a:rPr lang="ru-RU" smtClean="0"/>
              <a:t>‹#›</a:t>
            </a:fld>
            <a:endParaRPr lang="ru-RU"/>
          </a:p>
        </p:txBody>
      </p:sp>
      <p:sp>
        <p:nvSpPr>
          <p:cNvPr id="10" name="Title 9"/>
          <p:cNvSpPr>
            <a:spLocks noGrp="1"/>
          </p:cNvSpPr>
          <p:nvPr>
            <p:ph type="title"/>
          </p:nvPr>
        </p:nvSpPr>
        <p:spPr/>
        <p:txBody>
          <a:bodyPr/>
          <a:lstStyle/>
          <a:p>
            <a:r>
              <a:rPr lang="ru-RU" smtClean="0"/>
              <a:t>Образец заголовка</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B4C71EC6-210F-42DE-9C53-41977AD35B3D}" type="datetimeFigureOut">
              <a:rPr lang="ru-RU" smtClean="0"/>
              <a:t>29.01.2019</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19B0651-EE4F-4900-A07F-96A6BFA9D0F0}" type="slidenum">
              <a:rPr lang="ru-RU" smtClean="0"/>
              <a:t>‹#›</a:t>
            </a:fld>
            <a:endParaRPr lang="ru-RU"/>
          </a:p>
        </p:txBody>
      </p:sp>
      <p:sp>
        <p:nvSpPr>
          <p:cNvPr id="6" name="Title 5"/>
          <p:cNvSpPr>
            <a:spLocks noGrp="1"/>
          </p:cNvSpPr>
          <p:nvPr>
            <p:ph type="title"/>
          </p:nvPr>
        </p:nvSpPr>
        <p:spPr/>
        <p:txBody>
          <a:bodyPr/>
          <a:lstStyle/>
          <a:p>
            <a:r>
              <a:rPr lang="ru-RU" smtClean="0"/>
              <a:t>Образец заголовка</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B4C71EC6-210F-42DE-9C53-41977AD35B3D}" type="datetimeFigureOut">
              <a:rPr lang="ru-RU" smtClean="0"/>
              <a:t>29.01.2019</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50876"/>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t>29.01.2019</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B19B0651-EE4F-4900-A07F-96A6BFA9D0F0}" type="slidenum">
              <a:rPr lang="ru-RU" smtClean="0"/>
              <a:t>‹#›</a:t>
            </a:fld>
            <a:endParaRPr lang="ru-RU"/>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ru-RU" smtClean="0"/>
              <a:t>Образец заголовка</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7010400" y="150876"/>
            <a:ext cx="19812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t>29.01.2019</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
        <p:nvSpPr>
          <p:cNvPr id="10" name="Title 9"/>
          <p:cNvSpPr>
            <a:spLocks noGrp="1"/>
          </p:cNvSpPr>
          <p:nvPr>
            <p:ph type="title"/>
          </p:nvPr>
        </p:nvSpPr>
        <p:spPr>
          <a:xfrm>
            <a:off x="7162800" y="460248"/>
            <a:ext cx="1676400" cy="1673352"/>
          </a:xfrm>
        </p:spPr>
        <p:txBody>
          <a:bodyPr anchor="b"/>
          <a:lstStyle>
            <a:lvl1pPr algn="l">
              <a:defRPr sz="2000" spc="150" baseline="0">
                <a:solidFill>
                  <a:schemeClr val="tx2"/>
                </a:solidFill>
              </a:defRPr>
            </a:lvl1pPr>
          </a:lstStyle>
          <a:p>
            <a:r>
              <a:rPr lang="ru-RU" smtClean="0"/>
              <a:t>Образец заголовка</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fld id="{B4C71EC6-210F-42DE-9C53-41977AD35B3D}" type="datetimeFigureOut">
              <a:rPr lang="ru-RU" smtClean="0"/>
              <a:t>29.01.2019</a:t>
            </a:fld>
            <a:endParaRPr lang="ru-RU"/>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endParaRPr lang="ru-RU"/>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p:txBody>
          <a:bodyPr/>
          <a:lstStyle/>
          <a:p>
            <a:r>
              <a:rPr lang="en-US" dirty="0" err="1" smtClean="0"/>
              <a:t>Amanbay</a:t>
            </a:r>
            <a:r>
              <a:rPr lang="en-US" dirty="0" smtClean="0"/>
              <a:t> </a:t>
            </a:r>
            <a:r>
              <a:rPr lang="en-US" dirty="0" err="1" smtClean="0"/>
              <a:t>Aknur</a:t>
            </a:r>
            <a:endParaRPr lang="ru-RU" dirty="0"/>
          </a:p>
        </p:txBody>
      </p:sp>
      <p:sp>
        <p:nvSpPr>
          <p:cNvPr id="2" name="Заголовок 1"/>
          <p:cNvSpPr>
            <a:spLocks noGrp="1"/>
          </p:cNvSpPr>
          <p:nvPr>
            <p:ph type="title"/>
          </p:nvPr>
        </p:nvSpPr>
        <p:spPr/>
        <p:txBody>
          <a:bodyPr/>
          <a:lstStyle/>
          <a:p>
            <a:r>
              <a:rPr lang="en-US" dirty="0" smtClean="0"/>
              <a:t>How can I improve my </a:t>
            </a:r>
            <a:r>
              <a:rPr lang="en-US" dirty="0" err="1" smtClean="0"/>
              <a:t>english</a:t>
            </a:r>
            <a:r>
              <a:rPr lang="en-US" dirty="0" smtClean="0"/>
              <a:t>?</a:t>
            </a:r>
            <a:endParaRPr lang="ru-RU" dirty="0"/>
          </a:p>
        </p:txBody>
      </p:sp>
    </p:spTree>
    <p:extLst>
      <p:ext uri="{BB962C8B-B14F-4D97-AF65-F5344CB8AC3E}">
        <p14:creationId xmlns:p14="http://schemas.microsoft.com/office/powerpoint/2010/main" val="30635646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80999" y="1719071"/>
            <a:ext cx="4623049" cy="4407408"/>
          </a:xfrm>
        </p:spPr>
        <p:txBody>
          <a:bodyPr>
            <a:normAutofit/>
          </a:bodyPr>
          <a:lstStyle/>
          <a:p>
            <a:r>
              <a:rPr lang="en-US" sz="1600" b="1" dirty="0">
                <a:latin typeface="Times New Roman" pitchFamily="18" charset="0"/>
                <a:cs typeface="Times New Roman" pitchFamily="18" charset="0"/>
              </a:rPr>
              <a:t>1. To music</a:t>
            </a:r>
            <a:r>
              <a:rPr lang="en-US" sz="1600" dirty="0">
                <a:latin typeface="Times New Roman" pitchFamily="18" charset="0"/>
                <a:cs typeface="Times New Roman" pitchFamily="18" charset="0"/>
              </a:rPr>
              <a:t> –old or modern; the type you prefer, but pay attention to the lyrics. (sometimes reading the lyrics may help you understand the song)</a:t>
            </a:r>
          </a:p>
          <a:p>
            <a:r>
              <a:rPr lang="en-US" sz="1600" b="1" dirty="0">
                <a:latin typeface="Times New Roman" pitchFamily="18" charset="0"/>
                <a:cs typeface="Times New Roman" pitchFamily="18" charset="0"/>
              </a:rPr>
              <a:t>2. To movies, TV shows, news, entertainments, the radio</a:t>
            </a:r>
            <a:r>
              <a:rPr lang="en-US" sz="1600" dirty="0">
                <a:latin typeface="Times New Roman" pitchFamily="18" charset="0"/>
                <a:cs typeface="Times New Roman" pitchFamily="18" charset="0"/>
              </a:rPr>
              <a:t> – try the classics. If you can watch DVD’s you can watch the movie several times. Watching with subtitles and then, when you feel more comfortable, without them. You can have English radio at home or on your mobile phone. Even if are not actually listening to it, your ears will be getting used to the sounds of the language.</a:t>
            </a:r>
          </a:p>
          <a:p>
            <a:r>
              <a:rPr lang="en-US" sz="1600" b="1" dirty="0">
                <a:latin typeface="Times New Roman" pitchFamily="18" charset="0"/>
                <a:cs typeface="Times New Roman" pitchFamily="18" charset="0"/>
              </a:rPr>
              <a:t>3. Attend plays, exhibitions, talks, etc. in English</a:t>
            </a:r>
            <a:r>
              <a:rPr lang="en-US" sz="1600" dirty="0">
                <a:latin typeface="Times New Roman" pitchFamily="18" charset="0"/>
                <a:cs typeface="Times New Roman" pitchFamily="18" charset="0"/>
              </a:rPr>
              <a:t> organized by English speaking schools or communities.</a:t>
            </a:r>
          </a:p>
          <a:p>
            <a:endParaRPr lang="ru-RU" dirty="0"/>
          </a:p>
        </p:txBody>
      </p:sp>
      <p:sp>
        <p:nvSpPr>
          <p:cNvPr id="2" name="Заголовок 1"/>
          <p:cNvSpPr>
            <a:spLocks noGrp="1"/>
          </p:cNvSpPr>
          <p:nvPr>
            <p:ph type="title"/>
          </p:nvPr>
        </p:nvSpPr>
        <p:spPr/>
        <p:txBody>
          <a:bodyPr/>
          <a:lstStyle/>
          <a:p>
            <a:r>
              <a:rPr lang="en-US" b="1" dirty="0"/>
              <a:t>Listening:</a:t>
            </a:r>
            <a:br>
              <a:rPr lang="en-US" b="1" dirty="0"/>
            </a:br>
            <a:endParaRPr lang="ru-RU" dirty="0"/>
          </a:p>
        </p:txBody>
      </p:sp>
      <p:pic>
        <p:nvPicPr>
          <p:cNvPr id="1026" name="Picture 2" descr="Image result for listen to music"/>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20072" y="2132856"/>
            <a:ext cx="3790975" cy="41764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49591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 y="1719071"/>
            <a:ext cx="4644007" cy="4407408"/>
          </a:xfrm>
        </p:spPr>
        <p:txBody>
          <a:bodyPr>
            <a:normAutofit/>
          </a:bodyPr>
          <a:lstStyle/>
          <a:p>
            <a:r>
              <a:rPr lang="en-US" sz="1800" b="1" dirty="0">
                <a:latin typeface="Times New Roman" pitchFamily="18" charset="0"/>
                <a:cs typeface="Times New Roman" pitchFamily="18" charset="0"/>
              </a:rPr>
              <a:t>1</a:t>
            </a:r>
            <a:r>
              <a:rPr lang="en-US" sz="1800" b="1" dirty="0" smtClean="0">
                <a:latin typeface="Times New Roman" pitchFamily="18" charset="0"/>
                <a:cs typeface="Times New Roman" pitchFamily="18" charset="0"/>
              </a:rPr>
              <a:t>. </a:t>
            </a:r>
            <a:r>
              <a:rPr lang="en-US" sz="1800" b="1" dirty="0">
                <a:latin typeface="Times New Roman" pitchFamily="18" charset="0"/>
                <a:cs typeface="Times New Roman" pitchFamily="18" charset="0"/>
              </a:rPr>
              <a:t>Join voiced chats.</a:t>
            </a:r>
            <a:r>
              <a:rPr lang="en-US" sz="1800" dirty="0">
                <a:latin typeface="Times New Roman" pitchFamily="18" charset="0"/>
                <a:cs typeface="Times New Roman" pitchFamily="18" charset="0"/>
              </a:rPr>
              <a:t> Technology has advanced a lot in terms of social networks so, wherever you live, you’ll find a chat-room to join.</a:t>
            </a:r>
            <a:br>
              <a:rPr lang="en-US" sz="1800" dirty="0">
                <a:latin typeface="Times New Roman" pitchFamily="18" charset="0"/>
                <a:cs typeface="Times New Roman" pitchFamily="18" charset="0"/>
              </a:rPr>
            </a:br>
            <a:r>
              <a:rPr lang="en-US" sz="1800" b="1" dirty="0">
                <a:latin typeface="Times New Roman" pitchFamily="18" charset="0"/>
                <a:cs typeface="Times New Roman" pitchFamily="18" charset="0"/>
              </a:rPr>
              <a:t>2</a:t>
            </a:r>
            <a:r>
              <a:rPr lang="en-US" sz="1800" b="1" dirty="0" smtClean="0">
                <a:latin typeface="Times New Roman" pitchFamily="18" charset="0"/>
                <a:cs typeface="Times New Roman" pitchFamily="18" charset="0"/>
              </a:rPr>
              <a:t>. </a:t>
            </a:r>
            <a:r>
              <a:rPr lang="en-US" sz="1800" b="1" dirty="0">
                <a:latin typeface="Times New Roman" pitchFamily="18" charset="0"/>
                <a:cs typeface="Times New Roman" pitchFamily="18" charset="0"/>
              </a:rPr>
              <a:t>Talk and record yourself.</a:t>
            </a:r>
            <a:r>
              <a:rPr lang="en-US" sz="1800" dirty="0">
                <a:latin typeface="Times New Roman" pitchFamily="18" charset="0"/>
                <a:cs typeface="Times New Roman" pitchFamily="18" charset="0"/>
              </a:rPr>
              <a:t> This may sound funny, but it will help you realize how you can improve by repeating the recording several times till you feel happy with the results.</a:t>
            </a:r>
            <a:br>
              <a:rPr lang="en-US" sz="1800" dirty="0">
                <a:latin typeface="Times New Roman" pitchFamily="18" charset="0"/>
                <a:cs typeface="Times New Roman" pitchFamily="18" charset="0"/>
              </a:rPr>
            </a:br>
            <a:r>
              <a:rPr lang="en-US" sz="1800" b="1" dirty="0">
                <a:latin typeface="Times New Roman" pitchFamily="18" charset="0"/>
                <a:cs typeface="Times New Roman" pitchFamily="18" charset="0"/>
              </a:rPr>
              <a:t>3</a:t>
            </a:r>
            <a:r>
              <a:rPr lang="en-US" sz="1800" b="1" dirty="0" smtClean="0">
                <a:latin typeface="Times New Roman" pitchFamily="18" charset="0"/>
                <a:cs typeface="Times New Roman" pitchFamily="18" charset="0"/>
              </a:rPr>
              <a:t>. </a:t>
            </a:r>
            <a:r>
              <a:rPr lang="en-US" sz="1800" b="1" dirty="0">
                <a:latin typeface="Times New Roman" pitchFamily="18" charset="0"/>
                <a:cs typeface="Times New Roman" pitchFamily="18" charset="0"/>
              </a:rPr>
              <a:t>Talk to your classmates in English when you are not in class.</a:t>
            </a:r>
            <a:r>
              <a:rPr lang="en-US" sz="1800" dirty="0">
                <a:latin typeface="Times New Roman" pitchFamily="18" charset="0"/>
                <a:cs typeface="Times New Roman" pitchFamily="18" charset="0"/>
              </a:rPr>
              <a:t> You can even make a group to play games, have a meal or just chat together.</a:t>
            </a:r>
            <a:endParaRPr lang="ru-RU" sz="1800" dirty="0">
              <a:latin typeface="Times New Roman" pitchFamily="18" charset="0"/>
              <a:cs typeface="Times New Roman" pitchFamily="18" charset="0"/>
            </a:endParaRPr>
          </a:p>
        </p:txBody>
      </p:sp>
      <p:sp>
        <p:nvSpPr>
          <p:cNvPr id="2" name="Заголовок 1"/>
          <p:cNvSpPr>
            <a:spLocks noGrp="1"/>
          </p:cNvSpPr>
          <p:nvPr>
            <p:ph type="title"/>
          </p:nvPr>
        </p:nvSpPr>
        <p:spPr/>
        <p:txBody>
          <a:bodyPr/>
          <a:lstStyle/>
          <a:p>
            <a:r>
              <a:rPr lang="en-US" b="1" dirty="0"/>
              <a:t>Speaking:</a:t>
            </a:r>
            <a:br>
              <a:rPr lang="en-US" b="1" dirty="0"/>
            </a:br>
            <a:endParaRPr lang="ru-RU" dirty="0"/>
          </a:p>
        </p:txBody>
      </p:sp>
      <p:sp>
        <p:nvSpPr>
          <p:cNvPr id="4" name="AutoShape 2" descr="Image result for speaking"/>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5" name="AutoShape 4" descr="Image result for speaking"/>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sp>
        <p:nvSpPr>
          <p:cNvPr id="6" name="AutoShape 6" descr="Image result for speaking"/>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pic>
        <p:nvPicPr>
          <p:cNvPr id="1032" name="Picture 8" descr="Image result for speaki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6285" y="1700808"/>
            <a:ext cx="4220054" cy="45635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92467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80999" y="1719071"/>
            <a:ext cx="4479033" cy="4407408"/>
          </a:xfrm>
        </p:spPr>
        <p:txBody>
          <a:bodyPr>
            <a:normAutofit/>
          </a:bodyPr>
          <a:lstStyle/>
          <a:p>
            <a:r>
              <a:rPr lang="en-US" sz="1800" b="1" dirty="0">
                <a:latin typeface="Times New Roman" pitchFamily="18" charset="0"/>
                <a:cs typeface="Times New Roman" pitchFamily="18" charset="0"/>
              </a:rPr>
              <a:t>1</a:t>
            </a:r>
            <a:r>
              <a:rPr lang="en-US" sz="1800" b="1" dirty="0" smtClean="0">
                <a:latin typeface="Times New Roman" pitchFamily="18" charset="0"/>
                <a:cs typeface="Times New Roman" pitchFamily="18" charset="0"/>
              </a:rPr>
              <a:t>. </a:t>
            </a:r>
            <a:r>
              <a:rPr lang="en-US" sz="1800" b="1" dirty="0">
                <a:latin typeface="Times New Roman" pitchFamily="18" charset="0"/>
                <a:cs typeface="Times New Roman" pitchFamily="18" charset="0"/>
              </a:rPr>
              <a:t>Books in English and articles on the web.</a:t>
            </a:r>
            <a:r>
              <a:rPr lang="en-US" sz="1800" dirty="0">
                <a:latin typeface="Times New Roman" pitchFamily="18" charset="0"/>
                <a:cs typeface="Times New Roman" pitchFamily="18" charset="0"/>
              </a:rPr>
              <a:t> Maybe, books you have already read in your mother tongue or which have been turned into movies. Try to start with easy books, even children’s books and comics: The images will help you understand even if you don’t know all the words</a:t>
            </a:r>
            <a:br>
              <a:rPr lang="en-US" sz="1800" dirty="0">
                <a:latin typeface="Times New Roman" pitchFamily="18" charset="0"/>
                <a:cs typeface="Times New Roman" pitchFamily="18" charset="0"/>
              </a:rPr>
            </a:br>
            <a:r>
              <a:rPr lang="en-US" sz="1800" b="1" dirty="0">
                <a:latin typeface="Times New Roman" pitchFamily="18" charset="0"/>
                <a:cs typeface="Times New Roman" pitchFamily="18" charset="0"/>
              </a:rPr>
              <a:t>2</a:t>
            </a:r>
            <a:r>
              <a:rPr lang="en-US" sz="1800" b="1" dirty="0" smtClean="0">
                <a:latin typeface="Times New Roman" pitchFamily="18" charset="0"/>
                <a:cs typeface="Times New Roman" pitchFamily="18" charset="0"/>
              </a:rPr>
              <a:t>. </a:t>
            </a:r>
            <a:r>
              <a:rPr lang="en-US" sz="1800" b="1" dirty="0">
                <a:latin typeface="Times New Roman" pitchFamily="18" charset="0"/>
                <a:cs typeface="Times New Roman" pitchFamily="18" charset="0"/>
              </a:rPr>
              <a:t>Switch the operating system of your mobile phone, your PC or tablet into </a:t>
            </a:r>
            <a:r>
              <a:rPr lang="en-US" sz="1800" b="1" dirty="0" err="1">
                <a:latin typeface="Times New Roman" pitchFamily="18" charset="0"/>
                <a:cs typeface="Times New Roman" pitchFamily="18" charset="0"/>
              </a:rPr>
              <a:t>English.</a:t>
            </a:r>
            <a:r>
              <a:rPr lang="en-US" sz="1800" dirty="0" err="1">
                <a:latin typeface="Times New Roman" pitchFamily="18" charset="0"/>
                <a:cs typeface="Times New Roman" pitchFamily="18" charset="0"/>
              </a:rPr>
              <a:t>Associating</a:t>
            </a:r>
            <a:r>
              <a:rPr lang="en-US" sz="1800" dirty="0">
                <a:latin typeface="Times New Roman" pitchFamily="18" charset="0"/>
                <a:cs typeface="Times New Roman" pitchFamily="18" charset="0"/>
              </a:rPr>
              <a:t> a function with a certain word, will improve your vocabulary.</a:t>
            </a:r>
            <a:endParaRPr lang="ru-RU" sz="1800" dirty="0">
              <a:latin typeface="Times New Roman" pitchFamily="18" charset="0"/>
              <a:cs typeface="Times New Roman" pitchFamily="18" charset="0"/>
            </a:endParaRPr>
          </a:p>
        </p:txBody>
      </p:sp>
      <p:sp>
        <p:nvSpPr>
          <p:cNvPr id="2" name="Заголовок 1"/>
          <p:cNvSpPr>
            <a:spLocks noGrp="1"/>
          </p:cNvSpPr>
          <p:nvPr>
            <p:ph type="title"/>
          </p:nvPr>
        </p:nvSpPr>
        <p:spPr/>
        <p:txBody>
          <a:bodyPr/>
          <a:lstStyle/>
          <a:p>
            <a:r>
              <a:rPr lang="en-US" b="1" dirty="0"/>
              <a:t>Reading:</a:t>
            </a:r>
            <a:br>
              <a:rPr lang="en-US" b="1" dirty="0"/>
            </a:br>
            <a:endParaRPr lang="ru-RU" dirty="0"/>
          </a:p>
        </p:txBody>
      </p:sp>
      <p:pic>
        <p:nvPicPr>
          <p:cNvPr id="2050" name="Picture 2" descr="Related im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60032" y="2276872"/>
            <a:ext cx="4283968" cy="3143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303536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179512" y="1772816"/>
            <a:ext cx="5055097" cy="4407408"/>
          </a:xfrm>
        </p:spPr>
        <p:txBody>
          <a:bodyPr>
            <a:normAutofit/>
          </a:bodyPr>
          <a:lstStyle/>
          <a:p>
            <a:r>
              <a:rPr lang="en-US" sz="1600" b="1" dirty="0">
                <a:latin typeface="Times New Roman" pitchFamily="18" charset="0"/>
                <a:cs typeface="Times New Roman" pitchFamily="18" charset="0"/>
              </a:rPr>
              <a:t>1</a:t>
            </a:r>
            <a:r>
              <a:rPr lang="en-US" sz="1600" b="1" dirty="0" smtClean="0">
                <a:latin typeface="Times New Roman" pitchFamily="18" charset="0"/>
                <a:cs typeface="Times New Roman" pitchFamily="18" charset="0"/>
              </a:rPr>
              <a:t>. </a:t>
            </a:r>
            <a:r>
              <a:rPr lang="en-US" sz="1600" b="1" dirty="0">
                <a:latin typeface="Times New Roman" pitchFamily="18" charset="0"/>
                <a:cs typeface="Times New Roman" pitchFamily="18" charset="0"/>
              </a:rPr>
              <a:t>Write down words or expressions</a:t>
            </a:r>
            <a:r>
              <a:rPr lang="en-US" sz="1600" dirty="0">
                <a:latin typeface="Times New Roman" pitchFamily="18" charset="0"/>
                <a:cs typeface="Times New Roman" pitchFamily="18" charset="0"/>
              </a:rPr>
              <a:t> you think useful with their meaning and examples. If you see them in sentences you will remember them better. You can use them if you keep a diary.</a:t>
            </a:r>
            <a:br>
              <a:rPr lang="en-US" sz="1600" dirty="0">
                <a:latin typeface="Times New Roman" pitchFamily="18" charset="0"/>
                <a:cs typeface="Times New Roman" pitchFamily="18" charset="0"/>
              </a:rPr>
            </a:br>
            <a:r>
              <a:rPr lang="en-US" sz="1600" b="1" dirty="0">
                <a:latin typeface="Times New Roman" pitchFamily="18" charset="0"/>
                <a:cs typeface="Times New Roman" pitchFamily="18" charset="0"/>
              </a:rPr>
              <a:t>2</a:t>
            </a:r>
            <a:r>
              <a:rPr lang="en-US" sz="1600" b="1" dirty="0" smtClean="0">
                <a:latin typeface="Times New Roman" pitchFamily="18" charset="0"/>
                <a:cs typeface="Times New Roman" pitchFamily="18" charset="0"/>
              </a:rPr>
              <a:t>. </a:t>
            </a:r>
            <a:r>
              <a:rPr lang="en-US" sz="1600" b="1" dirty="0">
                <a:latin typeface="Times New Roman" pitchFamily="18" charset="0"/>
                <a:cs typeface="Times New Roman" pitchFamily="18" charset="0"/>
              </a:rPr>
              <a:t>Write comments</a:t>
            </a:r>
            <a:r>
              <a:rPr lang="en-US" sz="1600" dirty="0">
                <a:latin typeface="Times New Roman" pitchFamily="18" charset="0"/>
                <a:cs typeface="Times New Roman" pitchFamily="18" charset="0"/>
              </a:rPr>
              <a:t> in English blogs. At present blogs are websites that resemble journals. Lots of people use them to expose their ideas on a certain topic or to explain things – from how to knit a scarf, to very complicated ones where technical or philosophical topics are dealt with. One common feature of all these blogs is that they are interactive: the readers can make comments or debate the ideas stated in the blog. </a:t>
            </a:r>
            <a:endParaRPr lang="ru-RU" sz="1600" dirty="0">
              <a:latin typeface="Times New Roman" pitchFamily="18" charset="0"/>
              <a:cs typeface="Times New Roman" pitchFamily="18" charset="0"/>
            </a:endParaRPr>
          </a:p>
        </p:txBody>
      </p:sp>
      <p:sp>
        <p:nvSpPr>
          <p:cNvPr id="3" name="Заголовок 2"/>
          <p:cNvSpPr>
            <a:spLocks noGrp="1"/>
          </p:cNvSpPr>
          <p:nvPr>
            <p:ph type="title"/>
          </p:nvPr>
        </p:nvSpPr>
        <p:spPr/>
        <p:txBody>
          <a:bodyPr/>
          <a:lstStyle/>
          <a:p>
            <a:r>
              <a:rPr lang="en-US" b="1" dirty="0"/>
              <a:t>Writing:</a:t>
            </a:r>
            <a:br>
              <a:rPr lang="en-US" b="1" dirty="0"/>
            </a:br>
            <a:endParaRPr lang="ru-RU" dirty="0"/>
          </a:p>
        </p:txBody>
      </p:sp>
      <p:pic>
        <p:nvPicPr>
          <p:cNvPr id="3074" name="Picture 2" descr="Image result for writi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36096" y="1484784"/>
            <a:ext cx="3600400" cy="51357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084137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етка">
  <a:themeElements>
    <a:clrScheme name="Модульная">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Сетка">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Сетка">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Grid</Template>
  <TotalTime>41</TotalTime>
  <Words>45</Words>
  <Application>Microsoft Office PowerPoint</Application>
  <PresentationFormat>Экран (4:3)</PresentationFormat>
  <Paragraphs>12</Paragraphs>
  <Slides>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5</vt:i4>
      </vt:variant>
    </vt:vector>
  </HeadingPairs>
  <TitlesOfParts>
    <vt:vector size="6" baseType="lpstr">
      <vt:lpstr>Сетка</vt:lpstr>
      <vt:lpstr>How can I improve my english?</vt:lpstr>
      <vt:lpstr>Listening: </vt:lpstr>
      <vt:lpstr>Speaking: </vt:lpstr>
      <vt:lpstr>Reading: </vt:lpstr>
      <vt:lpstr>Writing: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can I improve my english?</dc:title>
  <dc:creator>Aknur Galymzhan</dc:creator>
  <cp:lastModifiedBy>Пользователь Windows</cp:lastModifiedBy>
  <cp:revision>5</cp:revision>
  <dcterms:created xsi:type="dcterms:W3CDTF">2019-01-28T18:54:54Z</dcterms:created>
  <dcterms:modified xsi:type="dcterms:W3CDTF">2019-01-29T05:49:25Z</dcterms:modified>
</cp:coreProperties>
</file>