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265" r:id="rId4"/>
    <p:sldId id="269" r:id="rId5"/>
    <p:sldId id="266" r:id="rId6"/>
    <p:sldId id="273" r:id="rId7"/>
    <p:sldId id="267" r:id="rId8"/>
    <p:sldId id="271" r:id="rId9"/>
    <p:sldId id="268" r:id="rId10"/>
    <p:sldId id="272" r:id="rId11"/>
    <p:sldId id="26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7E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5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harar.com/1203-abay_kunanbaev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191"/>
            <a:ext cx="918837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4981" y="1700808"/>
            <a:ext cx="842278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 </a:t>
            </a: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әдебиеті</a:t>
            </a:r>
          </a:p>
          <a:p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6-сынып</a:t>
            </a:r>
          </a:p>
          <a:p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Бөлім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«Абайды оқы, таңырқа!»</a:t>
            </a:r>
          </a:p>
          <a:p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Сабақ № 2</a:t>
            </a:r>
            <a:endParaRPr lang="kk-KZ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Абай Құнанбаев «Ғылым таппай мақтанба»</a:t>
            </a:r>
          </a:p>
          <a:p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Әзірлеген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Абубакирова Тогжан Манарбековна </a:t>
            </a:r>
            <a:endParaRPr lang="kk-KZ" sz="24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Нұр-Сұлтан </a:t>
            </a:r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қаласы Райымбек батыр атындағы №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  <a:p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«</a:t>
            </a:r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Қазғарыш» мектеп-лицейі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66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8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37873" y="838865"/>
            <a:ext cx="34308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тапсырма бойынша 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72550" y="1720840"/>
            <a:ext cx="71287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Бағалау критерийі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kk-KZ" sz="24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Көркем шығармалардан орта көлемді үзінділерді мәнерлеп жатқа  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айтады.</a:t>
            </a:r>
          </a:p>
          <a:p>
            <a:endParaRPr lang="kk-KZ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Дескриптор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kk-KZ" sz="24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ұнаған </a:t>
            </a:r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өлең 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жолдарын таңдап алады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kk-KZ" sz="24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лең үзіндісін жатқа айтады.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90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49996" y="61578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32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Қорытынды </a:t>
            </a:r>
            <a:r>
              <a:rPr lang="kk-KZ" sz="32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бөлім 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2579069"/>
            <a:ext cx="71287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Үйге тапсырма</a:t>
            </a:r>
          </a:p>
          <a:p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Көркемдегіш құралдарды пайдалана отырып, Абай </a:t>
            </a:r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көрсеткен  бес 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асыл істің адам </a:t>
            </a:r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баласына тигізетін 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пайдасын көрсетіп</a:t>
            </a:r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сипаттау мәтінін 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жазыңыз. </a:t>
            </a:r>
          </a:p>
          <a:p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Сөз </a:t>
            </a:r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саны – 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80 - 100. 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68727" y="2117404"/>
            <a:ext cx="72579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  <a:hlinkClick r:id="rId3"/>
              </a:rPr>
              <a:t>https://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3"/>
              </a:rPr>
              <a:t>www.zharar.com/1203-abay_kunanbaev.html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50262" y="1377107"/>
            <a:ext cx="684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Абай 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Құнанбаевтың </a:t>
            </a:r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«Ғылым таппай 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мақтанба» </a:t>
            </a:r>
          </a:p>
          <a:p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өлеңінің толық нұсқасы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78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9931"/>
            <a:ext cx="1872208" cy="2299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0" y="2579742"/>
            <a:ext cx="832887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24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Абай Құнанбаев «Ғылым таппай мақтанба</a:t>
            </a:r>
            <a:r>
              <a:rPr lang="kk-KZ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kk-KZ" sz="2400" b="1" i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Мақсаты: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А/И3.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Шығармадағы </a:t>
            </a:r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көркем ауыстыруларды (троптарды: метафора, кейіптеу, метонимия, гипербола, 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литота</a:t>
            </a:r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аллегория, антитеза, градация, арнау) 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Т/Ж4.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Көркем </a:t>
            </a:r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шығармалардан орта көлемді үзінділерді мәнерлеп жатқа  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айту.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688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9760" y="204115"/>
            <a:ext cx="820891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kk-KZ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Кіріспе </a:t>
            </a:r>
            <a:r>
              <a:rPr lang="kk-KZ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бөлім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kk-KZ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Ішіне-сыртына» әдісі 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Абай </a:t>
            </a:r>
            <a:r>
              <a:rPr lang="kk-KZ" sz="28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талдаған  жақсы қасиеттерді </a:t>
            </a:r>
            <a:r>
              <a:rPr lang="kk-KZ" sz="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ішіне, жаман </a:t>
            </a:r>
            <a:r>
              <a:rPr lang="kk-KZ" sz="28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қасиеттерді сыртына  </a:t>
            </a:r>
            <a:r>
              <a:rPr lang="kk-KZ" sz="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толтырыңыз.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771799" y="3429000"/>
            <a:ext cx="3002700" cy="266429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Соединительная линия уступом 7"/>
          <p:cNvCxnSpPr/>
          <p:nvPr/>
        </p:nvCxnSpPr>
        <p:spPr>
          <a:xfrm>
            <a:off x="5580112" y="4095836"/>
            <a:ext cx="1927632" cy="287915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оединительная линия уступом 11"/>
          <p:cNvCxnSpPr/>
          <p:nvPr/>
        </p:nvCxnSpPr>
        <p:spPr>
          <a:xfrm>
            <a:off x="5076056" y="5301208"/>
            <a:ext cx="2232248" cy="38349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6355230" y="5301208"/>
            <a:ext cx="744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kk-KZ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шіне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643144" y="3911170"/>
            <a:ext cx="1133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сыртына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33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6" y="0"/>
            <a:ext cx="921600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1" y="692696"/>
            <a:ext cx="82089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</a:p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32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жауабы</a:t>
            </a:r>
            <a:endParaRPr lang="ru-RU" sz="32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534444" y="2727178"/>
            <a:ext cx="3744416" cy="315584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kk-KZ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</a:t>
            </a:r>
          </a:p>
          <a:p>
            <a:pPr>
              <a:spcAft>
                <a:spcPts val="0"/>
              </a:spcAft>
            </a:pPr>
            <a:r>
              <a:rPr lang="kk-KZ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kk-KZ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</a:t>
            </a:r>
            <a:r>
              <a:rPr lang="kk-KZ" sz="24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талап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kk-KZ" sz="2400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</a:t>
            </a:r>
            <a:r>
              <a:rPr lang="kk-KZ" sz="24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еңбек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kk-KZ" sz="2400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</a:t>
            </a:r>
            <a:r>
              <a:rPr lang="kk-KZ" sz="24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терең </a:t>
            </a:r>
            <a:r>
              <a:rPr lang="kk-KZ" sz="2400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ой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kk-KZ" sz="2400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</a:t>
            </a:r>
            <a:r>
              <a:rPr lang="kk-KZ" sz="24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қанағат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kk-KZ" sz="2400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</a:t>
            </a:r>
            <a:r>
              <a:rPr lang="kk-KZ" sz="2400" b="1" dirty="0" smtClean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рақым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ea typeface="Calibri"/>
              <a:cs typeface="Times New Roman"/>
            </a:endParaRPr>
          </a:p>
        </p:txBody>
      </p:sp>
      <p:cxnSp>
        <p:nvCxnSpPr>
          <p:cNvPr id="8" name="Соединительная линия уступом 7"/>
          <p:cNvCxnSpPr/>
          <p:nvPr/>
        </p:nvCxnSpPr>
        <p:spPr>
          <a:xfrm>
            <a:off x="6040605" y="3823483"/>
            <a:ext cx="1927632" cy="287915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оединительная линия уступом 11"/>
          <p:cNvCxnSpPr/>
          <p:nvPr/>
        </p:nvCxnSpPr>
        <p:spPr>
          <a:xfrm>
            <a:off x="5402157" y="4947422"/>
            <a:ext cx="2258381" cy="228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6680515" y="4792530"/>
            <a:ext cx="744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kk-KZ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шіне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058376" y="3742066"/>
            <a:ext cx="1133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сыртына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81844" y="3104167"/>
            <a:ext cx="1866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kk-KZ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сек</a:t>
            </a:r>
            <a:r>
              <a:rPr lang="kk-KZ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94647" y="3104167"/>
            <a:ext cx="11871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өтірік</a:t>
            </a:r>
            <a:r>
              <a:rPr lang="kk-KZ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78528" y="5884824"/>
            <a:ext cx="194014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мақтаншақ</a:t>
            </a:r>
            <a:r>
              <a:rPr lang="kk-KZ" b="1" dirty="0"/>
              <a:t/>
            </a:r>
            <a:br>
              <a:rPr lang="kk-KZ" b="1" dirty="0"/>
            </a:b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040605" y="4305100"/>
            <a:ext cx="16444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еріншек</a:t>
            </a:r>
            <a:r>
              <a:rPr lang="kk-KZ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99020" y="4353437"/>
            <a:ext cx="20162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Бекер мал </a:t>
            </a:r>
          </a:p>
          <a:p>
            <a:r>
              <a:rPr lang="kk-KZ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шашпақ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48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4206826"/>
              </p:ext>
            </p:extLst>
          </p:nvPr>
        </p:nvGraphicFramePr>
        <p:xfrm>
          <a:off x="457200" y="1600200"/>
          <a:ext cx="8229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46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8619" y="734106"/>
            <a:ext cx="822237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24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Тапсырма. 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Өлең жолдарындағы көркемдегіш құралдарды анықтаңыз.</a:t>
            </a:r>
            <a:endParaRPr lang="kk-KZ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/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1787821"/>
              </p:ext>
            </p:extLst>
          </p:nvPr>
        </p:nvGraphicFramePr>
        <p:xfrm>
          <a:off x="323528" y="1988839"/>
          <a:ext cx="8187067" cy="448943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3096344"/>
                <a:gridCol w="1008112"/>
                <a:gridCol w="1371595"/>
                <a:gridCol w="1440160"/>
                <a:gridCol w="1270856"/>
              </a:tblGrid>
              <a:tr h="792089">
                <a:tc>
                  <a:txBody>
                    <a:bodyPr/>
                    <a:lstStyle/>
                    <a:p>
                      <a:pPr algn="ctr"/>
                      <a:r>
                        <a:rPr lang="kk-KZ" sz="20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Мысалдар </a:t>
                      </a:r>
                      <a:endParaRPr lang="ru-RU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эпитет</a:t>
                      </a:r>
                      <a:endParaRPr lang="ru-RU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метафора</a:t>
                      </a:r>
                      <a:endParaRPr lang="ru-RU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9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метонимия</a:t>
                      </a:r>
                      <a:endParaRPr lang="ru-RU" sz="19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9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аллите</a:t>
                      </a:r>
                    </a:p>
                    <a:p>
                      <a:pPr algn="ctr"/>
                      <a:r>
                        <a:rPr lang="kk-KZ" sz="19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рация</a:t>
                      </a:r>
                      <a:endParaRPr lang="ru-RU" sz="19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49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Еріншек, бекер мал шашпақ- </a:t>
                      </a:r>
                      <a:b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kk-KZ" sz="1800" u="non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</a:t>
                      </a:r>
                      <a:r>
                        <a:rPr lang="kk-KZ" sz="1800" u="non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дұшпаның</a:t>
                      </a: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білсеңіз.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800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78489">
                <a:tc>
                  <a:txBody>
                    <a:bodyPr/>
                    <a:lstStyle/>
                    <a:p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Біреу үшін үйренсең,</a:t>
                      </a:r>
                      <a:b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Біреу білмес, сен білсең,</a:t>
                      </a:r>
                      <a:b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Білгеніңнің бәрі - тұл.</a:t>
                      </a:r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784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Талап</a:t>
                      </a:r>
                      <a:r>
                        <a:rPr lang="ru-RU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еңбек</a:t>
                      </a:r>
                      <a:r>
                        <a:rPr lang="ru-RU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терең</a:t>
                      </a:r>
                      <a:r>
                        <a:rPr lang="ru-RU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ой,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Қанағат</a:t>
                      </a:r>
                      <a:r>
                        <a:rPr lang="ru-RU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рақым</a:t>
                      </a:r>
                      <a:r>
                        <a:rPr lang="ru-RU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ойлап</a:t>
                      </a:r>
                      <a:r>
                        <a:rPr lang="ru-RU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қой</a:t>
                      </a:r>
                      <a:r>
                        <a:rPr lang="ru-RU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</a:t>
                      </a:r>
                      <a:r>
                        <a:rPr lang="ru-RU" sz="1800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800" u="non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асыл іс</a:t>
                      </a: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көнсеңіз.</a:t>
                      </a:r>
                      <a:endParaRPr lang="ru-RU" sz="1800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54141">
                <a:tc>
                  <a:txBody>
                    <a:bodyPr/>
                    <a:lstStyle/>
                    <a:p>
                      <a:r>
                        <a:rPr lang="kk-KZ" sz="1800" u="non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Дүние</a:t>
                      </a:r>
                      <a:r>
                        <a:rPr lang="kk-KZ" sz="1800" u="non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 өзі</a:t>
                      </a:r>
                      <a:r>
                        <a:rPr lang="kk-KZ" sz="1800" u="non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kk-KZ" sz="1800" u="non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мал</a:t>
                      </a: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да өзі, </a:t>
                      </a:r>
                      <a:b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Ғылымға көңіл </a:t>
                      </a: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бөлсеңіз</a:t>
                      </a: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753044" y="188640"/>
            <a:ext cx="4572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бөлім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Тапсырма </a:t>
            </a: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23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4998744"/>
              </p:ext>
            </p:extLst>
          </p:nvPr>
        </p:nvGraphicFramePr>
        <p:xfrm>
          <a:off x="457200" y="1600200"/>
          <a:ext cx="8229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467" y="1883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8619" y="734106"/>
            <a:ext cx="822237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24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/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563147"/>
              </p:ext>
            </p:extLst>
          </p:nvPr>
        </p:nvGraphicFramePr>
        <p:xfrm>
          <a:off x="683568" y="1168206"/>
          <a:ext cx="7704856" cy="485015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302601"/>
                <a:gridCol w="5402255"/>
              </a:tblGrid>
              <a:tr h="79208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эпитет</a:t>
                      </a:r>
                      <a:endParaRPr lang="ru-RU" sz="24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Заттың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құбылыстың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айырықша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сипаты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мен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сапасын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анықтап,ерекше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көріктендіру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үшін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қолданылатын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с</a:t>
                      </a:r>
                      <a:r>
                        <a:rPr lang="kk-KZ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өз.</a:t>
                      </a:r>
                      <a:endParaRPr lang="ru-RU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4942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метафора</a:t>
                      </a:r>
                      <a:endParaRPr lang="ru-RU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Зат</a:t>
                      </a:r>
                      <a:r>
                        <a:rPr lang="ru-RU" sz="2000" b="0" i="0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 </a:t>
                      </a:r>
                      <a:r>
                        <a:rPr lang="ru-RU" sz="2000" b="0" i="0" kern="1200" baseline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құбылыстардың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сыртқы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ішкі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белгілеріндегі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ұқсастыққа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қарап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бір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заттың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атауы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басқа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бір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затқа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атау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болуы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78489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метонимия</a:t>
                      </a:r>
                      <a:endParaRPr lang="ru-RU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Зат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құбылыстың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қасиет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сапасын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түр-түсін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алмастыра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суреттеу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Метонимияны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алмастыру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деп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те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атайды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78489"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аллитерация</a:t>
                      </a:r>
                      <a:endParaRPr lang="ru-RU" sz="24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Өлең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жолдарының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бірыңғай</a:t>
                      </a:r>
                      <a:endParaRPr lang="ru-RU" sz="2000" b="0" i="0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дауыссыз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дыбыстан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келіп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үндесуі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54141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ассонанс</a:t>
                      </a:r>
                      <a:endParaRPr lang="ru-RU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Шумақтың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алғашқы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дыбыстары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бірдей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дауысты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дыбыстан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келіп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ерекше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үндес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табуы</a:t>
                      </a:r>
                      <a:r>
                        <a:rPr lang="ru-RU" sz="20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 </a:t>
                      </a:r>
                      <a:endParaRPr lang="ru-RU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753044" y="18864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51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340768"/>
            <a:ext cx="8424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Бағалау критерийі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kk-KZ" sz="24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Шығармадағы </a:t>
            </a:r>
            <a:r>
              <a:rPr lang="kk-KZ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көркем ауыстыруларды (троптарды: метафора, кейіптеу, метонимия, гипербола,   литота, аллегория, антитеза, градация, арнау) 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анықтайды.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4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Дескриптор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өркем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ауыстыруларды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біледі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лең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жолдарынан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таба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өркемдегіш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құралдарды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қолданып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жаза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	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476672"/>
            <a:ext cx="35270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тапсырма бойынша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7439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0597441"/>
              </p:ext>
            </p:extLst>
          </p:nvPr>
        </p:nvGraphicFramePr>
        <p:xfrm>
          <a:off x="457200" y="1600200"/>
          <a:ext cx="8229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468" y="0"/>
            <a:ext cx="917146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8619" y="734106"/>
            <a:ext cx="822237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24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Тапсырма. </a:t>
            </a:r>
            <a:r>
              <a:rPr lang="kk-KZ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Өлең жолдарындағы көркемдегіш құралдарды анықтаңыз.</a:t>
            </a:r>
            <a:endParaRPr lang="kk-KZ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/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6279768"/>
              </p:ext>
            </p:extLst>
          </p:nvPr>
        </p:nvGraphicFramePr>
        <p:xfrm>
          <a:off x="611560" y="1988841"/>
          <a:ext cx="7848872" cy="4286885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3133148"/>
                <a:gridCol w="1014881"/>
                <a:gridCol w="1164359"/>
                <a:gridCol w="1226580"/>
                <a:gridCol w="1309904"/>
              </a:tblGrid>
              <a:tr h="701379"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Мысалдар </a:t>
                      </a:r>
                      <a:endParaRPr lang="ru-RU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эпитет </a:t>
                      </a:r>
                      <a:endParaRPr lang="ru-RU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метафора</a:t>
                      </a:r>
                      <a:endParaRPr lang="ru-RU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метони</a:t>
                      </a:r>
                      <a:endParaRPr lang="ru-RU" sz="20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мия</a:t>
                      </a:r>
                      <a:endParaRPr lang="ru-RU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аллите</a:t>
                      </a:r>
                      <a:endParaRPr lang="ru-RU" sz="20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рация</a:t>
                      </a:r>
                      <a:endParaRPr lang="ru-RU" sz="2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423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Еріншек, бекер мал шашпақ- </a:t>
                      </a:r>
                      <a:b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kk-KZ" sz="1800" b="1" u="sng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 дұшпаның</a:t>
                      </a: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білсеңіз.</a:t>
                      </a:r>
                      <a:endParaRPr lang="ru-RU" sz="1800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k-KZ" dirty="0" smtClean="0"/>
                    </a:p>
                    <a:p>
                      <a:r>
                        <a:rPr lang="kk-KZ" b="1" dirty="0" smtClean="0"/>
                        <a:t>        +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775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u="sng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іреу үшін үйренсең,</a:t>
                      </a:r>
                      <a:b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kk-KZ" sz="1800" b="1" u="sng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іреу білмес, сен білсең,</a:t>
                      </a:r>
                      <a:b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kk-KZ" sz="1800" b="1" u="sng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ілгеніңнің бәрі - тұл.</a:t>
                      </a:r>
                      <a:endParaRPr lang="ru-RU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 </a:t>
                      </a:r>
                    </a:p>
                    <a:p>
                      <a:r>
                        <a:rPr lang="kk-KZ" dirty="0" smtClean="0"/>
                        <a:t>    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k-KZ" dirty="0" smtClean="0"/>
                    </a:p>
                    <a:p>
                      <a:r>
                        <a:rPr lang="kk-KZ" b="1" dirty="0" smtClean="0"/>
                        <a:t>        +</a:t>
                      </a:r>
                      <a:endParaRPr lang="ru-RU" b="1" dirty="0"/>
                    </a:p>
                  </a:txBody>
                  <a:tcPr/>
                </a:tc>
              </a:tr>
              <a:tr h="8775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Талап</a:t>
                      </a:r>
                      <a:r>
                        <a:rPr lang="ru-RU" sz="18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еңбек</a:t>
                      </a:r>
                      <a:r>
                        <a:rPr lang="ru-RU" sz="18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800" b="1" i="0" u="sng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терең</a:t>
                      </a:r>
                      <a:r>
                        <a:rPr lang="ru-RU" sz="1800" b="1" i="0" u="sng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ой, </a:t>
                      </a:r>
                      <a:r>
                        <a:rPr lang="ru-RU" sz="18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Қанағат</a:t>
                      </a:r>
                      <a:r>
                        <a:rPr lang="ru-RU" sz="18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рақым</a:t>
                      </a:r>
                      <a:r>
                        <a:rPr lang="ru-RU" sz="18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ойлап</a:t>
                      </a:r>
                      <a:r>
                        <a:rPr lang="ru-RU" sz="18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i="0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қой</a:t>
                      </a:r>
                      <a:r>
                        <a:rPr lang="ru-RU" sz="18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Бес</a:t>
                      </a:r>
                      <a:r>
                        <a:rPr lang="ru-RU" sz="1800" b="0" i="0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kk-KZ" sz="1800" b="1" u="sng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асыл іс</a:t>
                      </a: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көнсеңіз.</a:t>
                      </a:r>
                      <a:endParaRPr lang="ru-RU" sz="1800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   </a:t>
                      </a:r>
                    </a:p>
                    <a:p>
                      <a:r>
                        <a:rPr lang="kk-KZ" dirty="0" smtClean="0"/>
                        <a:t>        </a:t>
                      </a:r>
                      <a:r>
                        <a:rPr lang="kk-KZ" b="1" dirty="0" smtClean="0"/>
                        <a:t>+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</a:t>
                      </a:r>
                    </a:p>
                    <a:p>
                      <a:r>
                        <a:rPr lang="ru-RU" dirty="0" smtClean="0"/>
                        <a:t>      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775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u="sng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Дүние </a:t>
                      </a: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 өзі</a:t>
                      </a:r>
                      <a:r>
                        <a:rPr lang="kk-KZ" sz="1800" u="sng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kk-KZ" sz="1800" b="1" u="sng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мал</a:t>
                      </a: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да өзі, </a:t>
                      </a:r>
                      <a:b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Ғылымға көңіл </a:t>
                      </a: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бөлсеңіз</a:t>
                      </a:r>
                      <a:r>
                        <a:rPr lang="kk-KZ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1800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     </a:t>
                      </a:r>
                      <a:r>
                        <a:rPr lang="ru-RU" b="1" dirty="0" smtClean="0"/>
                        <a:t>+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</a:t>
                      </a:r>
                    </a:p>
                    <a:p>
                      <a:r>
                        <a:rPr lang="ru-RU" dirty="0" smtClean="0"/>
                        <a:t>      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753044" y="188640"/>
            <a:ext cx="4572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Дұрыс жауабы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Тапсырма </a:t>
            </a: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07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36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422261" y="476672"/>
            <a:ext cx="21554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Тапсырма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085835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Саған </a:t>
            </a:r>
            <a:r>
              <a:rPr lang="kk-KZ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ұнаған өлең жолдары қандай? Ұнаған жолдарды жаттап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алыңыз.</a:t>
            </a:r>
            <a:endParaRPr lang="ru-RU" sz="2400" dirty="0">
              <a:solidFill>
                <a:schemeClr val="accent5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61" b="19254"/>
          <a:stretch/>
        </p:blipFill>
        <p:spPr bwMode="auto">
          <a:xfrm>
            <a:off x="1941647" y="2420888"/>
            <a:ext cx="5576753" cy="34048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163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</TotalTime>
  <Words>428</Words>
  <Application>Microsoft Office PowerPoint</Application>
  <PresentationFormat>Экран (4:3)</PresentationFormat>
  <Paragraphs>128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МагжанМ</dc:creator>
  <cp:lastModifiedBy>Магжан</cp:lastModifiedBy>
  <cp:revision>44</cp:revision>
  <dcterms:created xsi:type="dcterms:W3CDTF">2020-10-17T00:54:40Z</dcterms:created>
  <dcterms:modified xsi:type="dcterms:W3CDTF">2020-10-18T07:46:20Z</dcterms:modified>
</cp:coreProperties>
</file>