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5"/>
  </p:notesMasterIdLst>
  <p:sldIdLst>
    <p:sldId id="360" r:id="rId2"/>
    <p:sldId id="351" r:id="rId3"/>
    <p:sldId id="373" r:id="rId4"/>
    <p:sldId id="372" r:id="rId5"/>
    <p:sldId id="319" r:id="rId6"/>
    <p:sldId id="352" r:id="rId7"/>
    <p:sldId id="354" r:id="rId8"/>
    <p:sldId id="356" r:id="rId9"/>
    <p:sldId id="368" r:id="rId10"/>
    <p:sldId id="369" r:id="rId11"/>
    <p:sldId id="370" r:id="rId12"/>
    <p:sldId id="371" r:id="rId13"/>
    <p:sldId id="295" r:id="rId14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00"/>
    <a:srgbClr val="FFFF00"/>
    <a:srgbClr val="FF6600"/>
    <a:srgbClr val="FF3300"/>
    <a:srgbClr val="CCFFFF"/>
    <a:srgbClr val="66FF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575" autoAdjust="0"/>
  </p:normalViewPr>
  <p:slideViewPr>
    <p:cSldViewPr>
      <p:cViewPr>
        <p:scale>
          <a:sx n="77" d="100"/>
          <a:sy n="77" d="100"/>
        </p:scale>
        <p:origin x="-1188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870" cy="50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0" tIns="48291" rIns="96580" bIns="4829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703" y="0"/>
            <a:ext cx="2984870" cy="50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0" tIns="48291" rIns="96580" bIns="4829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2475"/>
            <a:ext cx="5008563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8" y="4759643"/>
            <a:ext cx="5510530" cy="450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0" tIns="48291" rIns="96580" bIns="482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17545"/>
            <a:ext cx="2984870" cy="50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0" tIns="48291" rIns="96580" bIns="4829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703" y="9517545"/>
            <a:ext cx="2984870" cy="50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0" tIns="48291" rIns="96580" bIns="4829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fld id="{0CF70BED-BCD7-4370-8832-9FFAEE54E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692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901703" y="9517545"/>
            <a:ext cx="2984870" cy="50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0" tIns="48291" rIns="96580" bIns="48291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0334331F-4FF8-467F-96C1-4CD0E1A4C19C}" type="slidenum">
              <a:rPr lang="ru-RU" sz="1300">
                <a:latin typeface="Arial" charset="0"/>
              </a:rPr>
              <a:pPr algn="r" eaLnBrk="1" hangingPunct="1"/>
              <a:t>2</a:t>
            </a:fld>
            <a:endParaRPr lang="ru-RU" sz="130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901703" y="9517545"/>
            <a:ext cx="2984870" cy="50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0" tIns="48291" rIns="96580" bIns="48291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85AB77DF-BDA5-4F81-BCD8-67CF1B006D4B}" type="slidenum">
              <a:rPr lang="ru-RU" sz="1300">
                <a:latin typeface="Comic Sans MS" pitchFamily="66" charset="0"/>
              </a:rPr>
              <a:pPr algn="r" eaLnBrk="1" hangingPunct="1"/>
              <a:t>5</a:t>
            </a:fld>
            <a:endParaRPr lang="ru-RU" sz="1300">
              <a:latin typeface="Comic Sans MS" pitchFamily="66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84715" indent="-3018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207256" indent="-2414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90158" indent="-2414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73058" indent="-2414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655962" indent="-24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138864" indent="-24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621764" indent="-24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104666" indent="-24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A713173-530D-46DD-8B5F-E2E98C56C140}" type="slidenum">
              <a:rPr lang="ru-RU" smtClean="0">
                <a:latin typeface="Comic Sans MS" pitchFamily="66" charset="0"/>
              </a:rPr>
              <a:pPr eaLnBrk="1" hangingPunct="1"/>
              <a:t>13</a:t>
            </a:fld>
            <a:endParaRPr lang="ru-RU" smtClean="0">
              <a:latin typeface="Comic Sans MS" pitchFamily="66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7A749F1-90E3-4519-B9EE-11D78E5FA3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D05B2-71A3-4DB7-BE1B-5F1D2FC3FC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470F8-0E8E-4BFB-A4C4-84051E3511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77E48-2C45-4288-9E1C-89E2FE39A1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2C182-E8A4-4DDD-A1D3-32FB86412E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50F8E-5556-493C-8138-F466F79AB2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3945D-8744-4DD4-8270-2769658AC2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6B4CC-23F8-4EA9-B368-201CDC2F24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A6F09-8BC1-471D-93AD-6C092F09F0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AC705-808F-4041-AE54-DF1169D2F5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33455-45EC-4FC2-A35B-9934672109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4E4D1476-C1EA-4C92-B3B0-F0126AFC55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Рисунок 20" descr="452510990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446088" y="200025"/>
            <a:ext cx="5343525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600" cap="all" dirty="0"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10" descr="127252-alen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14" y="50714"/>
            <a:ext cx="9168714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WordArt 3"/>
          <p:cNvSpPr>
            <a:spLocks noChangeArrowheads="1" noChangeShapeType="1" noTextEdit="1"/>
          </p:cNvSpPr>
          <p:nvPr/>
        </p:nvSpPr>
        <p:spPr bwMode="auto">
          <a:xfrm>
            <a:off x="446088" y="1412776"/>
            <a:ext cx="8497888" cy="2913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44280">
                  <a:solidFill>
                    <a:srgbClr val="FFFF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Courier New"/>
                <a:cs typeface="Courier New"/>
              </a:rPr>
              <a:t>Ағаштар</a:t>
            </a:r>
            <a:r>
              <a:rPr lang="ru-RU" sz="3600" b="1" kern="10" dirty="0">
                <a:ln w="44280">
                  <a:solidFill>
                    <a:srgbClr val="FFFF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</a:p>
          <a:p>
            <a:pPr algn="ctr"/>
            <a:r>
              <a:rPr lang="ru-RU" sz="3600" b="1" kern="10" dirty="0">
                <a:ln w="44280">
                  <a:solidFill>
                    <a:srgbClr val="FFFF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Courier New"/>
                <a:cs typeface="Courier New"/>
              </a:rPr>
              <a:t>неге </a:t>
            </a:r>
            <a:r>
              <a:rPr lang="ru-RU" sz="3600" b="1" kern="10" dirty="0" err="1">
                <a:ln w="44280">
                  <a:solidFill>
                    <a:srgbClr val="FFFF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Courier New"/>
                <a:cs typeface="Courier New"/>
              </a:rPr>
              <a:t>ашуланды</a:t>
            </a:r>
            <a:r>
              <a:rPr lang="ru-RU" sz="3600" b="1" kern="10" dirty="0">
                <a:ln w="44280">
                  <a:solidFill>
                    <a:srgbClr val="FFFF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Courier New"/>
                <a:cs typeface="Courier New"/>
              </a:rPr>
              <a:t>?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6" dur="3000" fill="hold" masterRel="sameClick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rgb" dir="cw">
                                      <p:cBhvr additive="repl">
                                        <p:cTn id="7" dur="3000" fill="hold" masterRel="sameClick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rgb" dir="cw">
                                      <p:cBhvr additive="repl">
                                        <p:cTn id="8" dur="3000" fill="hold" masterRel="sameClick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 additive="repl">
                                        <p:cTn id="9" dur="3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3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3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3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nimBg="1"/>
      <p:bldP spid="6656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56084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solidFill>
                  <a:srgbClr val="0000FF"/>
                </a:solidFill>
              </a:rPr>
              <a:t>       Ойтолғаныс </a:t>
            </a:r>
            <a:endParaRPr lang="kk-KZ" b="1" dirty="0" smtClean="0"/>
          </a:p>
          <a:p>
            <a:r>
              <a:rPr lang="kk-KZ" b="1" dirty="0" smtClean="0"/>
              <a:t>І </a:t>
            </a:r>
            <a:r>
              <a:rPr lang="kk-KZ" b="1" dirty="0"/>
              <a:t>топ: </a:t>
            </a:r>
            <a:endParaRPr lang="ru-RU" dirty="0"/>
          </a:p>
          <a:p>
            <a:r>
              <a:rPr lang="kk-KZ" dirty="0"/>
              <a:t>Әңгімеге жоспар </a:t>
            </a:r>
            <a:r>
              <a:rPr lang="kk-KZ" dirty="0" smtClean="0"/>
              <a:t>құру.</a:t>
            </a:r>
          </a:p>
          <a:p>
            <a:r>
              <a:rPr lang="kk-KZ" b="1" dirty="0" smtClean="0"/>
              <a:t>Дескриптор: Білім алушы</a:t>
            </a:r>
          </a:p>
          <a:p>
            <a:r>
              <a:rPr lang="kk-KZ" dirty="0" smtClean="0"/>
              <a:t>1</a:t>
            </a:r>
            <a:r>
              <a:rPr lang="kk-KZ" dirty="0"/>
              <a:t>.</a:t>
            </a:r>
            <a:r>
              <a:rPr lang="kk-KZ" b="1" dirty="0"/>
              <a:t> </a:t>
            </a:r>
            <a:r>
              <a:rPr lang="kk-KZ" dirty="0"/>
              <a:t>Мәтін бөліктерінің ретін анықтайды; </a:t>
            </a:r>
            <a:endParaRPr lang="ru-RU" dirty="0"/>
          </a:p>
          <a:p>
            <a:r>
              <a:rPr lang="kk-KZ" dirty="0"/>
              <a:t>2. Мәтіннің  мазмұнын  жоспарға  сәйкес баяндайды.</a:t>
            </a:r>
            <a:endParaRPr lang="ru-RU" dirty="0"/>
          </a:p>
          <a:p>
            <a:endParaRPr lang="kk-KZ" b="1" dirty="0" smtClean="0"/>
          </a:p>
          <a:p>
            <a:r>
              <a:rPr lang="kk-KZ" b="1" dirty="0" smtClean="0"/>
              <a:t>ІІ </a:t>
            </a:r>
            <a:r>
              <a:rPr lang="kk-KZ" b="1" dirty="0"/>
              <a:t>топ</a:t>
            </a:r>
            <a:endParaRPr lang="ru-RU" dirty="0"/>
          </a:p>
          <a:p>
            <a:r>
              <a:rPr lang="kk-KZ" dirty="0" smtClean="0"/>
              <a:t>Мақалды толықтырып  жазу</a:t>
            </a:r>
          </a:p>
          <a:p>
            <a:r>
              <a:rPr lang="kk-KZ" dirty="0" smtClean="0"/>
              <a:t>... </a:t>
            </a:r>
            <a:r>
              <a:rPr lang="kk-KZ" dirty="0"/>
              <a:t>еңбегімен озады.</a:t>
            </a:r>
            <a:endParaRPr lang="ru-RU" dirty="0"/>
          </a:p>
          <a:p>
            <a:pPr>
              <a:tabLst>
                <a:tab pos="457200" algn="l"/>
              </a:tabLst>
            </a:pPr>
            <a:r>
              <a:rPr lang="kk-KZ" dirty="0"/>
              <a:t>... езілумен тозады</a:t>
            </a:r>
            <a:endParaRPr lang="ru-RU" dirty="0"/>
          </a:p>
          <a:p>
            <a:pPr>
              <a:tabLst>
                <a:tab pos="457200" algn="l"/>
              </a:tabLst>
            </a:pPr>
            <a:r>
              <a:rPr lang="kk-KZ" dirty="0"/>
              <a:t>... ертеңі бітпейді</a:t>
            </a:r>
            <a:r>
              <a:rPr lang="kk-KZ" dirty="0" smtClean="0"/>
              <a:t>.</a:t>
            </a:r>
          </a:p>
          <a:p>
            <a:pPr>
              <a:tabLst>
                <a:tab pos="457200" algn="l"/>
              </a:tabLst>
            </a:pPr>
            <a:r>
              <a:rPr lang="kk-KZ" b="1" dirty="0"/>
              <a:t>Дескриптор: Білім алушы</a:t>
            </a:r>
          </a:p>
          <a:p>
            <a:r>
              <a:rPr lang="kk-KZ" dirty="0"/>
              <a:t>1.Мақалды  толықтырып  жазады;</a:t>
            </a:r>
            <a:endParaRPr lang="ru-RU" dirty="0"/>
          </a:p>
          <a:p>
            <a:r>
              <a:rPr lang="kk-KZ" dirty="0"/>
              <a:t>2.Мақалдың </a:t>
            </a:r>
            <a:r>
              <a:rPr lang="kk-KZ" dirty="0" smtClean="0"/>
              <a:t> мәтінге  </a:t>
            </a:r>
            <a:r>
              <a:rPr lang="kk-KZ" dirty="0"/>
              <a:t>қатысы барын  анықтайды.</a:t>
            </a:r>
            <a:endParaRPr lang="ru-RU" dirty="0"/>
          </a:p>
          <a:p>
            <a:endParaRPr lang="kk-KZ" b="1" dirty="0" smtClean="0"/>
          </a:p>
          <a:p>
            <a:r>
              <a:rPr lang="kk-KZ" b="1" dirty="0" smtClean="0"/>
              <a:t>ІІІ </a:t>
            </a:r>
            <a:r>
              <a:rPr lang="kk-KZ" b="1" dirty="0"/>
              <a:t>топ</a:t>
            </a:r>
            <a:endParaRPr lang="ru-RU" dirty="0"/>
          </a:p>
          <a:p>
            <a:r>
              <a:rPr lang="kk-KZ" dirty="0"/>
              <a:t>Әңгімені пайдаланып, ағаштың пайдасын жазу</a:t>
            </a:r>
            <a:r>
              <a:rPr lang="kk-KZ" dirty="0" smtClean="0"/>
              <a:t>.</a:t>
            </a:r>
          </a:p>
          <a:p>
            <a:r>
              <a:rPr lang="kk-KZ" b="1" dirty="0"/>
              <a:t>Дескриптор: Білім </a:t>
            </a:r>
            <a:r>
              <a:rPr lang="kk-KZ" b="1" dirty="0" smtClean="0"/>
              <a:t>алушы</a:t>
            </a:r>
          </a:p>
          <a:p>
            <a:r>
              <a:rPr lang="kk-KZ" dirty="0"/>
              <a:t>1.Мәтіннің мазмұнын пайдаланып  ағаштардың пайдасын  анықтап  жазады;</a:t>
            </a:r>
            <a:endParaRPr lang="ru-RU" dirty="0"/>
          </a:p>
          <a:p>
            <a:r>
              <a:rPr lang="kk-KZ" dirty="0"/>
              <a:t>2.Мәтінге  байланысты  постерді  қорғайды</a:t>
            </a:r>
            <a:r>
              <a:rPr lang="kk-K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101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124744"/>
            <a:ext cx="799288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solidFill>
                  <a:srgbClr val="FF0000"/>
                </a:solidFill>
              </a:rPr>
              <a:t>«Сұхбат алу» </a:t>
            </a:r>
            <a:r>
              <a:rPr lang="kk-KZ" sz="3200" b="1" dirty="0" smtClean="0">
                <a:solidFill>
                  <a:srgbClr val="FF0000"/>
                </a:solidFill>
              </a:rPr>
              <a:t>әдісі</a:t>
            </a:r>
          </a:p>
          <a:p>
            <a:endParaRPr lang="ru-RU" sz="2800" dirty="0"/>
          </a:p>
          <a:p>
            <a:r>
              <a:rPr lang="kk-KZ" sz="2800" dirty="0"/>
              <a:t>-Алмабектің жіберген кемшілігі неде</a:t>
            </a:r>
            <a:r>
              <a:rPr lang="kk-KZ" sz="2800" dirty="0" smtClean="0"/>
              <a:t>?</a:t>
            </a:r>
          </a:p>
          <a:p>
            <a:endParaRPr lang="ru-RU" sz="800" dirty="0"/>
          </a:p>
          <a:p>
            <a:endParaRPr lang="kk-KZ" sz="1000" dirty="0" smtClean="0"/>
          </a:p>
          <a:p>
            <a:r>
              <a:rPr lang="kk-KZ" sz="2800" dirty="0" smtClean="0"/>
              <a:t>-</a:t>
            </a:r>
            <a:r>
              <a:rPr lang="kk-KZ" sz="2800" dirty="0"/>
              <a:t>Ағаштар Алмабекті қалай жазалады?</a:t>
            </a:r>
            <a:endParaRPr lang="ru-RU" sz="2800" dirty="0"/>
          </a:p>
          <a:p>
            <a:endParaRPr lang="kk-KZ" sz="800" dirty="0" smtClean="0"/>
          </a:p>
          <a:p>
            <a:endParaRPr lang="kk-KZ" sz="1000" dirty="0" smtClean="0"/>
          </a:p>
          <a:p>
            <a:r>
              <a:rPr lang="kk-KZ" sz="2800" dirty="0" smtClean="0"/>
              <a:t>-</a:t>
            </a:r>
            <a:r>
              <a:rPr lang="kk-KZ" sz="2800" dirty="0"/>
              <a:t>Алмабек өз кемшілігін қалай түзеді?</a:t>
            </a:r>
            <a:endParaRPr lang="ru-RU" sz="2800" dirty="0"/>
          </a:p>
          <a:p>
            <a:endParaRPr lang="kk-KZ" sz="800" dirty="0" smtClean="0"/>
          </a:p>
          <a:p>
            <a:endParaRPr lang="kk-KZ" sz="1000" dirty="0" smtClean="0"/>
          </a:p>
          <a:p>
            <a:r>
              <a:rPr lang="kk-KZ" sz="2800" dirty="0" smtClean="0"/>
              <a:t>-</a:t>
            </a:r>
            <a:r>
              <a:rPr lang="kk-KZ" sz="2800" dirty="0"/>
              <a:t>Егер Алмабек ағаштардан кешірім сұрамағанда не болар </a:t>
            </a:r>
            <a:r>
              <a:rPr lang="kk-KZ" sz="2800" dirty="0" smtClean="0"/>
              <a:t>еді?</a:t>
            </a:r>
          </a:p>
          <a:p>
            <a:endParaRPr lang="kk-KZ" sz="800" dirty="0" smtClean="0"/>
          </a:p>
          <a:p>
            <a:r>
              <a:rPr lang="kk-KZ" sz="2800" dirty="0" smtClean="0"/>
              <a:t>- Ағашқа </a:t>
            </a:r>
            <a:r>
              <a:rPr lang="kk-KZ" sz="2800" dirty="0"/>
              <a:t>байланысты </a:t>
            </a:r>
            <a:r>
              <a:rPr lang="kk-KZ" sz="2800" dirty="0" smtClean="0"/>
              <a:t>қандай </a:t>
            </a:r>
            <a:r>
              <a:rPr lang="kk-KZ" sz="2800" dirty="0"/>
              <a:t>тыйым сөздер білеміз?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64853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400" b="1" dirty="0" smtClean="0">
                <a:solidFill>
                  <a:srgbClr val="0000FF"/>
                </a:solidFill>
              </a:rPr>
              <a:t>Кері  байланыс</a:t>
            </a:r>
            <a:endParaRPr lang="ru-RU" sz="4400" b="1" dirty="0">
              <a:solidFill>
                <a:srgbClr val="0000FF"/>
              </a:solidFill>
            </a:endParaRPr>
          </a:p>
        </p:txBody>
      </p:sp>
      <p:pic>
        <p:nvPicPr>
          <p:cNvPr id="4" name="Объект 3" descr="https://lh5.googleusercontent.com/O-Xbk7Ky51pY1wRo8eTZ4QQjaSbxPprmYbjHWydS7cP7jyGMiDjcLvYZdMpK1xGF-YMvA2dOdpOf41eChct6zDmgggXjj3qnJY4rAfOOG-MQdhvAMmGIFZPHTPB2V2DTSY2ibmeSB0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6912"/>
            <a:ext cx="4894472" cy="2932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900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 descr="Resi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58432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3" descr="Resi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620713"/>
            <a:ext cx="165576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4" descr="Resi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765175"/>
            <a:ext cx="12954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5" descr="Resi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60350"/>
            <a:ext cx="1657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олнце 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25400" algn="ctr">
            <a:solidFill>
              <a:srgbClr val="AEB89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>
            <a:off x="2987675" y="1289050"/>
            <a:ext cx="3190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Үйге</a:t>
            </a:r>
            <a:r>
              <a:rPr lang="ru-RU" sz="44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4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тапсырма</a:t>
            </a:r>
            <a:endParaRPr lang="ru-RU" sz="44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70" name="WordArt 10"/>
          <p:cNvSpPr>
            <a:spLocks noChangeArrowheads="1" noChangeShapeType="1" noTextEdit="1"/>
          </p:cNvSpPr>
          <p:nvPr/>
        </p:nvSpPr>
        <p:spPr bwMode="auto">
          <a:xfrm>
            <a:off x="2339975" y="2565400"/>
            <a:ext cx="4214813" cy="1800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«</a:t>
            </a:r>
            <a:r>
              <a:rPr lang="ru-RU" sz="3600" b="1" kern="10" dirty="0" err="1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Ағаштар</a:t>
            </a:r>
            <a:r>
              <a:rPr lang="ru-RU" sz="3600" b="1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неге </a:t>
            </a:r>
            <a:r>
              <a:rPr lang="ru-RU" sz="3600" b="1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ашуланды</a:t>
            </a:r>
            <a:r>
              <a:rPr lang="ru-RU" sz="3600" b="1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?»</a:t>
            </a:r>
            <a:endParaRPr lang="ru-RU" sz="3600" b="1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b="1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</a:t>
            </a:r>
            <a:r>
              <a:rPr lang="ru-RU" sz="3600" b="1" kern="10" dirty="0" err="1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әтінін</a:t>
            </a:r>
            <a:r>
              <a:rPr lang="ru-RU" sz="3600" b="1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ru-RU" sz="3600" b="1" kern="10" dirty="0" err="1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оқу</a:t>
            </a:r>
            <a:r>
              <a:rPr lang="ru-RU" sz="3600" b="1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ru-RU" sz="3600" b="1" kern="10" dirty="0" err="1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мазмұндау</a:t>
            </a:r>
            <a:r>
              <a:rPr lang="ru-RU" sz="3600" b="1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 </a:t>
            </a:r>
            <a:r>
              <a:rPr lang="ru-RU" sz="3600" b="1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121-124-бет</a:t>
            </a:r>
            <a:endParaRPr lang="ru-RU" sz="3600" b="1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b="1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Алмабектің</a:t>
            </a:r>
            <a:r>
              <a:rPr lang="ru-RU" sz="3600" b="1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 err="1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жайқалып</a:t>
            </a:r>
            <a:r>
              <a:rPr lang="ru-RU" sz="3600" b="1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ru-RU" sz="3600" b="1" kern="10" dirty="0" err="1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өскен</a:t>
            </a:r>
            <a:endParaRPr lang="ru-RU" sz="3600" b="1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b="1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ағашының</a:t>
            </a:r>
            <a:r>
              <a:rPr lang="ru-RU" sz="3600" b="1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 err="1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суретін</a:t>
            </a:r>
            <a:r>
              <a:rPr lang="ru-RU" sz="3600" b="1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салу</a:t>
            </a:r>
          </a:p>
        </p:txBody>
      </p: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4959350" y="5805264"/>
            <a:ext cx="3190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Бағалау</a:t>
            </a:r>
            <a:endParaRPr lang="ru-RU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2699792" y="908720"/>
            <a:ext cx="385874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kk-KZ" sz="4400" b="1" dirty="0" smtClean="0">
                <a:solidFill>
                  <a:srgbClr val="0000FF"/>
                </a:solidFill>
              </a:rPr>
              <a:t>Топқа бөлу</a:t>
            </a:r>
            <a:endParaRPr lang="ru-RU" sz="4400" b="1" dirty="0">
              <a:solidFill>
                <a:srgbClr val="0000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132856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i="1" dirty="0" smtClean="0">
                <a:solidFill>
                  <a:srgbClr val="006600"/>
                </a:solidFill>
              </a:rPr>
              <a:t> </a:t>
            </a:r>
            <a:r>
              <a:rPr lang="kk-KZ" sz="2800" b="1" i="1" dirty="0" smtClean="0">
                <a:solidFill>
                  <a:srgbClr val="006600"/>
                </a:solidFill>
              </a:rPr>
              <a:t>І </a:t>
            </a:r>
            <a:r>
              <a:rPr lang="kk-KZ" sz="2800" b="1" i="1" dirty="0">
                <a:solidFill>
                  <a:srgbClr val="006600"/>
                </a:solidFill>
              </a:rPr>
              <a:t>топ </a:t>
            </a:r>
            <a:r>
              <a:rPr lang="kk-KZ" sz="2800" b="1" i="1" dirty="0" smtClean="0">
                <a:solidFill>
                  <a:srgbClr val="006600"/>
                </a:solidFill>
              </a:rPr>
              <a:t>                </a:t>
            </a:r>
            <a:r>
              <a:rPr lang="kk-KZ" sz="2800" b="1" i="1" dirty="0" smtClean="0">
                <a:solidFill>
                  <a:srgbClr val="FF0000"/>
                </a:solidFill>
              </a:rPr>
              <a:t>ІІ </a:t>
            </a:r>
            <a:r>
              <a:rPr lang="kk-KZ" sz="2800" b="1" i="1" dirty="0">
                <a:solidFill>
                  <a:srgbClr val="FF0000"/>
                </a:solidFill>
              </a:rPr>
              <a:t>топ </a:t>
            </a:r>
            <a:r>
              <a:rPr lang="kk-KZ" sz="2800" b="1" i="1" dirty="0" smtClean="0">
                <a:solidFill>
                  <a:srgbClr val="FF0000"/>
                </a:solidFill>
              </a:rPr>
              <a:t>               </a:t>
            </a:r>
            <a:r>
              <a:rPr lang="kk-KZ" sz="2800" b="1" i="1" dirty="0" smtClean="0">
                <a:solidFill>
                  <a:srgbClr val="002060"/>
                </a:solidFill>
              </a:rPr>
              <a:t>ІІІ </a:t>
            </a:r>
            <a:r>
              <a:rPr lang="kk-KZ" sz="2800" b="1" i="1" dirty="0">
                <a:solidFill>
                  <a:srgbClr val="002060"/>
                </a:solidFill>
              </a:rPr>
              <a:t>топ </a:t>
            </a:r>
            <a:endParaRPr lang="kk-KZ" sz="2800" b="1" i="1" dirty="0" smtClean="0">
              <a:solidFill>
                <a:srgbClr val="006600"/>
              </a:solidFill>
            </a:endParaRPr>
          </a:p>
          <a:p>
            <a:r>
              <a:rPr lang="kk-KZ" sz="2800" b="1" i="1" dirty="0" smtClean="0">
                <a:solidFill>
                  <a:srgbClr val="006600"/>
                </a:solidFill>
              </a:rPr>
              <a:t>Емен</a:t>
            </a:r>
            <a:r>
              <a:rPr lang="kk-KZ" sz="2800" b="1" dirty="0">
                <a:solidFill>
                  <a:srgbClr val="006600"/>
                </a:solidFill>
              </a:rPr>
              <a:t> </a:t>
            </a:r>
            <a:r>
              <a:rPr lang="kk-KZ" sz="2800" b="1" dirty="0" smtClean="0">
                <a:solidFill>
                  <a:srgbClr val="FF0000"/>
                </a:solidFill>
              </a:rPr>
              <a:t>                </a:t>
            </a:r>
            <a:r>
              <a:rPr lang="kk-KZ" sz="2800" b="1" i="1" dirty="0">
                <a:solidFill>
                  <a:srgbClr val="FF0000"/>
                </a:solidFill>
              </a:rPr>
              <a:t>Қ</a:t>
            </a:r>
            <a:r>
              <a:rPr lang="kk-KZ" sz="2800" b="1" i="1" dirty="0" smtClean="0">
                <a:solidFill>
                  <a:srgbClr val="FF0000"/>
                </a:solidFill>
              </a:rPr>
              <a:t>айың</a:t>
            </a:r>
            <a:r>
              <a:rPr lang="kk-KZ" sz="2800" b="1" dirty="0">
                <a:solidFill>
                  <a:srgbClr val="FF0000"/>
                </a:solidFill>
              </a:rPr>
              <a:t> </a:t>
            </a:r>
            <a:r>
              <a:rPr lang="kk-KZ" sz="2800" b="1" dirty="0" smtClean="0">
                <a:solidFill>
                  <a:srgbClr val="FF0000"/>
                </a:solidFill>
              </a:rPr>
              <a:t>       </a:t>
            </a:r>
            <a:r>
              <a:rPr lang="kk-KZ" sz="2800" b="1" i="1" dirty="0" smtClean="0">
                <a:solidFill>
                  <a:srgbClr val="002060"/>
                </a:solidFill>
              </a:rPr>
              <a:t>      Қарағай</a:t>
            </a:r>
            <a:r>
              <a:rPr lang="kk-KZ" sz="2800" b="1" dirty="0">
                <a:solidFill>
                  <a:srgbClr val="002060"/>
                </a:solidFill>
              </a:rPr>
              <a:t> </a:t>
            </a:r>
            <a:br>
              <a:rPr lang="kk-KZ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ÒÐ¾ÑÑÑ ÒÐ°Ð¹ÑÒ£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97" t="4074" r="8357"/>
          <a:stretch/>
        </p:blipFill>
        <p:spPr bwMode="auto">
          <a:xfrm>
            <a:off x="3527884" y="3471684"/>
            <a:ext cx="2016224" cy="2428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ÐÐ°ÑÑÐ¸Ð½ÐºÐ¸ Ð¿Ð¾ Ð·Ð°Ð¿ÑÐ¾ÑÑ ÒÐ°ÑÐ°ÒÐ°Ð¹ Ð°ÒÐ°ÑÑ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23" r="8181" b="9934"/>
          <a:stretch/>
        </p:blipFill>
        <p:spPr bwMode="auto">
          <a:xfrm>
            <a:off x="6372200" y="3360215"/>
            <a:ext cx="2088232" cy="2288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ÐÐ¾ÑÐ¾Ð¶ÐµÐµ Ð¸Ð·Ð¾Ð±ÑÐ°Ð¶ÐµÐ½Ð¸Ðµ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93" r="6341" b="7792"/>
          <a:stretch/>
        </p:blipFill>
        <p:spPr bwMode="auto">
          <a:xfrm>
            <a:off x="555855" y="3332333"/>
            <a:ext cx="2232248" cy="2463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 advClick="0" advTm="5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86513"/>
            <a:ext cx="828092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FF0000"/>
                </a:solidFill>
              </a:rPr>
              <a:t>Мақсаты:</a:t>
            </a:r>
          </a:p>
          <a:p>
            <a:pPr algn="ctr"/>
            <a:endParaRPr lang="kk-KZ" sz="3600" b="1" dirty="0" smtClean="0">
              <a:solidFill>
                <a:srgbClr val="FF0000"/>
              </a:solidFill>
            </a:endParaRPr>
          </a:p>
          <a:p>
            <a:r>
              <a:rPr lang="kk-KZ" sz="2800" dirty="0" smtClean="0"/>
              <a:t>Ағаштардың </a:t>
            </a:r>
            <a:r>
              <a:rPr lang="kk-KZ" sz="2800" dirty="0"/>
              <a:t>адам өміріндегі маңызы. Оқушыларға мәтіннің мазмұнымен, мәтіндегі негізгі ойды, идеяны    ұғындыру. Ағаштар жайындағы білімдерін кеңейту,шығармашылықпен жұмыс істеуге жағдай жасау, талдауда бейімділігін дамыту.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3608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988840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kk-KZ" sz="2400" dirty="0" smtClean="0"/>
              <a:t>Ағаштардың </a:t>
            </a:r>
            <a:r>
              <a:rPr lang="kk-KZ" sz="2400" dirty="0"/>
              <a:t>адам өміріндегі маңыз  біледі</a:t>
            </a:r>
            <a:r>
              <a:rPr lang="kk-KZ" sz="2400" dirty="0" smtClean="0"/>
              <a:t>.</a:t>
            </a:r>
          </a:p>
          <a:p>
            <a:endParaRPr lang="ru-RU" sz="2400" dirty="0"/>
          </a:p>
          <a:p>
            <a:pPr marL="342900" indent="-342900">
              <a:buFontTx/>
              <a:buChar char="-"/>
            </a:pPr>
            <a:r>
              <a:rPr lang="kk-KZ" sz="2400" dirty="0" smtClean="0"/>
              <a:t>Мәтіннің </a:t>
            </a:r>
            <a:r>
              <a:rPr lang="kk-KZ" sz="2400" dirty="0"/>
              <a:t>мазмұнын, негізгі ойды, идеяны    ұғынады</a:t>
            </a:r>
            <a:r>
              <a:rPr lang="kk-KZ" sz="2400" dirty="0" smtClean="0"/>
              <a:t>.</a:t>
            </a:r>
          </a:p>
          <a:p>
            <a:endParaRPr lang="ru-RU" sz="2400" dirty="0"/>
          </a:p>
          <a:p>
            <a:r>
              <a:rPr lang="kk-KZ" sz="2400" dirty="0"/>
              <a:t> </a:t>
            </a:r>
            <a:r>
              <a:rPr lang="kk-KZ" sz="2400" dirty="0" smtClean="0"/>
              <a:t>- Ағаштар </a:t>
            </a:r>
            <a:r>
              <a:rPr lang="kk-KZ" sz="2400" dirty="0"/>
              <a:t>жайындағы білімдерін кеңейтіп, </a:t>
            </a:r>
            <a:r>
              <a:rPr lang="kk-KZ" sz="2400" dirty="0" smtClean="0"/>
              <a:t>   </a:t>
            </a:r>
          </a:p>
          <a:p>
            <a:r>
              <a:rPr lang="kk-KZ" sz="2400" dirty="0"/>
              <a:t> </a:t>
            </a:r>
            <a:r>
              <a:rPr lang="kk-KZ" sz="2400" dirty="0" smtClean="0"/>
              <a:t>   шығармашылықпен  </a:t>
            </a:r>
            <a:r>
              <a:rPr lang="kk-KZ" sz="2400" dirty="0"/>
              <a:t>жұмыс істеуге жағдай </a:t>
            </a:r>
            <a:endParaRPr lang="kk-KZ" sz="2400" dirty="0" smtClean="0"/>
          </a:p>
          <a:p>
            <a:r>
              <a:rPr lang="kk-KZ" sz="2400" dirty="0"/>
              <a:t> </a:t>
            </a:r>
            <a:r>
              <a:rPr lang="kk-KZ" sz="2400" dirty="0" smtClean="0"/>
              <a:t>   жасайды</a:t>
            </a:r>
            <a:r>
              <a:rPr lang="kk-KZ" sz="2400" dirty="0"/>
              <a:t>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906518"/>
            <a:ext cx="4745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>
                <a:solidFill>
                  <a:srgbClr val="FF0000"/>
                </a:solidFill>
              </a:rPr>
              <a:t>Бағалау </a:t>
            </a:r>
            <a:r>
              <a:rPr lang="kk-KZ" sz="3200" b="1" dirty="0" smtClean="0">
                <a:solidFill>
                  <a:srgbClr val="FF0000"/>
                </a:solidFill>
              </a:rPr>
              <a:t> критерийі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1438147" y="1052736"/>
            <a:ext cx="6840760" cy="86409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kk-KZ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«Серпілген сауал» әдісі</a:t>
            </a:r>
            <a:endParaRPr lang="ru-RU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2960" y="1773391"/>
            <a:ext cx="8064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1.Қанатқа әкесі сыйлаған компастың қандай ерекшелігі бар?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2.Балалар қайда барады?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3. Боданның компасқа қатты қызыққанын оның қай сөздерінен байқауға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болады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4.Бодан компасты не істеді? Оның орнында болсаң, не істер едің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5. Боданға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, Қанатқа  сипаттама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беріңдер.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30799" y="20758"/>
            <a:ext cx="5294525" cy="900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Үй</a:t>
            </a:r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тапсырмасын</a:t>
            </a:r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тексеру</a:t>
            </a:r>
            <a:endParaRPr lang="ru-RU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1490" y="5589240"/>
            <a:ext cx="8372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6. Боданға 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хат жазу. Қандай ақыл кеңес айтар едің?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Рисунок 16" descr="images (9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9" name="WordArt 13"/>
          <p:cNvSpPr>
            <a:spLocks noChangeArrowheads="1" noChangeShapeType="1" noTextEdit="1"/>
          </p:cNvSpPr>
          <p:nvPr/>
        </p:nvSpPr>
        <p:spPr bwMode="auto">
          <a:xfrm>
            <a:off x="395288" y="188640"/>
            <a:ext cx="8424862" cy="156066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Қызығушылықты</a:t>
            </a:r>
            <a:r>
              <a:rPr lang="ru-RU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ru-RU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ояту</a:t>
            </a:r>
            <a:endParaRPr lang="ru-RU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0670" name="WordArt 14"/>
          <p:cNvSpPr>
            <a:spLocks noChangeArrowheads="1" noChangeShapeType="1" noTextEdit="1"/>
          </p:cNvSpPr>
          <p:nvPr/>
        </p:nvSpPr>
        <p:spPr bwMode="auto">
          <a:xfrm>
            <a:off x="1331913" y="1989138"/>
            <a:ext cx="6769100" cy="360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b="1" kern="10" dirty="0" err="1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Ребусты</a:t>
            </a:r>
            <a:r>
              <a:rPr lang="ru-RU" sz="3600" b="1" kern="10" dirty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lang="ru-RU" sz="3600" b="1" kern="10" dirty="0" err="1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шешейік</a:t>
            </a:r>
            <a:r>
              <a:rPr lang="ru-RU" sz="3600" b="1" kern="10" dirty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70671" name="Picture 7" descr="C:\Program Files\Microsoft Office\Media\CntCD1\Animated\j023622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3479800"/>
            <a:ext cx="2084388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Рисунок 16" descr="tempimage1115.tif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213100"/>
            <a:ext cx="2304256" cy="252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3" name="WordArt 17"/>
          <p:cNvSpPr>
            <a:spLocks noChangeArrowheads="1" noChangeShapeType="1" noTextEdit="1"/>
          </p:cNvSpPr>
          <p:nvPr/>
        </p:nvSpPr>
        <p:spPr bwMode="auto">
          <a:xfrm>
            <a:off x="3667298" y="2892425"/>
            <a:ext cx="2159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KZ Bookman Old Style"/>
              </a:rPr>
              <a:t>'</a:t>
            </a:r>
          </a:p>
        </p:txBody>
      </p:sp>
      <p:sp>
        <p:nvSpPr>
          <p:cNvPr id="70674" name="WordArt 18"/>
          <p:cNvSpPr>
            <a:spLocks noChangeArrowheads="1" noChangeShapeType="1" noTextEdit="1"/>
          </p:cNvSpPr>
          <p:nvPr/>
        </p:nvSpPr>
        <p:spPr bwMode="auto">
          <a:xfrm>
            <a:off x="5434013" y="2787650"/>
            <a:ext cx="2159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KZ Bookman Old Style"/>
              </a:rPr>
              <a:t>'</a:t>
            </a:r>
          </a:p>
        </p:txBody>
      </p:sp>
      <p:sp>
        <p:nvSpPr>
          <p:cNvPr id="70675" name="WordArt 19"/>
          <p:cNvSpPr>
            <a:spLocks noChangeArrowheads="1" noChangeShapeType="1" noTextEdit="1"/>
          </p:cNvSpPr>
          <p:nvPr/>
        </p:nvSpPr>
        <p:spPr bwMode="auto">
          <a:xfrm>
            <a:off x="7740650" y="2706688"/>
            <a:ext cx="2159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KZ Bookman Old Style"/>
              </a:rPr>
              <a:t>'</a:t>
            </a:r>
          </a:p>
        </p:txBody>
      </p:sp>
      <p:sp>
        <p:nvSpPr>
          <p:cNvPr id="70676" name="WordArt 20"/>
          <p:cNvSpPr>
            <a:spLocks noChangeArrowheads="1" noChangeShapeType="1" noTextEdit="1"/>
          </p:cNvSpPr>
          <p:nvPr/>
        </p:nvSpPr>
        <p:spPr bwMode="auto">
          <a:xfrm>
            <a:off x="8173823" y="2711793"/>
            <a:ext cx="2159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KZ Bookman Old Style"/>
              </a:rPr>
              <a:t>'</a:t>
            </a:r>
          </a:p>
        </p:txBody>
      </p:sp>
      <p:sp>
        <p:nvSpPr>
          <p:cNvPr id="70677" name="WordArt 21"/>
          <p:cNvSpPr>
            <a:spLocks noChangeArrowheads="1" noChangeShapeType="1" noTextEdit="1"/>
          </p:cNvSpPr>
          <p:nvPr/>
        </p:nvSpPr>
        <p:spPr bwMode="auto">
          <a:xfrm>
            <a:off x="8511490" y="2706688"/>
            <a:ext cx="2159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KZ Bookman Old Style"/>
              </a:rPr>
              <a:t>'</a:t>
            </a:r>
          </a:p>
        </p:txBody>
      </p:sp>
      <p:sp>
        <p:nvSpPr>
          <p:cNvPr id="70680" name="AutoShape 24"/>
          <p:cNvSpPr>
            <a:spLocks noChangeArrowheads="1"/>
          </p:cNvSpPr>
          <p:nvPr/>
        </p:nvSpPr>
        <p:spPr bwMode="auto">
          <a:xfrm>
            <a:off x="6407943" y="4425103"/>
            <a:ext cx="1584325" cy="647700"/>
          </a:xfrm>
          <a:prstGeom prst="triangle">
            <a:avLst>
              <a:gd name="adj" fmla="val 50000"/>
            </a:avLst>
          </a:prstGeom>
          <a:solidFill>
            <a:srgbClr val="006600"/>
          </a:solidFill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82" name="AutoShape 26"/>
          <p:cNvSpPr>
            <a:spLocks noChangeArrowheads="1"/>
          </p:cNvSpPr>
          <p:nvPr/>
        </p:nvSpPr>
        <p:spPr bwMode="auto">
          <a:xfrm>
            <a:off x="6605384" y="3877941"/>
            <a:ext cx="1223963" cy="576263"/>
          </a:xfrm>
          <a:prstGeom prst="triangle">
            <a:avLst>
              <a:gd name="adj" fmla="val 50000"/>
            </a:avLst>
          </a:prstGeom>
          <a:solidFill>
            <a:srgbClr val="006600"/>
          </a:solidFill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83" name="AutoShape 27"/>
          <p:cNvSpPr>
            <a:spLocks noChangeArrowheads="1"/>
          </p:cNvSpPr>
          <p:nvPr/>
        </p:nvSpPr>
        <p:spPr bwMode="auto">
          <a:xfrm>
            <a:off x="6749846" y="3444553"/>
            <a:ext cx="935037" cy="433388"/>
          </a:xfrm>
          <a:prstGeom prst="triangle">
            <a:avLst>
              <a:gd name="adj" fmla="val 50000"/>
            </a:avLst>
          </a:prstGeom>
          <a:solidFill>
            <a:srgbClr val="006600"/>
          </a:solidFill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84" name="AutoShape 28"/>
          <p:cNvSpPr>
            <a:spLocks noChangeArrowheads="1"/>
          </p:cNvSpPr>
          <p:nvPr/>
        </p:nvSpPr>
        <p:spPr bwMode="auto">
          <a:xfrm>
            <a:off x="6893515" y="3101975"/>
            <a:ext cx="647700" cy="361950"/>
          </a:xfrm>
          <a:prstGeom prst="triangle">
            <a:avLst>
              <a:gd name="adj" fmla="val 50000"/>
            </a:avLst>
          </a:prstGeom>
          <a:solidFill>
            <a:srgbClr val="006600"/>
          </a:solidFill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0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0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80" grpId="0" animBg="1"/>
      <p:bldP spid="70682" grpId="0" animBg="1"/>
      <p:bldP spid="70683" grpId="0" animBg="1"/>
      <p:bldP spid="706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99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350"/>
            <a:ext cx="91821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48284"/>
              </a:clrFrom>
              <a:clrTo>
                <a:srgbClr val="84828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04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848284"/>
              </a:clrFrom>
              <a:clrTo>
                <a:srgbClr val="84828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0"/>
            <a:ext cx="18303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Text Box 9"/>
          <p:cNvSpPr txBox="1">
            <a:spLocks noChangeArrowheads="1"/>
          </p:cNvSpPr>
          <p:nvPr/>
        </p:nvSpPr>
        <p:spPr bwMode="auto">
          <a:xfrm>
            <a:off x="3795713" y="2625725"/>
            <a:ext cx="4160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74759" name="Text Box 10"/>
          <p:cNvSpPr txBox="1">
            <a:spLocks noChangeArrowheads="1"/>
          </p:cNvSpPr>
          <p:nvPr/>
        </p:nvSpPr>
        <p:spPr bwMode="auto">
          <a:xfrm>
            <a:off x="3635375" y="2565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>
              <a:latin typeface="Arial" charset="0"/>
            </a:endParaRPr>
          </a:p>
        </p:txBody>
      </p:sp>
      <p:pic>
        <p:nvPicPr>
          <p:cNvPr id="7476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71563"/>
            <a:ext cx="403225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3375790" y="5733256"/>
            <a:ext cx="3443571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0000FF"/>
                </a:solidFill>
              </a:rPr>
              <a:t>Бердібек  Соқпақбаев</a:t>
            </a:r>
            <a:endParaRPr lang="kk-KZ" sz="2000" b="1" dirty="0">
              <a:solidFill>
                <a:srgbClr val="0000FF"/>
              </a:solidFill>
            </a:endParaRPr>
          </a:p>
          <a:p>
            <a:pPr algn="ctr"/>
            <a:r>
              <a:rPr lang="kk-KZ" sz="2000" b="1" dirty="0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ransition spd="slow" advClick="0" advTm="5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772816"/>
            <a:ext cx="63776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/>
              <a:t>«Ойлан, жұптас, бөліс» </a:t>
            </a:r>
            <a:r>
              <a:rPr lang="kk-KZ" sz="2800" b="1" dirty="0" smtClean="0"/>
              <a:t>әдісі</a:t>
            </a:r>
          </a:p>
          <a:p>
            <a:endParaRPr lang="kk-KZ" b="1" dirty="0"/>
          </a:p>
          <a:p>
            <a:endParaRPr lang="ru-RU" dirty="0"/>
          </a:p>
          <a:p>
            <a:pPr algn="ctr"/>
            <a:r>
              <a:rPr lang="kk-KZ" sz="2800" b="1" i="1" dirty="0">
                <a:solidFill>
                  <a:srgbClr val="FF0000"/>
                </a:solidFill>
              </a:rPr>
              <a:t>Дәптермен </a:t>
            </a:r>
            <a:r>
              <a:rPr lang="kk-KZ" sz="2800" b="1" i="1" dirty="0" smtClean="0">
                <a:solidFill>
                  <a:srgbClr val="FF0000"/>
                </a:solidFill>
              </a:rPr>
              <a:t>  жұмыс</a:t>
            </a:r>
          </a:p>
          <a:p>
            <a:endParaRPr lang="kk-KZ" b="1" i="1" dirty="0"/>
          </a:p>
          <a:p>
            <a:endParaRPr lang="ru-RU" dirty="0"/>
          </a:p>
          <a:p>
            <a:r>
              <a:rPr lang="kk-KZ" sz="2800" b="1" dirty="0"/>
              <a:t>Алмабектің  </a:t>
            </a:r>
            <a:r>
              <a:rPr lang="kk-KZ" sz="2800" b="1" dirty="0" smtClean="0"/>
              <a:t>айыбын  жазу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60968" y="764704"/>
            <a:ext cx="5976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4000" b="1" dirty="0">
                <a:solidFill>
                  <a:srgbClr val="FF0000"/>
                </a:solidFill>
              </a:rPr>
              <a:t>Оқулықпен </a:t>
            </a:r>
            <a:r>
              <a:rPr lang="kk-KZ" sz="4000" b="1" dirty="0" smtClean="0">
                <a:solidFill>
                  <a:srgbClr val="FF0000"/>
                </a:solidFill>
              </a:rPr>
              <a:t> жұмыс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4744"/>
            <a:ext cx="835292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dirty="0">
                <a:solidFill>
                  <a:srgbClr val="FF0000"/>
                </a:solidFill>
              </a:rPr>
              <a:t>Сергіту </a:t>
            </a:r>
            <a:r>
              <a:rPr lang="kk-KZ" sz="4000" b="1" dirty="0" smtClean="0">
                <a:solidFill>
                  <a:srgbClr val="FF0000"/>
                </a:solidFill>
              </a:rPr>
              <a:t> сәті:</a:t>
            </a:r>
            <a:endParaRPr lang="kk-KZ" b="1" dirty="0" smtClean="0"/>
          </a:p>
          <a:p>
            <a:endParaRPr lang="ru-RU" dirty="0"/>
          </a:p>
          <a:p>
            <a:r>
              <a:rPr lang="kk-KZ" sz="2800" b="1" i="1" dirty="0">
                <a:solidFill>
                  <a:srgbClr val="0000FF"/>
                </a:solidFill>
              </a:rPr>
              <a:t>Көркем табиғаттың аясында тұрмыз.</a:t>
            </a:r>
            <a:endParaRPr lang="ru-RU" sz="2800" b="1" i="1" dirty="0">
              <a:solidFill>
                <a:srgbClr val="0000FF"/>
              </a:solidFill>
            </a:endParaRPr>
          </a:p>
          <a:p>
            <a:r>
              <a:rPr lang="kk-KZ" sz="2800" b="1" i="1" dirty="0">
                <a:solidFill>
                  <a:srgbClr val="0000FF"/>
                </a:solidFill>
              </a:rPr>
              <a:t>Биік-биік жартасқа </a:t>
            </a:r>
            <a:r>
              <a:rPr lang="kk-KZ" sz="2800" b="1" i="1" dirty="0" smtClean="0">
                <a:solidFill>
                  <a:srgbClr val="0000FF"/>
                </a:solidFill>
              </a:rPr>
              <a:t>өрмелеп шығайық</a:t>
            </a:r>
            <a:r>
              <a:rPr lang="kk-KZ" sz="2800" b="1" i="1" dirty="0">
                <a:solidFill>
                  <a:srgbClr val="0000FF"/>
                </a:solidFill>
              </a:rPr>
              <a:t>,</a:t>
            </a:r>
            <a:endParaRPr lang="ru-RU" sz="2800" b="1" i="1" dirty="0">
              <a:solidFill>
                <a:srgbClr val="0000FF"/>
              </a:solidFill>
            </a:endParaRPr>
          </a:p>
          <a:p>
            <a:r>
              <a:rPr lang="kk-KZ" sz="2800" b="1" i="1" dirty="0">
                <a:solidFill>
                  <a:srgbClr val="0000FF"/>
                </a:solidFill>
              </a:rPr>
              <a:t>Көк аспанның таза ауасын жұтып дем алайық.</a:t>
            </a:r>
            <a:endParaRPr lang="ru-RU" sz="2800" b="1" i="1" dirty="0">
              <a:solidFill>
                <a:srgbClr val="0000FF"/>
              </a:solidFill>
            </a:endParaRPr>
          </a:p>
          <a:p>
            <a:r>
              <a:rPr lang="kk-KZ" sz="2800" b="1" i="1" dirty="0">
                <a:solidFill>
                  <a:srgbClr val="0000FF"/>
                </a:solidFill>
              </a:rPr>
              <a:t>Ағаштар боп </a:t>
            </a:r>
            <a:r>
              <a:rPr lang="kk-KZ" sz="2800" b="1" i="1" dirty="0" smtClean="0">
                <a:solidFill>
                  <a:srgbClr val="0000FF"/>
                </a:solidFill>
              </a:rPr>
              <a:t>тербелейік,</a:t>
            </a:r>
            <a:endParaRPr lang="ru-RU" sz="2800" b="1" i="1" dirty="0">
              <a:solidFill>
                <a:srgbClr val="0000FF"/>
              </a:solidFill>
            </a:endParaRPr>
          </a:p>
          <a:p>
            <a:r>
              <a:rPr lang="kk-KZ" sz="2800" b="1" i="1" dirty="0">
                <a:solidFill>
                  <a:srgbClr val="0000FF"/>
                </a:solidFill>
              </a:rPr>
              <a:t>Мөлдір бұлақ боп ағайық,</a:t>
            </a:r>
            <a:endParaRPr lang="ru-RU" sz="2800" b="1" i="1" dirty="0">
              <a:solidFill>
                <a:srgbClr val="0000FF"/>
              </a:solidFill>
            </a:endParaRPr>
          </a:p>
          <a:p>
            <a:r>
              <a:rPr lang="kk-KZ" sz="2800" b="1" i="1" dirty="0">
                <a:solidFill>
                  <a:srgbClr val="0000FF"/>
                </a:solidFill>
              </a:rPr>
              <a:t>Құс болып қалықтап ұшайық,</a:t>
            </a:r>
            <a:endParaRPr lang="ru-RU" sz="2800" b="1" i="1" dirty="0">
              <a:solidFill>
                <a:srgbClr val="0000FF"/>
              </a:solidFill>
            </a:endParaRPr>
          </a:p>
          <a:p>
            <a:r>
              <a:rPr lang="kk-KZ" sz="2800" b="1" i="1" dirty="0">
                <a:solidFill>
                  <a:srgbClr val="0000FF"/>
                </a:solidFill>
              </a:rPr>
              <a:t>Орнымызға ақырын ғана қонайық.</a:t>
            </a:r>
            <a:endParaRPr lang="ru-RU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588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1666</TotalTime>
  <Words>343</Words>
  <Application>Microsoft Office PowerPoint</Application>
  <PresentationFormat>Экран (4:3)</PresentationFormat>
  <Paragraphs>96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Кері  байланыс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Гулмира</dc:creator>
  <cp:lastModifiedBy>Акбилек</cp:lastModifiedBy>
  <cp:revision>147</cp:revision>
  <cp:lastPrinted>2018-12-19T00:20:08Z</cp:lastPrinted>
  <dcterms:created xsi:type="dcterms:W3CDTF">2008-04-14T08:11:51Z</dcterms:created>
  <dcterms:modified xsi:type="dcterms:W3CDTF">2018-12-19T05:56:21Z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  <property fmtid="{D5CDD505-2E9C-101B-9397-08002B2CF9AE}" pid="3" name="NXTAG2">
    <vt:lpwstr>0008003823000000000001024110</vt:lpwstr>
  </property>
</Properties>
</file>