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61" r:id="rId2"/>
    <p:sldId id="266" r:id="rId3"/>
    <p:sldId id="269" r:id="rId4"/>
    <p:sldId id="270" r:id="rId5"/>
    <p:sldId id="271" r:id="rId6"/>
    <p:sldId id="263" r:id="rId7"/>
    <p:sldId id="272" r:id="rId8"/>
    <p:sldId id="264" r:id="rId9"/>
    <p:sldId id="265" r:id="rId10"/>
    <p:sldId id="268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9C349"/>
    <a:srgbClr val="009900"/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66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D6AAF-86E4-4D1F-9E1B-04A7C0CD0BE5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37126-D7B7-4A0C-94B1-AAD49C4657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7779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37126-D7B7-4A0C-94B1-AAD49C4657E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3254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81A0D5B-1068-4FA7-8577-2B2A987CC01C}" type="datetimeFigureOut">
              <a:rPr lang="ru-RU" smtClean="0"/>
              <a:pPr/>
              <a:t>24.11.2020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09FC7F-A9E9-4A66-A209-2E364197BB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4068384" y="116632"/>
            <a:ext cx="5040120" cy="216024"/>
            <a:chOff x="4068384" y="116632"/>
            <a:chExt cx="5040120" cy="21602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 rot="5400000" flipH="1">
            <a:off x="6425463" y="2406388"/>
            <a:ext cx="5040120" cy="216024"/>
            <a:chOff x="4068384" y="116632"/>
            <a:chExt cx="5040120" cy="21602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Заголовок 22"/>
          <p:cNvSpPr>
            <a:spLocks noGrp="1"/>
          </p:cNvSpPr>
          <p:nvPr>
            <p:ph type="ctrTitle"/>
          </p:nvPr>
        </p:nvSpPr>
        <p:spPr>
          <a:xfrm>
            <a:off x="1214414" y="2571744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kk-KZ" sz="5400" b="1" dirty="0">
                <a:latin typeface="Times New Roman" pitchFamily="18" charset="0"/>
                <a:cs typeface="Times New Roman" pitchFamily="18" charset="0"/>
              </a:rPr>
              <a:t>Санның стандарт </a:t>
            </a:r>
            <a:r>
              <a:rPr lang="kk-KZ" sz="5400" b="1" dirty="0" smtClean="0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сынып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406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2109"/>
            <a:ext cx="7920880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Өздік жұмыс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 жеке жұмыс жасайды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Керек жағдайда мұғалім оқушыларға көмек көрсетеді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Орындалған жұмысты мұғалім бағалап, 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рекомендация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береді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1) 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 түрге келтіріңіз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	а) 350;       		б) 72000 ;     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в) 0,026,      	            г) 0, 00000905.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2) 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 түрге келтіріңіз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а) 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сутегінің </a:t>
            </a:r>
            <a:r>
              <a:rPr lang="ru-RU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массасы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0, 000 000 000 000 000 000 000 02662 г;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б) 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 молекуласының 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диаметр</a:t>
            </a:r>
            <a:r>
              <a:rPr lang="kk-K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0,000 000 03 см;   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507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Сөйлемді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аяқта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5030019"/>
          </a:xfrm>
        </p:spPr>
        <p:txBody>
          <a:bodyPr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Бүгін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…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білдім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Меніңше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…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Маған қызық болғаны-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ойым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тыңдағым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келеді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көмектесті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…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шабытым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оянды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  <a:p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068384" y="-5660"/>
            <a:ext cx="5040120" cy="5040120"/>
            <a:chOff x="4068384" y="-5660"/>
            <a:chExt cx="5040120" cy="5040120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4068384" y="116632"/>
              <a:ext cx="5040120" cy="216024"/>
              <a:chOff x="4068384" y="116632"/>
              <a:chExt cx="5040120" cy="216024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4428424" y="188640"/>
                <a:ext cx="4680000" cy="0"/>
              </a:xfrm>
              <a:prstGeom prst="line">
                <a:avLst/>
              </a:prstGeom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4788464" y="260648"/>
                <a:ext cx="4320000" cy="0"/>
              </a:xfrm>
              <a:prstGeom prst="line">
                <a:avLst/>
              </a:prstGeom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4068384" y="116632"/>
                <a:ext cx="5040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5148504" y="332656"/>
                <a:ext cx="3960000" cy="0"/>
              </a:xfrm>
              <a:prstGeom prst="line">
                <a:avLst/>
              </a:prstGeom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" name="Группа 7"/>
            <p:cNvGrpSpPr/>
            <p:nvPr/>
          </p:nvGrpSpPr>
          <p:grpSpPr>
            <a:xfrm rot="5400000" flipH="1">
              <a:off x="6425463" y="2406388"/>
              <a:ext cx="5040120" cy="216024"/>
              <a:chOff x="4068384" y="116632"/>
              <a:chExt cx="5040120" cy="216024"/>
            </a:xfrm>
          </p:grpSpPr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4428424" y="188640"/>
                <a:ext cx="4680000" cy="0"/>
              </a:xfrm>
              <a:prstGeom prst="line">
                <a:avLst/>
              </a:prstGeom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4788464" y="260648"/>
                <a:ext cx="4320000" cy="0"/>
              </a:xfrm>
              <a:prstGeom prst="line">
                <a:avLst/>
              </a:prstGeom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4068384" y="116632"/>
                <a:ext cx="5040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148504" y="332656"/>
                <a:ext cx="3960000" cy="0"/>
              </a:xfrm>
              <a:prstGeom prst="line">
                <a:avLst/>
              </a:prstGeom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1525470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427005"/>
            <a:ext cx="863162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7.1.1.1 </a:t>
            </a: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шамаларды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стандарт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жазудың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қажетт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халқының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молекула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өлшемін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7.1.1.2.</a:t>
            </a:r>
          </a:p>
          <a:p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санның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стандарт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ұғымын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бөлігін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ретін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біледі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4042011" y="88612"/>
            <a:ext cx="5040120" cy="216024"/>
            <a:chOff x="4068384" y="116632"/>
            <a:chExt cx="5040120" cy="21602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 rot="5400000" flipH="1">
            <a:off x="6399090" y="2378368"/>
            <a:ext cx="5040120" cy="216024"/>
            <a:chOff x="4068384" y="116632"/>
            <a:chExt cx="5040120" cy="21602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178624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Bilimland.kz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сайтты пайдаланып жаңа тақырыпты түсіндіру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4375" y="1447800"/>
            <a:ext cx="6400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4048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57148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Bilimland.kz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сайтты пайдаланып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видео көру</a:t>
            </a:r>
            <a:endParaRPr lang="ru-RU" sz="24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8786874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4042011" y="88612"/>
            <a:ext cx="5040120" cy="216024"/>
            <a:chOff x="4068384" y="116632"/>
            <a:chExt cx="5040120" cy="21602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 rot="5400000" flipH="1">
            <a:off x="6399090" y="2378368"/>
            <a:ext cx="5040120" cy="216024"/>
            <a:chOff x="4068384" y="116632"/>
            <a:chExt cx="5040120" cy="216024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32320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Төмендегідей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мысалдар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келтіріңіз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2515843"/>
            <a:ext cx="8229600" cy="3629000"/>
          </a:xfrm>
        </p:spPr>
        <p:txBody>
          <a:bodyPr/>
          <a:lstStyle/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Қазақстанның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аумағы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- 2,7 млн. км</a:t>
            </a:r>
            <a:r>
              <a:rPr lang="ru-RU" b="1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Халық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саны- 17 853 200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бактерия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өлшемі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жуықпен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метрдің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миллиардтан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жүз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…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8553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7933588" cy="67151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түрде жазылған сандарға арифметикалық амалдар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қолдану және сандарды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салыстыру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түрінде 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= a ⋅ 10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= 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⋅ 10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шамаларының мәндерін көбейту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=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⋅ 10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 + 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түрдегі сандарды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қосу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азайту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амалдарын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орындағанда 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дәрежеге келтіреміз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 ⋅10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0,7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+ 2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2,7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4,5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3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4,5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 0,3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4,2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(2,25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: (1,5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 = (2,25:1,5) 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4 – 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1,5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–2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(1,2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⋅ (6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 = (1,2 ⋅ 6) 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3+2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7,2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Марстың массасы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 6,4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к,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жердің массасы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 5,98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кг.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 &gt; 23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&gt;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5,98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&gt; 6,4 ⋅ 10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4042011" y="88612"/>
            <a:ext cx="5040120" cy="216024"/>
            <a:chOff x="4068384" y="116632"/>
            <a:chExt cx="5040120" cy="216024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/>
        </p:nvGrpSpPr>
        <p:grpSpPr>
          <a:xfrm rot="5400000" flipH="1">
            <a:off x="6399090" y="2378368"/>
            <a:ext cx="5040120" cy="216024"/>
            <a:chOff x="4068384" y="116632"/>
            <a:chExt cx="5040120" cy="216024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17" name="Таблица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53508439"/>
                  </p:ext>
                </p:extLst>
              </p:nvPr>
            </p:nvGraphicFramePr>
            <p:xfrm>
              <a:off x="410489" y="1196752"/>
              <a:ext cx="8269267" cy="419999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1767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988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8002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59228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16024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1572716"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№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Сан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санның</a:t>
                          </a: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 стандарт </a:t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түрі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Стандарт </a:t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түрде</a:t>
                          </a: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/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жазылған</a:t>
                          </a: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/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мәнді</a:t>
                          </a: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/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бөлігі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Стандарт </a:t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түрде</a:t>
                          </a: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/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жазылған</a:t>
                          </a:r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/>
                          </a:r>
                          <a:r>
                            <a:rPr lang="ru-RU" b="1" dirty="0" err="1">
                              <a:latin typeface="Times New Roman" pitchFamily="18" charset="0"/>
                              <a:cs typeface="Times New Roman" pitchFamily="18" charset="0"/>
                            </a:rPr>
                            <a:t>реті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803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Cambria Math" pitchFamily="18" charset="0"/>
                              <a:ea typeface="Cambria Math" pitchFamily="18" charset="0"/>
                            </a:rPr>
                            <a:t>2300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800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sym typeface="Symbol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1" i="1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sym typeface="Symbol"/>
                                </a:rPr>
                                <m:t>,</m:t>
                              </m:r>
                              <m:r>
                                <a:rPr lang="ru-RU" sz="1800" b="1" i="1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sym typeface="Symbol"/>
                                </a:rPr>
                                <m:t>𝟑</m:t>
                              </m:r>
                              <m:r>
                                <a:rPr lang="ru-RU" sz="1800" b="1" i="1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Cambria Math"/>
                                  <a:sym typeface="Symbol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ru-RU" sz="1800" b="1" i="1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ru-RU" sz="1800" b="1" i="1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  <a:sym typeface="Symbol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ru-RU" sz="1800" b="1" i="1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Cambria Math"/>
                                      <a:sym typeface="Symbol"/>
                                    </a:rPr>
                                    <m:t>𝟑</m:t>
                                  </m:r>
                                </m:sup>
                              </m:sSup>
                            </m:oMath>
                          </a14:m>
                          <a:endParaRPr lang="ru-RU" sz="1800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ru-RU" sz="1800" b="1" kern="1200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  <a:cs typeface="+mn-cs"/>
                            </a:rPr>
                            <a:t>2,3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605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800" b="1" i="1" smtClean="0">
                                    <a:latin typeface="Cambria Math"/>
                                    <a:sym typeface="Symbol"/>
                                  </a:rPr>
                                  <m:t>𝟔</m:t>
                                </m:r>
                                <m:r>
                                  <a:rPr lang="ru-RU" sz="1800" b="1" i="1" smtClean="0">
                                    <a:latin typeface="Cambria Math"/>
                                    <a:sym typeface="Symbol"/>
                                  </a:rPr>
                                  <m:t>,</m:t>
                                </m:r>
                                <m:r>
                                  <a:rPr lang="ru-RU" sz="1800" b="1" i="1" smtClean="0">
                                    <a:latin typeface="Cambria Math" pitchFamily="18" charset="0"/>
                                    <a:ea typeface="Cambria Math" pitchFamily="18" charset="0"/>
                                    <a:sym typeface="Symbol"/>
                                  </a:rPr>
                                  <m:t>𝟎𝟓</m:t>
                                </m:r>
                                <m:r>
                                  <a:rPr lang="ru-RU" sz="1800" b="1" i="1" smtClean="0">
                                    <a:latin typeface="Cambria Math"/>
                                    <a:ea typeface="Cambria Math"/>
                                    <a:sym typeface="Symbol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1800" b="1" i="1" smtClean="0">
                                        <a:latin typeface="Cambria Math" panose="02040503050406030204" pitchFamily="18" charset="0"/>
                                        <a:ea typeface="Cambria Math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1800" b="1" i="1" smtClean="0">
                                        <a:latin typeface="Cambria Math"/>
                                        <a:ea typeface="Cambria Math"/>
                                        <a:sym typeface="Symbol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1800" b="1" i="1" smtClean="0">
                                        <a:latin typeface="Cambria Math"/>
                                        <a:ea typeface="Cambria Math"/>
                                        <a:sym typeface="Symbol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800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Cambria Math" pitchFamily="18" charset="0"/>
                              <a:ea typeface="Cambria Math" pitchFamily="18" charset="0"/>
                            </a:rPr>
                            <a:t>6,05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2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Cambria Math" pitchFamily="18" charset="0"/>
                              <a:ea typeface="Cambria Math" pitchFamily="18" charset="0"/>
                            </a:rPr>
                            <a:t>0,0035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800" b="1" kern="1200" smtClean="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  <a:sym typeface="Symbol"/>
                                  </a:rPr>
                                  <m:t>𝟑</m:t>
                                </m:r>
                                <m:r>
                                  <a:rPr lang="ru-RU" sz="1800" b="1" kern="1200" smtClean="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  <a:sym typeface="Symbol"/>
                                  </a:rPr>
                                  <m:t>,</m:t>
                                </m:r>
                                <m:r>
                                  <a:rPr lang="ru-RU" sz="1800" b="1" kern="1200" smtClean="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  <a:sym typeface="Symbol"/>
                                  </a:rPr>
                                  <m:t>𝟓</m:t>
                                </m:r>
                                <m:r>
                                  <a:rPr lang="ru-RU" sz="1800" b="1" kern="1200" smtClean="0">
                                    <a:solidFill>
                                      <a:schemeClr val="accent2">
                                        <a:lumMod val="50000"/>
                                      </a:schemeClr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  <a:sym typeface="Symbol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1800" b="1" i="1" kern="1200" smtClean="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1800" b="1" kern="1200" smtClean="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  <a:sym typeface="Symbol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1800" b="1" kern="1200" smtClean="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  <a:sym typeface="Symbol"/>
                                      </a:rPr>
                                      <m:t>−</m:t>
                                    </m:r>
                                    <m:r>
                                      <a:rPr lang="ru-RU" sz="1800" b="1" kern="1200" smtClean="0">
                                        <a:solidFill>
                                          <a:schemeClr val="accent2">
                                            <a:lumMod val="50000"/>
                                          </a:schemeClr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  <a:sym typeface="Symbol"/>
                                      </a:rPr>
                                      <m:t>𝟑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800" b="1" kern="12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3,5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/>
                            <a:t>-3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Cambria Math" pitchFamily="18" charset="0"/>
                              <a:ea typeface="Cambria Math" pitchFamily="18" charset="0"/>
                            </a:rPr>
                            <a:t>35000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800" b="1" kern="1200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+mn-lt"/>
                              <a:ea typeface="+mn-ea"/>
                              <a:cs typeface="+mn-cs"/>
                              <a:sym typeface="Symbol"/>
                            </a:rPr>
                            <a:t>3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1" kern="1200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+mn-ea"/>
                                  <a:cs typeface="+mn-cs"/>
                                  <a:sym typeface="Symbol"/>
                                </a:rPr>
                                <m:t>,</m:t>
                              </m:r>
                              <m:r>
                                <a:rPr lang="ru-RU" sz="1800" b="1" kern="1200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+mn-ea"/>
                                  <a:cs typeface="+mn-cs"/>
                                  <a:sym typeface="Symbol"/>
                                </a:rPr>
                                <m:t>𝟓</m:t>
                              </m:r>
                              <m:r>
                                <a:rPr lang="ru-RU" sz="1800" b="1" kern="1200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+mn-ea"/>
                                  <a:cs typeface="+mn-cs"/>
                                  <a:sym typeface="Symbol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ru-RU" sz="1800" b="1" i="1" kern="1200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ru-RU" sz="1800" b="1" kern="1200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  <a:sym typeface="Symbol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ru-RU" sz="1800" b="1" kern="1200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  <a:sym typeface="Symbol"/>
                                    </a:rPr>
                                    <m:t>𝟑</m:t>
                                  </m:r>
                                </m:sup>
                              </m:sSup>
                            </m:oMath>
                          </a14:m>
                          <a:endParaRPr lang="ru-RU" sz="1800" b="1" kern="12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/>
                            <a:t>3,5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3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1" kern="1200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  <a:cs typeface="+mn-cs"/>
                            </a:rPr>
                            <a:t>670000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800" b="1" kern="1200" smtClean="0">
                                    <a:solidFill>
                                      <a:schemeClr val="tx1"/>
                                    </a:solidFill>
                                    <a:latin typeface="Cambria Math" pitchFamily="18" charset="0"/>
                                    <a:ea typeface="Cambria Math" pitchFamily="18" charset="0"/>
                                    <a:cs typeface="+mn-cs"/>
                                    <a:sym typeface="Symbol"/>
                                  </a:rPr>
                                  <m:t>𝟔</m:t>
                                </m:r>
                                <m:r>
                                  <a:rPr lang="ru-RU" sz="1800" b="1" kern="1200" smtClean="0">
                                    <a:solidFill>
                                      <a:schemeClr val="tx1"/>
                                    </a:solidFill>
                                    <a:latin typeface="Cambria Math" pitchFamily="18" charset="0"/>
                                    <a:ea typeface="Cambria Math" pitchFamily="18" charset="0"/>
                                    <a:cs typeface="+mn-cs"/>
                                    <a:sym typeface="Symbol"/>
                                  </a:rPr>
                                  <m:t>,</m:t>
                                </m:r>
                                <m:r>
                                  <a:rPr lang="ru-RU" sz="1800" b="1" kern="1200" smtClean="0">
                                    <a:solidFill>
                                      <a:schemeClr val="tx1"/>
                                    </a:solidFill>
                                    <a:latin typeface="Cambria Math" pitchFamily="18" charset="0"/>
                                    <a:ea typeface="Cambria Math" pitchFamily="18" charset="0"/>
                                    <a:cs typeface="+mn-cs"/>
                                    <a:sym typeface="Symbol"/>
                                  </a:rPr>
                                  <m:t>𝟕</m:t>
                                </m:r>
                                <m:r>
                                  <a:rPr lang="ru-RU" sz="1800" b="1" kern="1200" smtClean="0">
                                    <a:solidFill>
                                      <a:schemeClr val="tx1"/>
                                    </a:solidFill>
                                    <a:latin typeface="Cambria Math" pitchFamily="18" charset="0"/>
                                    <a:ea typeface="Cambria Math" pitchFamily="18" charset="0"/>
                                    <a:cs typeface="+mn-cs"/>
                                    <a:sym typeface="Symbol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1800" b="1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itchFamily="18" charset="0"/>
                                        <a:cs typeface="+mn-cs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1800" b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itchFamily="18" charset="0"/>
                                        <a:ea typeface="Cambria Math" pitchFamily="18" charset="0"/>
                                        <a:cs typeface="+mn-cs"/>
                                        <a:sym typeface="Symbol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1800" b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itchFamily="18" charset="0"/>
                                        <a:ea typeface="Cambria Math" pitchFamily="18" charset="0"/>
                                        <a:cs typeface="+mn-cs"/>
                                        <a:sym typeface="Symbol"/>
                                      </a:rPr>
                                      <m:t>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800" b="1" kern="1200" dirty="0">
                            <a:solidFill>
                              <a:schemeClr val="tx1"/>
                            </a:solidFill>
                            <a:latin typeface="Cambria Math" pitchFamily="18" charset="0"/>
                            <a:ea typeface="Cambria Math" pitchFamily="18" charset="0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6,7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/>
                            <a:t>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8950000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800" b="1" kern="1200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+mn-lt"/>
                              <a:ea typeface="+mn-ea"/>
                              <a:cs typeface="+mn-cs"/>
                              <a:sym typeface="Symbol"/>
                            </a:rPr>
                            <a:t>8</a:t>
                          </a:r>
                          <a14:m>
                            <m:oMath xmlns:m="http://schemas.openxmlformats.org/officeDocument/2006/math">
                              <m:r>
                                <a:rPr lang="ru-RU" sz="1800" b="1" kern="1200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+mn-ea"/>
                                  <a:cs typeface="+mn-cs"/>
                                  <a:sym typeface="Symbol"/>
                                </a:rPr>
                                <m:t>,</m:t>
                              </m:r>
                              <m:r>
                                <a:rPr lang="ru-RU" sz="1800" b="1" kern="1200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+mn-ea"/>
                                  <a:cs typeface="+mn-cs"/>
                                  <a:sym typeface="Symbol"/>
                                </a:rPr>
                                <m:t>𝟗𝟓</m:t>
                              </m:r>
                              <m:r>
                                <a:rPr lang="ru-RU" sz="1800" b="1" kern="1200" smtClean="0">
                                  <a:solidFill>
                                    <a:schemeClr val="accent2">
                                      <a:lumMod val="50000"/>
                                    </a:schemeClr>
                                  </a:solidFill>
                                  <a:latin typeface="Cambria Math"/>
                                  <a:ea typeface="+mn-ea"/>
                                  <a:cs typeface="+mn-cs"/>
                                  <a:sym typeface="Symbol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ru-RU" sz="1800" b="1" i="1" kern="1200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ru-RU" sz="1800" b="1" kern="1200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  <a:sym typeface="Symbol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ru-RU" sz="1800" b="1" kern="1200" smtClean="0">
                                      <a:solidFill>
                                        <a:schemeClr val="accent2">
                                          <a:lumMod val="50000"/>
                                        </a:schemeClr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  <a:sym typeface="Symbol"/>
                                    </a:rPr>
                                    <m:t>𝟔</m:t>
                                  </m:r>
                                </m:sup>
                              </m:sSup>
                            </m:oMath>
                          </a14:m>
                          <a:endParaRPr lang="ru-RU" sz="1800" b="1" kern="12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/>
                            <a:t>8,95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/>
                            <a:t>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latin typeface="Times New Roman" pitchFamily="18" charset="0"/>
                              <a:cs typeface="Times New Roman" pitchFamily="18" charset="0"/>
                            </a:rPr>
                            <a:t>7</a:t>
                          </a: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ru-RU" sz="1800" b="1" kern="1200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  <a:cs typeface="+mn-cs"/>
                            </a:rPr>
                            <a:t>0,000015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800" b="1" i="1" smtClean="0">
                                    <a:latin typeface="Cambria Math"/>
                                    <a:sym typeface="Symbol"/>
                                  </a:rPr>
                                  <m:t>𝟏</m:t>
                                </m:r>
                                <m:r>
                                  <a:rPr lang="ru-RU" sz="1800" b="1" i="1" smtClean="0">
                                    <a:latin typeface="Cambria Math"/>
                                    <a:sym typeface="Symbol"/>
                                  </a:rPr>
                                  <m:t>,</m:t>
                                </m:r>
                                <m:r>
                                  <a:rPr lang="ru-RU" sz="1800" b="1" i="1" smtClean="0">
                                    <a:latin typeface="Cambria Math"/>
                                    <a:sym typeface="Symbol"/>
                                  </a:rPr>
                                  <m:t>𝟓</m:t>
                                </m:r>
                                <m:r>
                                  <a:rPr lang="ru-RU" sz="1800" b="1" i="1" smtClean="0">
                                    <a:latin typeface="Cambria Math"/>
                                    <a:ea typeface="Cambria Math"/>
                                    <a:sym typeface="Symbol"/>
                                  </a:rPr>
                                  <m:t>∙</m:t>
                                </m:r>
                                <m:sSup>
                                  <m:sSupPr>
                                    <m:ctrlPr>
                                      <a:rPr lang="ru-RU" sz="1800" b="1" i="1" smtClean="0">
                                        <a:latin typeface="Cambria Math" panose="02040503050406030204" pitchFamily="18" charset="0"/>
                                        <a:ea typeface="Cambria Math"/>
                                        <a:sym typeface="Symbol"/>
                                      </a:rPr>
                                    </m:ctrlPr>
                                  </m:sSupPr>
                                  <m:e>
                                    <m:r>
                                      <a:rPr lang="ru-RU" sz="1800" b="1" i="1" smtClean="0">
                                        <a:latin typeface="Cambria Math"/>
                                        <a:ea typeface="Cambria Math"/>
                                        <a:sym typeface="Symbol"/>
                                      </a:rPr>
                                      <m:t>𝟏𝟎</m:t>
                                    </m:r>
                                  </m:e>
                                  <m:sup>
                                    <m:r>
                                      <a:rPr lang="ru-RU" sz="1800" b="1" i="1" smtClean="0">
                                        <a:latin typeface="Cambria Math"/>
                                        <a:ea typeface="Cambria Math"/>
                                        <a:sym typeface="Symbol"/>
                                      </a:rPr>
                                      <m:t>−</m:t>
                                    </m:r>
                                    <m:r>
                                      <a:rPr lang="ru-RU" sz="1800" b="1" i="1" smtClean="0">
                                        <a:latin typeface="Cambria Math"/>
                                        <a:ea typeface="Cambria Math"/>
                                        <a:sym typeface="Symbol"/>
                                      </a:rPr>
                                      <m:t>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sz="1800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1,5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-5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7" name="Таблица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953508439"/>
                  </p:ext>
                </p:extLst>
              </p:nvPr>
            </p:nvGraphicFramePr>
            <p:xfrm>
              <a:off x="410489" y="1196752"/>
              <a:ext cx="8269267" cy="419999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617672"/>
                    <a:gridCol w="1098867"/>
                    <a:gridCol w="1800200"/>
                    <a:gridCol w="2592288"/>
                    <a:gridCol w="2160240"/>
                  </a:tblGrid>
                  <a:tr h="1572716"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№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Сан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санның</a:t>
                          </a:r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стандарт </a:t>
                          </a:r>
                          <a:r>
                            <a:rPr lang="ru-RU" b="1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түрі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Стандарт </a:t>
                          </a:r>
                          <a:r>
                            <a:rPr lang="ru-RU" b="1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түрдежазылғанмәндібөлігі</a:t>
                          </a:r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algn="ctr"/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ru-RU" b="1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Стандарт </a:t>
                          </a:r>
                          <a:r>
                            <a:rPr lang="ru-RU" b="1" dirty="0" err="1" smtClean="0">
                              <a:latin typeface="Times New Roman" pitchFamily="18" charset="0"/>
                              <a:cs typeface="Times New Roman" pitchFamily="18" charset="0"/>
                            </a:rPr>
                            <a:t>түрдежазылғанреті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803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Cambria Math" pitchFamily="18" charset="0"/>
                              <a:ea typeface="Cambria Math" pitchFamily="18" charset="0"/>
                            </a:rPr>
                            <a:t>2300</a:t>
                          </a:r>
                          <a:endParaRPr lang="ru-RU" b="1" dirty="0"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416129" r="-264407" b="-6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ru-RU" sz="1800" b="1" kern="1200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  <a:cs typeface="+mn-cs"/>
                            </a:rPr>
                            <a:t>2,3</a:t>
                          </a:r>
                          <a:endParaRPr lang="ru-RU" sz="1800" b="1" kern="12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605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516129" r="-264407" b="-5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Cambria Math" pitchFamily="18" charset="0"/>
                              <a:ea typeface="Cambria Math" pitchFamily="18" charset="0"/>
                            </a:rPr>
                            <a:t>6,05</a:t>
                          </a:r>
                          <a:endParaRPr lang="ru-RU" b="1" dirty="0"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Cambria Math" pitchFamily="18" charset="0"/>
                              <a:ea typeface="Cambria Math" pitchFamily="18" charset="0"/>
                            </a:rPr>
                            <a:t>0,0035</a:t>
                          </a:r>
                          <a:endParaRPr lang="ru-RU" b="1" dirty="0"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626230" r="-264407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3,5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/>
                            <a:t>-3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Cambria Math" pitchFamily="18" charset="0"/>
                              <a:ea typeface="Cambria Math" pitchFamily="18" charset="0"/>
                            </a:rPr>
                            <a:t>35000</a:t>
                          </a:r>
                          <a:endParaRPr lang="ru-RU" b="1" dirty="0"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726230" r="-264407" b="-3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/>
                            <a:t>3,5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b="1" kern="1200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  <a:cs typeface="+mn-cs"/>
                            </a:rPr>
                            <a:t>670000</a:t>
                          </a:r>
                          <a:endParaRPr lang="ru-RU" sz="1800" b="1" kern="12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812903" r="-264407" b="-2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6,7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/>
                            <a:t>5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37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8950000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927869" r="-264407" b="-1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/>
                            <a:t>8,95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/>
                            <a:t>6</a:t>
                          </a:r>
                          <a:endParaRPr lang="ru-RU" b="1" dirty="0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598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7</a:t>
                          </a:r>
                          <a:endParaRPr lang="ru-RU" b="1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lnL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ru-RU" sz="1800" b="1" kern="1200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  <a:cs typeface="+mn-cs"/>
                            </a:rPr>
                            <a:t>0,000015</a:t>
                          </a:r>
                          <a:endParaRPr lang="ru-RU" sz="1800" b="1" kern="1200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95593" t="-1011290" r="-264407" b="-241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1,5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accent2">
                                  <a:lumMod val="50000"/>
                                </a:schemeClr>
                              </a:solidFill>
                              <a:latin typeface="Cambria Math" pitchFamily="18" charset="0"/>
                              <a:ea typeface="Cambria Math" pitchFamily="18" charset="0"/>
                            </a:rPr>
                            <a:t>-5</a:t>
                          </a:r>
                          <a:endParaRPr lang="ru-RU" b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rgbClr val="7030A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xmlns:a14="http://schemas.microsoft.com/office/drawing/2010/main" xmlns:mc="http://schemas.openxmlformats.org/markup-compatibility/2006" val="2173670134"/>
              </p:ext>
            </p:extLst>
          </p:nvPr>
        </p:nvGraphicFramePr>
        <p:xfrm>
          <a:off x="438149" y="1196752"/>
          <a:ext cx="8213947" cy="41999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7672"/>
                <a:gridCol w="1043547"/>
                <a:gridCol w="1800200"/>
                <a:gridCol w="2592288"/>
                <a:gridCol w="2160240"/>
              </a:tblGrid>
              <a:tr h="1572716"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Сан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367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mbria Math" pitchFamily="18" charset="0"/>
                          <a:ea typeface="Cambria Math" pitchFamily="18" charset="0"/>
                        </a:rPr>
                        <a:t>2300</a:t>
                      </a:r>
                      <a:endParaRPr lang="ru-RU" b="1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736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92230" t="-516129" r="-263514" b="-51935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736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mbria Math" pitchFamily="18" charset="0"/>
                          <a:ea typeface="Cambria Math" pitchFamily="18" charset="0"/>
                        </a:rPr>
                        <a:t>0,0035</a:t>
                      </a:r>
                      <a:endParaRPr lang="ru-RU" b="1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736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mbria Math" pitchFamily="18" charset="0"/>
                          <a:ea typeface="Cambria Math" pitchFamily="18" charset="0"/>
                        </a:rPr>
                        <a:t>35000</a:t>
                      </a:r>
                      <a:endParaRPr lang="ru-RU" b="1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84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92230" t="-812903" r="-263514" b="-22258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736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84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92230" t="-1011290" r="-263514" b="-2419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247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4042011" y="88612"/>
            <a:ext cx="5040120" cy="216024"/>
            <a:chOff x="4068384" y="116632"/>
            <a:chExt cx="5040120" cy="216024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Группа 8"/>
          <p:cNvGrpSpPr/>
          <p:nvPr/>
        </p:nvGrpSpPr>
        <p:grpSpPr>
          <a:xfrm rot="5400000" flipH="1">
            <a:off x="6399090" y="2378368"/>
            <a:ext cx="5040120" cy="216024"/>
            <a:chOff x="4068384" y="116632"/>
            <a:chExt cx="5040120" cy="216024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4428424" y="188640"/>
              <a:ext cx="4680000" cy="0"/>
            </a:xfrm>
            <a:prstGeom prst="line">
              <a:avLst/>
            </a:pr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788464" y="260648"/>
              <a:ext cx="4320000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4068384" y="116632"/>
              <a:ext cx="504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148504" y="332656"/>
              <a:ext cx="3960000" cy="0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Прямоугольник 13"/>
          <p:cNvSpPr/>
          <p:nvPr/>
        </p:nvSpPr>
        <p:spPr>
          <a:xfrm>
            <a:off x="1756010" y="382644"/>
            <a:ext cx="64883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жазылған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санның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әріпін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таңда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31953545"/>
              </p:ext>
            </p:extLst>
          </p:nvPr>
        </p:nvGraphicFramePr>
        <p:xfrm>
          <a:off x="148861" y="1765253"/>
          <a:ext cx="8506379" cy="19343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935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35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00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29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935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7277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270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27 ∙ 10</a:t>
                      </a:r>
                      <a:r>
                        <a:rPr lang="ru-RU" sz="2000" i="1" baseline="30000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П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0,00088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0,88 ∙ 10</a:t>
                      </a:r>
                      <a:r>
                        <a:rPr lang="ru-RU" sz="2000" i="1" baseline="3000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-3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К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2,7 ∙ 10</a:t>
                      </a:r>
                      <a:r>
                        <a:rPr lang="ru-RU" sz="2000" i="1" baseline="30000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8,8 ∙ 10</a:t>
                      </a:r>
                      <a:r>
                        <a:rPr lang="ru-RU" sz="2000" i="1" baseline="3000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Т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0,27 ∙ 10</a:t>
                      </a:r>
                      <a:r>
                        <a:rPr lang="ru-RU" sz="2000" i="1" baseline="30000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8,8 ∙ 10</a:t>
                      </a:r>
                      <a:r>
                        <a:rPr lang="ru-RU" sz="2000" i="1" baseline="3000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-4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Н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 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35600000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3,56 ∙ 10</a:t>
                      </a:r>
                      <a:r>
                        <a:rPr lang="ru-RU" sz="2000" i="1" baseline="3000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7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53,67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53,67 ∙ 10</a:t>
                      </a:r>
                      <a:r>
                        <a:rPr lang="ru-RU" sz="2000" i="1" baseline="30000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3,56 ∙ 10</a:t>
                      </a:r>
                      <a:r>
                        <a:rPr lang="ru-RU" sz="2000" i="1" baseline="3000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 -7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И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0,5367 ∙ 10</a:t>
                      </a:r>
                      <a:r>
                        <a:rPr lang="ru-RU" sz="2000" i="1" baseline="30000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-2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35,6 ∙ 10</a:t>
                      </a:r>
                      <a:r>
                        <a:rPr lang="ru-RU" sz="2000" i="1" baseline="3000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6</a:t>
                      </a:r>
                      <a:endParaRPr lang="ru-RU" sz="200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Т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5,367 ∙ 10</a:t>
                      </a:r>
                      <a:r>
                        <a:rPr lang="ru-RU" sz="2000" i="1" baseline="30000" dirty="0">
                          <a:effectLst/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itchFamily="18" charset="0"/>
                          <a:ea typeface="Cambria Math" pitchFamily="18" charset="0"/>
                          <a:cs typeface="Times New Roman" pitchFamily="18" charset="0"/>
                        </a:rPr>
                        <a:t>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mbria Math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3543" y="4771961"/>
            <a:ext cx="89016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«нано»-10</a:t>
            </a:r>
            <a:r>
              <a:rPr lang="ru-RU" sz="2400" b="1" i="1" baseline="30000" dirty="0">
                <a:latin typeface="Times New Roman" pitchFamily="18" charset="0"/>
                <a:cs typeface="Times New Roman" pitchFamily="18" charset="0"/>
              </a:rPr>
              <a:t>-9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миллиардтан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бір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(грек т.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көне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грек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νᾶνος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nanos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ергежейлі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60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184</TotalTime>
  <Words>279</Words>
  <Application>Microsoft Office PowerPoint</Application>
  <PresentationFormat>Экран (4:3)</PresentationFormat>
  <Paragraphs>132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Санның стандарт түрі 7 сынып</vt:lpstr>
      <vt:lpstr>Слайд 2</vt:lpstr>
      <vt:lpstr>Bilimland.kz сайтты пайдаланып жаңа тақырыпты түсіндіру</vt:lpstr>
      <vt:lpstr>Слайд 4</vt:lpstr>
      <vt:lpstr>Bilimland.kz сайтты пайдаланып видео көру</vt:lpstr>
      <vt:lpstr>Төмендегідей мысалдар келтіріңіз:</vt:lpstr>
      <vt:lpstr>Слайд 7</vt:lpstr>
      <vt:lpstr>Слайд 8</vt:lpstr>
      <vt:lpstr>Слайд 9</vt:lpstr>
      <vt:lpstr>Слайд 10</vt:lpstr>
      <vt:lpstr>Сөйлемді аяқта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Преобразование выражений, содержащих степень с рациональным показателем</dc:title>
  <dc:creator>Yulya</dc:creator>
  <cp:lastModifiedBy>User</cp:lastModifiedBy>
  <cp:revision>19</cp:revision>
  <dcterms:created xsi:type="dcterms:W3CDTF">2017-01-16T04:58:45Z</dcterms:created>
  <dcterms:modified xsi:type="dcterms:W3CDTF">2020-11-24T10:55:27Z</dcterms:modified>
</cp:coreProperties>
</file>