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2" r:id="rId9"/>
    <p:sldId id="265" r:id="rId10"/>
    <p:sldId id="264" r:id="rId11"/>
    <p:sldId id="269" r:id="rId12"/>
    <p:sldId id="271" r:id="rId13"/>
    <p:sldId id="272" r:id="rId14"/>
    <p:sldId id="268" r:id="rId15"/>
    <p:sldId id="273" r:id="rId16"/>
    <p:sldId id="274" r:id="rId17"/>
    <p:sldId id="275" r:id="rId18"/>
    <p:sldId id="276" r:id="rId19"/>
    <p:sldId id="277" r:id="rId20"/>
    <p:sldId id="278" r:id="rId21"/>
    <p:sldId id="279" r:id="rId22"/>
  </p:sldIdLst>
  <p:sldSz cx="9144000" cy="6858000" type="screen4x3"/>
  <p:notesSz cx="6888163" cy="100203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69" d="100"/>
          <a:sy n="69" d="100"/>
        </p:scale>
        <p:origin x="-14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A0AC0838-BBFE-4D16-AE57-B0D2555156C7}"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AC0838-BBFE-4D16-AE57-B0D2555156C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AC0838-BBFE-4D16-AE57-B0D2555156C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AC0838-BBFE-4D16-AE57-B0D2555156C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AC0838-BBFE-4D16-AE57-B0D2555156C7}"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AC0838-BBFE-4D16-AE57-B0D2555156C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0AC0838-BBFE-4D16-AE57-B0D2555156C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0AC0838-BBFE-4D16-AE57-B0D2555156C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0AC0838-BBFE-4D16-AE57-B0D2555156C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AC0838-BBFE-4D16-AE57-B0D2555156C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FE2986A8-65BA-4C21-95BD-814DD76BC757}" type="datetimeFigureOut">
              <a:rPr lang="ru-RU" smtClean="0"/>
              <a:pPr/>
              <a:t>15.10.2020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A0AC0838-BBFE-4D16-AE57-B0D2555156C7}"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E2986A8-65BA-4C21-95BD-814DD76BC757}" type="datetimeFigureOut">
              <a:rPr lang="ru-RU" smtClean="0"/>
              <a:pPr/>
              <a:t>15.10.2020</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AC0838-BBFE-4D16-AE57-B0D2555156C7}"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71600"/>
            <a:ext cx="7851648" cy="2777480"/>
          </a:xfrm>
        </p:spPr>
        <p:txBody>
          <a:bodyPr>
            <a:normAutofit/>
          </a:bodyPr>
          <a:lstStyle/>
          <a:p>
            <a:pPr algn="ctr"/>
            <a:r>
              <a:rPr lang="ru-RU" dirty="0" err="1" smtClean="0">
                <a:latin typeface="Times New Roman" pitchFamily="18" charset="0"/>
                <a:cs typeface="Times New Roman" pitchFamily="18" charset="0"/>
              </a:rPr>
              <a:t>Балабақшада ағылшын тілі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сабақтарын өткізу әдістер</a:t>
            </a:r>
            <a:r>
              <a:rPr lang="kk-KZ" dirty="0" smtClean="0">
                <a:latin typeface="Times New Roman" pitchFamily="18" charset="0"/>
                <a:cs typeface="Times New Roman" pitchFamily="18" charset="0"/>
              </a:rPr>
              <a:t>і.</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pPr algn="ctr"/>
            <a:endParaRPr lang="ru-RU">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dirty="0" smtClean="0">
                <a:latin typeface="Times New Roman" pitchFamily="18" charset="0"/>
                <a:cs typeface="Times New Roman" pitchFamily="18" charset="0"/>
              </a:rPr>
              <a:t>МДҰ-да Ағылшын тілін үйренуге арналған әдіс-тәсілдер</a:t>
            </a:r>
            <a:endParaRPr lang="ru-RU" dirty="0"/>
          </a:p>
        </p:txBody>
      </p:sp>
      <p:sp>
        <p:nvSpPr>
          <p:cNvPr id="3" name="Содержимое 2"/>
          <p:cNvSpPr>
            <a:spLocks noGrp="1"/>
          </p:cNvSpPr>
          <p:nvPr>
            <p:ph idx="1"/>
          </p:nvPr>
        </p:nvSpPr>
        <p:spPr/>
        <p:txBody>
          <a:bodyPr>
            <a:normAutofit fontScale="92500" lnSpcReduction="10000"/>
          </a:bodyPr>
          <a:lstStyle/>
          <a:p>
            <a:r>
              <a:rPr lang="kk-KZ" dirty="0" smtClean="0">
                <a:latin typeface="Times New Roman" pitchFamily="18" charset="0"/>
                <a:cs typeface="Times New Roman" pitchFamily="18" charset="0"/>
              </a:rPr>
              <a:t>Дәстүр бойынша, балабақшадағы ҰОҚ-де  белгілі бір техниканың көмегімен жүзеге асырылатын әр түрлі жұмыс әдісі қолданылады.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Ойын әдісі</a:t>
            </a:r>
          </a:p>
          <a:p>
            <a:pPr>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мектеп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дейінгі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балалар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өте қолайлы, және </a:t>
            </a:r>
            <a:r>
              <a:rPr lang="ru-RU" dirty="0" smtClean="0">
                <a:latin typeface="Times New Roman" pitchFamily="18" charset="0"/>
                <a:cs typeface="Times New Roman" pitchFamily="18" charset="0"/>
              </a:rPr>
              <a:t>оны </a:t>
            </a:r>
            <a:r>
              <a:rPr lang="ru-RU" dirty="0" err="1" smtClean="0">
                <a:latin typeface="Times New Roman" pitchFamily="18" charset="0"/>
                <a:cs typeface="Times New Roman" pitchFamily="18" charset="0"/>
              </a:rPr>
              <a:t>кез-келген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жасқа бейімдеуге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Ойындарда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сіз</a:t>
            </a:r>
            <a:r>
              <a:rPr lang="ru-RU" dirty="0" smtClean="0">
                <a:latin typeface="Times New Roman" pitchFamily="18" charset="0"/>
                <a:cs typeface="Times New Roman" pitchFamily="18" charset="0"/>
              </a:rPr>
              <a:t> грамматика мен </a:t>
            </a:r>
            <a:r>
              <a:rPr lang="ru-RU" dirty="0" err="1" smtClean="0">
                <a:latin typeface="Times New Roman" pitchFamily="18" charset="0"/>
                <a:cs typeface="Times New Roman" pitchFamily="18" charset="0"/>
              </a:rPr>
              <a:t>фонетиканы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оқып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сөйлесу дағдыларын дамыта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аласыз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Технологияның </a:t>
            </a:r>
            <a:r>
              <a:rPr lang="ru-RU" dirty="0" err="1" smtClean="0">
                <a:latin typeface="Times New Roman" pitchFamily="18" charset="0"/>
                <a:cs typeface="Times New Roman" pitchFamily="18" charset="0"/>
              </a:rPr>
              <a:t>мәні </a:t>
            </a:r>
            <a:r>
              <a:rPr lang="ru-RU" dirty="0" err="1" smtClean="0">
                <a:latin typeface="Times New Roman" pitchFamily="18" charset="0"/>
                <a:cs typeface="Times New Roman" pitchFamily="18" charset="0"/>
              </a:rPr>
              <a:t>атауынан-ақ </a:t>
            </a:r>
            <a:r>
              <a:rPr lang="ru-RU" dirty="0" err="1" smtClean="0">
                <a:latin typeface="Times New Roman" pitchFamily="18" charset="0"/>
                <a:cs typeface="Times New Roman" pitchFamily="18" charset="0"/>
              </a:rPr>
              <a:t>айқын: барлық жаттығулар </a:t>
            </a:r>
            <a:r>
              <a:rPr lang="ru-RU" dirty="0" err="1" smtClean="0">
                <a:latin typeface="Times New Roman" pitchFamily="18" charset="0"/>
                <a:cs typeface="Times New Roman" pitchFamily="18" charset="0"/>
              </a:rPr>
              <a:t>жай</a:t>
            </a: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ғана </a:t>
            </a:r>
            <a:r>
              <a:rPr lang="ru-RU" dirty="0" err="1" smtClean="0">
                <a:latin typeface="Times New Roman" pitchFamily="18" charset="0"/>
                <a:cs typeface="Times New Roman" pitchFamily="18" charset="0"/>
              </a:rPr>
              <a:t>ойын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түрінде өтеді.</a:t>
            </a:r>
            <a:r>
              <a:rPr lang="ru-RU" dirty="0" smtClean="0">
                <a:latin typeface="Times New Roman" pitchFamily="18" charset="0"/>
                <a:cs typeface="Times New Roman" pitchFamily="18" charset="0"/>
              </a:rPr>
              <a:t> </a:t>
            </a:r>
          </a:p>
          <a:p>
            <a:pPr>
              <a:buNone/>
            </a:pPr>
            <a:r>
              <a:rPr lang="kk-KZ"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457200" y="260648"/>
            <a:ext cx="6275040" cy="6063952"/>
          </a:xfrm>
        </p:spPr>
        <p:txBody>
          <a:bodyPr>
            <a:normAutofit lnSpcReduction="10000"/>
          </a:bodyPr>
          <a:lstStyle/>
          <a:p>
            <a:r>
              <a:rPr lang="ru-RU" dirty="0" err="1" smtClean="0">
                <a:latin typeface="Times New Roman" pitchFamily="18" charset="0"/>
                <a:cs typeface="Times New Roman" pitchFamily="18" charset="0"/>
              </a:rPr>
              <a:t>Ойындарды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бөлу:</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Қозғалмалы ойындар</a:t>
            </a:r>
            <a:endParaRPr lang="ru-RU" b="1"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Ағылшын тіліндегі сабақтарды қамтитын танымдық іс-әрекеттің кез-келген түрі интелектуалды бағытты қозғалмалыға өзгертуді қажет етеді.</a:t>
            </a:r>
          </a:p>
          <a:p>
            <a:pPr>
              <a:buNone/>
            </a:pP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Рөлдік </a:t>
            </a:r>
            <a:r>
              <a:rPr lang="ru-RU" dirty="0" err="1" smtClean="0">
                <a:latin typeface="Times New Roman" pitchFamily="18" charset="0"/>
                <a:cs typeface="Times New Roman" pitchFamily="18" charset="0"/>
              </a:rPr>
              <a:t>(ситуациялық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ойындарда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көріністер ойналады</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нақты жағдайлардың модельдері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репродуктивті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яғни қайталанатын және импровизациялық 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бөлінеді.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Бірінші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жағдайда, балалар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әдеттегі жағдайды және ондағы диалогты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ұсынады, екінші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жағдайда олар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өздерінің сценарийлерін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ойлап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тауып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шығармашылық тәсіл қолданады.</a:t>
            </a:r>
            <a:endParaRPr lang="ru-RU" dirty="0" smtClean="0">
              <a:latin typeface="Times New Roman" pitchFamily="18" charset="0"/>
              <a:cs typeface="Times New Roman" pitchFamily="18" charset="0"/>
            </a:endParaRPr>
          </a:p>
          <a:p>
            <a:endParaRPr lang="ru-RU" dirty="0"/>
          </a:p>
        </p:txBody>
      </p:sp>
      <p:pic>
        <p:nvPicPr>
          <p:cNvPr id="47108" name="Picture 4" descr="C:\Users\1990\Downloads\PHOTO-2020-02-04-17-18-52.jpg"/>
          <p:cNvPicPr>
            <a:picLocks noChangeAspect="1" noChangeArrowheads="1"/>
          </p:cNvPicPr>
          <p:nvPr/>
        </p:nvPicPr>
        <p:blipFill>
          <a:blip r:embed="rId2" cstate="print"/>
          <a:srcRect/>
          <a:stretch>
            <a:fillRect/>
          </a:stretch>
        </p:blipFill>
        <p:spPr bwMode="auto">
          <a:xfrm>
            <a:off x="6516215" y="1988840"/>
            <a:ext cx="2430177" cy="1368152"/>
          </a:xfrm>
          <a:prstGeom prst="rect">
            <a:avLst/>
          </a:prstGeom>
          <a:noFill/>
        </p:spPr>
      </p:pic>
      <p:pic>
        <p:nvPicPr>
          <p:cNvPr id="8" name="Picture 2" descr="C:\Users\1990\Desktop\Новая папка\IMG-20170422-WA0008.jpg"/>
          <p:cNvPicPr>
            <a:picLocks noChangeAspect="1" noChangeArrowheads="1"/>
          </p:cNvPicPr>
          <p:nvPr/>
        </p:nvPicPr>
        <p:blipFill>
          <a:blip r:embed="rId3" cstate="print"/>
          <a:srcRect/>
          <a:stretch>
            <a:fillRect/>
          </a:stretch>
        </p:blipFill>
        <p:spPr bwMode="auto">
          <a:xfrm>
            <a:off x="6516216" y="4509120"/>
            <a:ext cx="2627784" cy="1860788"/>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32656"/>
            <a:ext cx="8229600" cy="6264696"/>
          </a:xfrm>
        </p:spPr>
        <p:txBody>
          <a:bodyPr>
            <a:noAutofit/>
          </a:bodyPr>
          <a:lstStyle/>
          <a:p>
            <a:r>
              <a:rPr lang="ru-RU" sz="1400" b="1" dirty="0" err="1" smtClean="0"/>
              <a:t>Бәсекелестік </a:t>
            </a:r>
            <a:r>
              <a:rPr lang="ru-RU" sz="1400" dirty="0" smtClean="0"/>
              <a:t>«</a:t>
            </a:r>
            <a:r>
              <a:rPr lang="ru-RU" sz="1400" dirty="0" err="1" smtClean="0"/>
              <a:t>кім</a:t>
            </a:r>
            <a:r>
              <a:rPr lang="ru-RU" sz="1400" dirty="0" smtClean="0"/>
              <a:t> </a:t>
            </a:r>
            <a:r>
              <a:rPr lang="ru-RU" sz="1400" dirty="0" err="1" smtClean="0"/>
              <a:t>жақсы?»</a:t>
            </a:r>
            <a:r>
              <a:rPr lang="ru-RU" sz="1400" dirty="0" smtClean="0"/>
              <a:t> </a:t>
            </a:r>
            <a:r>
              <a:rPr lang="ru-RU" sz="1400" dirty="0" err="1" smtClean="0"/>
              <a:t>Қағидасына негізделген</a:t>
            </a:r>
            <a:r>
              <a:rPr lang="ru-RU" sz="1400" dirty="0" smtClean="0"/>
              <a:t>. </a:t>
            </a:r>
            <a:r>
              <a:rPr lang="ru-RU" sz="1400" dirty="0" err="1" smtClean="0"/>
              <a:t>Кроссвордты</a:t>
            </a:r>
            <a:r>
              <a:rPr lang="ru-RU" sz="1400" dirty="0" smtClean="0"/>
              <a:t> </a:t>
            </a:r>
            <a:r>
              <a:rPr lang="ru-RU" sz="1400" dirty="0" err="1" smtClean="0"/>
              <a:t>кім</a:t>
            </a:r>
            <a:r>
              <a:rPr lang="ru-RU" sz="1400" dirty="0" smtClean="0"/>
              <a:t> </a:t>
            </a:r>
            <a:r>
              <a:rPr lang="ru-RU" sz="1400" dirty="0" err="1" smtClean="0"/>
              <a:t>тезірек</a:t>
            </a:r>
            <a:r>
              <a:rPr lang="ru-RU" sz="1400" dirty="0" smtClean="0"/>
              <a:t> </a:t>
            </a:r>
            <a:r>
              <a:rPr lang="ru-RU" sz="1400" dirty="0" err="1" smtClean="0"/>
              <a:t>табады</a:t>
            </a:r>
            <a:r>
              <a:rPr lang="ru-RU" sz="1400" dirty="0" smtClean="0"/>
              <a:t>? </a:t>
            </a:r>
            <a:r>
              <a:rPr lang="ru-RU" sz="1400" dirty="0" err="1" smtClean="0"/>
              <a:t>Ең қызықты оқиғаны кім</a:t>
            </a:r>
            <a:r>
              <a:rPr lang="ru-RU" sz="1400" dirty="0" smtClean="0"/>
              <a:t> </a:t>
            </a:r>
            <a:r>
              <a:rPr lang="ru-RU" sz="1400" dirty="0" err="1" smtClean="0"/>
              <a:t>жасайды</a:t>
            </a:r>
            <a:r>
              <a:rPr lang="ru-RU" sz="1400" dirty="0" smtClean="0"/>
              <a:t>? </a:t>
            </a:r>
            <a:r>
              <a:rPr lang="ru-RU" sz="1400" dirty="0" err="1" smtClean="0"/>
              <a:t>Барлық командаларды</a:t>
            </a:r>
            <a:r>
              <a:rPr lang="ru-RU" sz="1400" dirty="0" smtClean="0"/>
              <a:t> </a:t>
            </a:r>
            <a:r>
              <a:rPr lang="ru-RU" sz="1400" dirty="0" err="1" smtClean="0"/>
              <a:t>кім</a:t>
            </a:r>
            <a:r>
              <a:rPr lang="ru-RU" sz="1400" dirty="0" smtClean="0"/>
              <a:t> </a:t>
            </a:r>
            <a:r>
              <a:rPr lang="ru-RU" sz="1400" dirty="0" err="1" smtClean="0"/>
              <a:t>дұрыс орындайды</a:t>
            </a:r>
            <a:r>
              <a:rPr lang="ru-RU" sz="1400" dirty="0" smtClean="0"/>
              <a:t>? </a:t>
            </a:r>
            <a:r>
              <a:rPr lang="ru-RU" sz="1400" dirty="0" err="1" smtClean="0"/>
              <a:t>Бәсекелестікке ынталандыру</a:t>
            </a:r>
            <a:r>
              <a:rPr lang="ru-RU" sz="1400" dirty="0" smtClean="0"/>
              <a:t> </a:t>
            </a:r>
            <a:r>
              <a:rPr lang="ru-RU" sz="1400" dirty="0" err="1" smtClean="0"/>
              <a:t>балаларға материалды</a:t>
            </a:r>
            <a:r>
              <a:rPr lang="ru-RU" sz="1400" dirty="0" smtClean="0"/>
              <a:t> </a:t>
            </a:r>
            <a:r>
              <a:rPr lang="ru-RU" sz="1400" dirty="0" err="1" smtClean="0"/>
              <a:t>тезірек</a:t>
            </a:r>
            <a:r>
              <a:rPr lang="ru-RU" sz="1400" dirty="0" smtClean="0"/>
              <a:t> </a:t>
            </a:r>
            <a:r>
              <a:rPr lang="ru-RU" sz="1400" dirty="0" err="1" smtClean="0"/>
              <a:t>меңгеруге, грамматикалық ережелер</a:t>
            </a:r>
            <a:r>
              <a:rPr lang="ru-RU" sz="1400" dirty="0" smtClean="0"/>
              <a:t> мен </a:t>
            </a:r>
            <a:r>
              <a:rPr lang="ru-RU" sz="1400" dirty="0" err="1" smtClean="0"/>
              <a:t>сөйлеу практикасын</a:t>
            </a:r>
            <a:r>
              <a:rPr lang="ru-RU" sz="1400" dirty="0" smtClean="0"/>
              <a:t> </a:t>
            </a:r>
            <a:r>
              <a:rPr lang="ru-RU" sz="1400" dirty="0" err="1" smtClean="0"/>
              <a:t>игеруде</a:t>
            </a:r>
            <a:r>
              <a:rPr lang="ru-RU" sz="1400" dirty="0" smtClean="0"/>
              <a:t> </a:t>
            </a:r>
            <a:r>
              <a:rPr lang="ru-RU" sz="1400" dirty="0" err="1" smtClean="0"/>
              <a:t>барынша</a:t>
            </a:r>
            <a:r>
              <a:rPr lang="ru-RU" sz="1400" dirty="0" smtClean="0"/>
              <a:t> </a:t>
            </a:r>
            <a:r>
              <a:rPr lang="ru-RU" sz="1400" dirty="0" err="1" smtClean="0"/>
              <a:t>ынталы</a:t>
            </a:r>
            <a:r>
              <a:rPr lang="ru-RU" sz="1400" dirty="0" smtClean="0"/>
              <a:t> </a:t>
            </a:r>
            <a:r>
              <a:rPr lang="ru-RU" sz="1400" dirty="0" err="1" smtClean="0"/>
              <a:t>болуға көмектеседі</a:t>
            </a:r>
            <a:r>
              <a:rPr lang="ru-RU" sz="1400" dirty="0" smtClean="0"/>
              <a:t>.</a:t>
            </a:r>
          </a:p>
          <a:p>
            <a:r>
              <a:rPr lang="ru-RU" sz="1400" b="1" dirty="0" err="1" smtClean="0"/>
              <a:t>Шығармашылық</a:t>
            </a:r>
            <a:r>
              <a:rPr lang="ru-RU" sz="1400" dirty="0" err="1" smtClean="0"/>
              <a:t>.</a:t>
            </a:r>
            <a:r>
              <a:rPr lang="ru-RU" sz="1400" dirty="0" smtClean="0"/>
              <a:t> </a:t>
            </a:r>
            <a:r>
              <a:rPr lang="ru-RU" sz="1400" dirty="0" err="1" smtClean="0"/>
              <a:t>Іс-әрекеттің бұл түрі тілдік</a:t>
            </a:r>
            <a:r>
              <a:rPr lang="ru-RU" sz="1400" dirty="0" smtClean="0"/>
              <a:t> </a:t>
            </a:r>
            <a:r>
              <a:rPr lang="ru-RU" sz="1400" dirty="0" err="1" smtClean="0"/>
              <a:t>шеберлікті</a:t>
            </a:r>
            <a:r>
              <a:rPr lang="ru-RU" sz="1400" dirty="0" smtClean="0"/>
              <a:t> </a:t>
            </a:r>
            <a:r>
              <a:rPr lang="ru-RU" sz="1400" dirty="0" err="1" smtClean="0"/>
              <a:t>ғана емес</a:t>
            </a:r>
            <a:r>
              <a:rPr lang="ru-RU" sz="1400" dirty="0" smtClean="0"/>
              <a:t>, </a:t>
            </a:r>
            <a:r>
              <a:rPr lang="ru-RU" sz="1400" dirty="0" err="1" smtClean="0"/>
              <a:t>сонымен</a:t>
            </a:r>
            <a:r>
              <a:rPr lang="ru-RU" sz="1400" dirty="0" smtClean="0"/>
              <a:t> </a:t>
            </a:r>
            <a:r>
              <a:rPr lang="ru-RU" sz="1400" dirty="0" err="1" smtClean="0"/>
              <a:t>бірге</a:t>
            </a:r>
            <a:r>
              <a:rPr lang="ru-RU" sz="1400" dirty="0" smtClean="0"/>
              <a:t> </a:t>
            </a:r>
            <a:r>
              <a:rPr lang="ru-RU" sz="1400" dirty="0" err="1" smtClean="0"/>
              <a:t>көркемдік бейімділікті</a:t>
            </a:r>
            <a:r>
              <a:rPr lang="ru-RU" sz="1400" dirty="0" smtClean="0"/>
              <a:t> де </a:t>
            </a:r>
            <a:r>
              <a:rPr lang="ru-RU" sz="1400" dirty="0" err="1" smtClean="0"/>
              <a:t>дамытады</a:t>
            </a:r>
            <a:r>
              <a:rPr lang="ru-RU" sz="1400" dirty="0" smtClean="0"/>
              <a:t>. </a:t>
            </a:r>
            <a:r>
              <a:rPr lang="ru-RU" sz="1400" dirty="0" err="1" smtClean="0"/>
              <a:t>Шығармашылық ойындардың бірнеше</a:t>
            </a:r>
            <a:r>
              <a:rPr lang="ru-RU" sz="1400" dirty="0" smtClean="0"/>
              <a:t> </a:t>
            </a:r>
            <a:r>
              <a:rPr lang="ru-RU" sz="1400" dirty="0" err="1" smtClean="0"/>
              <a:t>түрлері </a:t>
            </a:r>
            <a:r>
              <a:rPr lang="ru-RU" sz="1400" dirty="0" smtClean="0"/>
              <a:t>бар:</a:t>
            </a:r>
          </a:p>
          <a:p>
            <a:r>
              <a:rPr lang="ru-RU" sz="1400" b="1" dirty="0" err="1" smtClean="0"/>
              <a:t>Ауызша</a:t>
            </a:r>
            <a:r>
              <a:rPr lang="ru-RU" sz="1400" b="1" dirty="0" smtClean="0"/>
              <a:t> </a:t>
            </a:r>
            <a:r>
              <a:rPr lang="ru-RU" sz="1400" dirty="0" err="1" smtClean="0"/>
              <a:t>ойындары</a:t>
            </a:r>
            <a:r>
              <a:rPr lang="ru-RU" sz="1400" dirty="0" smtClean="0"/>
              <a:t> - </a:t>
            </a:r>
            <a:r>
              <a:rPr lang="ru-RU" sz="1400" dirty="0" err="1" smtClean="0"/>
              <a:t>өлеңдер, әндер, әңгімелер құрастыру;</a:t>
            </a:r>
            <a:endParaRPr lang="ru-RU" sz="1400" dirty="0" smtClean="0"/>
          </a:p>
          <a:p>
            <a:r>
              <a:rPr lang="ru-RU" sz="1400" b="1" dirty="0" smtClean="0"/>
              <a:t> </a:t>
            </a:r>
            <a:r>
              <a:rPr lang="ru-RU" sz="1400" b="1" dirty="0" err="1" smtClean="0"/>
              <a:t>Драмалық   </a:t>
            </a:r>
            <a:r>
              <a:rPr lang="ru-RU" sz="1400" dirty="0" smtClean="0"/>
              <a:t>- </a:t>
            </a:r>
            <a:r>
              <a:rPr lang="ru-RU" sz="1400" dirty="0" err="1" smtClean="0"/>
              <a:t>алдымен</a:t>
            </a:r>
            <a:r>
              <a:rPr lang="ru-RU" sz="1400" dirty="0" smtClean="0"/>
              <a:t> </a:t>
            </a:r>
            <a:r>
              <a:rPr lang="ru-RU" sz="1400" dirty="0" err="1" smtClean="0"/>
              <a:t>кішкентай</a:t>
            </a:r>
            <a:r>
              <a:rPr lang="ru-RU" sz="1400" dirty="0" smtClean="0"/>
              <a:t> </a:t>
            </a:r>
            <a:r>
              <a:rPr lang="ru-RU" sz="1400" dirty="0" err="1" smtClean="0"/>
              <a:t>көріністерді сахналайды</a:t>
            </a:r>
            <a:r>
              <a:rPr lang="ru-RU" sz="1400" dirty="0" smtClean="0"/>
              <a:t>, </a:t>
            </a:r>
            <a:r>
              <a:rPr lang="ru-RU" sz="1400" dirty="0" err="1" smtClean="0"/>
              <a:t>содан</a:t>
            </a:r>
            <a:r>
              <a:rPr lang="ru-RU" sz="1400" dirty="0" smtClean="0"/>
              <a:t> </a:t>
            </a:r>
            <a:r>
              <a:rPr lang="ru-RU" sz="1400" dirty="0" err="1" smtClean="0"/>
              <a:t>кейін</a:t>
            </a:r>
            <a:r>
              <a:rPr lang="ru-RU" sz="1400" dirty="0" smtClean="0"/>
              <a:t> </a:t>
            </a:r>
            <a:r>
              <a:rPr lang="ru-RU" sz="1400" dirty="0" err="1" smtClean="0"/>
              <a:t>ойнайды</a:t>
            </a:r>
            <a:r>
              <a:rPr lang="ru-RU" sz="1400" dirty="0" smtClean="0"/>
              <a:t>;</a:t>
            </a:r>
          </a:p>
          <a:p>
            <a:r>
              <a:rPr lang="ru-RU" sz="1400" dirty="0" smtClean="0"/>
              <a:t> </a:t>
            </a:r>
            <a:r>
              <a:rPr lang="ru-RU" sz="1400" b="1" dirty="0" err="1" smtClean="0"/>
              <a:t>Бейнелеу</a:t>
            </a:r>
            <a:r>
              <a:rPr lang="ru-RU" sz="1400" dirty="0" smtClean="0"/>
              <a:t>, </a:t>
            </a:r>
            <a:r>
              <a:rPr lang="ru-RU" sz="1400" dirty="0" err="1" smtClean="0"/>
              <a:t>сызу</a:t>
            </a:r>
            <a:r>
              <a:rPr lang="ru-RU" sz="1400" dirty="0" smtClean="0"/>
              <a:t>, </a:t>
            </a:r>
            <a:r>
              <a:rPr lang="ru-RU" sz="1400" dirty="0" err="1" smtClean="0"/>
              <a:t>графикалық диктанттар</a:t>
            </a:r>
            <a:r>
              <a:rPr lang="ru-RU" sz="1400" dirty="0" smtClean="0"/>
              <a:t> </a:t>
            </a:r>
            <a:r>
              <a:rPr lang="ru-RU" sz="1400" dirty="0" err="1" smtClean="0"/>
              <a:t>жасау</a:t>
            </a:r>
            <a:r>
              <a:rPr lang="ru-RU" sz="1400" dirty="0" smtClean="0"/>
              <a:t>.</a:t>
            </a:r>
          </a:p>
          <a:p>
            <a:r>
              <a:rPr lang="ru-RU" sz="1400" b="1" dirty="0" smtClean="0"/>
              <a:t>• </a:t>
            </a:r>
            <a:r>
              <a:rPr lang="ru-RU" sz="1400" b="1" dirty="0" err="1" smtClean="0"/>
              <a:t>Музыкалық</a:t>
            </a:r>
            <a:r>
              <a:rPr lang="ru-RU" sz="1400" dirty="0" err="1" smtClean="0"/>
              <a:t>.</a:t>
            </a:r>
            <a:r>
              <a:rPr lang="ru-RU" sz="1400" dirty="0" smtClean="0"/>
              <a:t> </a:t>
            </a:r>
            <a:r>
              <a:rPr lang="ru-RU" sz="1400" dirty="0" err="1" smtClean="0"/>
              <a:t>Әндерді, билерді</a:t>
            </a:r>
            <a:r>
              <a:rPr lang="ru-RU" sz="1400" dirty="0" smtClean="0"/>
              <a:t> </a:t>
            </a:r>
            <a:r>
              <a:rPr lang="ru-RU" sz="1400" dirty="0" err="1" smtClean="0"/>
              <a:t>үйрену.</a:t>
            </a:r>
            <a:r>
              <a:rPr lang="ru-RU" sz="1400" dirty="0" smtClean="0"/>
              <a:t> </a:t>
            </a:r>
            <a:r>
              <a:rPr lang="ru-RU" sz="1400" dirty="0" err="1" smtClean="0"/>
              <a:t>Музыкалық сүйемелдеуді қолдану сөйлеу ырғағын нығайтуға, оның әуенін, </a:t>
            </a:r>
            <a:r>
              <a:rPr lang="ru-RU" sz="1400" dirty="0" smtClean="0"/>
              <a:t>мотор </a:t>
            </a:r>
            <a:r>
              <a:rPr lang="ru-RU" sz="1400" dirty="0" err="1" smtClean="0"/>
              <a:t>белсенділігі</a:t>
            </a:r>
            <a:r>
              <a:rPr lang="ru-RU" sz="1400" dirty="0" smtClean="0"/>
              <a:t> мен </a:t>
            </a:r>
            <a:r>
              <a:rPr lang="ru-RU" sz="1400" dirty="0" err="1" smtClean="0"/>
              <a:t>сөйлесу қабілетін оқыту процесін</a:t>
            </a:r>
            <a:r>
              <a:rPr lang="ru-RU" sz="1400" dirty="0" smtClean="0"/>
              <a:t> </a:t>
            </a:r>
            <a:r>
              <a:rPr lang="ru-RU" sz="1400" dirty="0" err="1" smtClean="0"/>
              <a:t>әртараптандыруға көмектеседі</a:t>
            </a:r>
            <a:r>
              <a:rPr lang="ru-RU" sz="1400" dirty="0" smtClean="0"/>
              <a:t>.</a:t>
            </a:r>
          </a:p>
          <a:p>
            <a:r>
              <a:rPr lang="ru-RU" sz="1400" b="1" dirty="0" smtClean="0"/>
              <a:t>Дизайн </a:t>
            </a:r>
            <a:r>
              <a:rPr lang="ru-RU" sz="1400" b="1" dirty="0" err="1" smtClean="0"/>
              <a:t>әдісі </a:t>
            </a:r>
            <a:r>
              <a:rPr lang="ru-RU" sz="1400" b="1" dirty="0" smtClean="0"/>
              <a:t>- </a:t>
            </a:r>
            <a:r>
              <a:rPr lang="ru-RU" sz="1400" dirty="0" smtClean="0"/>
              <a:t>5-6 </a:t>
            </a:r>
            <a:r>
              <a:rPr lang="ru-RU" sz="1400" dirty="0" err="1" smtClean="0"/>
              <a:t>жастағы балаларға жарамды</a:t>
            </a:r>
            <a:r>
              <a:rPr lang="ru-RU" sz="1400" dirty="0" smtClean="0"/>
              <a:t>. </a:t>
            </a:r>
            <a:r>
              <a:rPr lang="ru-RU" sz="1400" dirty="0" err="1" smtClean="0"/>
              <a:t>Балалар</a:t>
            </a:r>
            <a:r>
              <a:rPr lang="ru-RU" sz="1400" dirty="0" smtClean="0"/>
              <a:t> </a:t>
            </a:r>
            <a:r>
              <a:rPr lang="ru-RU" sz="1400" dirty="0" err="1" smtClean="0"/>
              <a:t>мұғаліммен бірге</a:t>
            </a:r>
            <a:r>
              <a:rPr lang="ru-RU" sz="1400" dirty="0" smtClean="0"/>
              <a:t> </a:t>
            </a:r>
            <a:r>
              <a:rPr lang="ru-RU" sz="1400" dirty="0" err="1" smtClean="0"/>
              <a:t>жоба</a:t>
            </a:r>
            <a:r>
              <a:rPr lang="ru-RU" sz="1400" dirty="0" smtClean="0"/>
              <a:t> </a:t>
            </a:r>
            <a:r>
              <a:rPr lang="ru-RU" sz="1400" dirty="0" err="1" smtClean="0"/>
              <a:t>тақырыбын таңдайды, бірнеше</a:t>
            </a:r>
            <a:r>
              <a:rPr lang="ru-RU" sz="1400" dirty="0" smtClean="0"/>
              <a:t> </a:t>
            </a:r>
            <a:r>
              <a:rPr lang="ru-RU" sz="1400" dirty="0" err="1" smtClean="0"/>
              <a:t>сыныпқа арналған тапсырмаларды</a:t>
            </a:r>
            <a:r>
              <a:rPr lang="ru-RU" sz="1400" dirty="0" smtClean="0"/>
              <a:t> </a:t>
            </a:r>
            <a:r>
              <a:rPr lang="ru-RU" sz="1400" dirty="0" err="1" smtClean="0"/>
              <a:t>орындайды</a:t>
            </a:r>
            <a:r>
              <a:rPr lang="ru-RU" sz="1400" dirty="0" smtClean="0"/>
              <a:t>, </a:t>
            </a:r>
            <a:r>
              <a:rPr lang="ru-RU" sz="1400" dirty="0" err="1" smtClean="0"/>
              <a:t>ақпарат жинайды</a:t>
            </a:r>
            <a:r>
              <a:rPr lang="ru-RU" sz="1400" dirty="0" smtClean="0"/>
              <a:t> </a:t>
            </a:r>
            <a:r>
              <a:rPr lang="ru-RU" sz="1400" dirty="0" err="1" smtClean="0"/>
              <a:t>және шығармашылық тәсілге қосылады.</a:t>
            </a:r>
            <a:r>
              <a:rPr lang="ru-RU" sz="1400" dirty="0" smtClean="0"/>
              <a:t> </a:t>
            </a:r>
            <a:r>
              <a:rPr lang="ru-RU" sz="1400" dirty="0" err="1" smtClean="0"/>
              <a:t>Лингвистикалық мазмұнмен қатар, жобалар</a:t>
            </a:r>
            <a:r>
              <a:rPr lang="ru-RU" sz="1400" dirty="0" smtClean="0"/>
              <a:t> </a:t>
            </a:r>
            <a:r>
              <a:rPr lang="ru-RU" sz="1400" dirty="0" err="1" smtClean="0"/>
              <a:t>баланың тәуелсіздігін, материалды</a:t>
            </a:r>
            <a:r>
              <a:rPr lang="ru-RU" sz="1400" dirty="0" smtClean="0"/>
              <a:t> </a:t>
            </a:r>
            <a:r>
              <a:rPr lang="ru-RU" sz="1400" dirty="0" err="1" smtClean="0"/>
              <a:t>іздеуді</a:t>
            </a:r>
            <a:r>
              <a:rPr lang="ru-RU" sz="1400" dirty="0" smtClean="0"/>
              <a:t> </a:t>
            </a:r>
            <a:r>
              <a:rPr lang="ru-RU" sz="1400" dirty="0" err="1" smtClean="0"/>
              <a:t>және сәйкес емес</a:t>
            </a:r>
            <a:r>
              <a:rPr lang="ru-RU" sz="1400" dirty="0" smtClean="0"/>
              <a:t> </a:t>
            </a:r>
            <a:r>
              <a:rPr lang="ru-RU" sz="1400" dirty="0" err="1" smtClean="0"/>
              <a:t>білімді</a:t>
            </a:r>
            <a:r>
              <a:rPr lang="ru-RU" sz="1400" dirty="0" smtClean="0"/>
              <a:t> </a:t>
            </a:r>
            <a:r>
              <a:rPr lang="ru-RU" sz="1400" dirty="0" err="1" smtClean="0"/>
              <a:t>логикалық тізбектікке</a:t>
            </a:r>
            <a:r>
              <a:rPr lang="ru-RU" sz="1400" dirty="0" smtClean="0"/>
              <a:t> </a:t>
            </a:r>
            <a:r>
              <a:rPr lang="ru-RU" sz="1400" dirty="0" err="1" smtClean="0"/>
              <a:t>біріктіруді</a:t>
            </a:r>
            <a:r>
              <a:rPr lang="ru-RU" sz="1400" dirty="0" smtClean="0"/>
              <a:t> </a:t>
            </a:r>
            <a:r>
              <a:rPr lang="ru-RU" sz="1400" dirty="0" err="1" smtClean="0"/>
              <a:t>үйретеді.</a:t>
            </a:r>
            <a:endParaRPr lang="ru-RU" sz="1400" dirty="0" smtClean="0"/>
          </a:p>
          <a:p>
            <a:r>
              <a:rPr lang="ru-RU" sz="1400" b="1" dirty="0" err="1" smtClean="0"/>
              <a:t>Тілдік</a:t>
            </a:r>
            <a:r>
              <a:rPr lang="ru-RU" sz="1400" b="1" dirty="0" smtClean="0"/>
              <a:t> </a:t>
            </a:r>
            <a:r>
              <a:rPr lang="ru-RU" sz="1400" b="1" dirty="0" err="1" smtClean="0"/>
              <a:t>ортаға ену</a:t>
            </a:r>
            <a:r>
              <a:rPr lang="ru-RU" sz="1400" b="1" dirty="0" smtClean="0"/>
              <a:t> </a:t>
            </a:r>
            <a:r>
              <a:rPr lang="ru-RU" sz="1400" dirty="0" err="1" smtClean="0"/>
              <a:t>Баламен</a:t>
            </a:r>
            <a:r>
              <a:rPr lang="ru-RU" sz="1400" dirty="0" smtClean="0"/>
              <a:t> </a:t>
            </a:r>
            <a:r>
              <a:rPr lang="ru-RU" sz="1400" dirty="0" err="1" smtClean="0"/>
              <a:t>қарым-қатынас </a:t>
            </a:r>
            <a:r>
              <a:rPr lang="ru-RU" sz="1400" dirty="0" smtClean="0"/>
              <a:t>тек </a:t>
            </a:r>
            <a:r>
              <a:rPr lang="ru-RU" sz="1400" dirty="0" err="1" smtClean="0"/>
              <a:t>ағылшын тілінде</a:t>
            </a:r>
            <a:r>
              <a:rPr lang="ru-RU" sz="1400" dirty="0" smtClean="0"/>
              <a:t> </a:t>
            </a:r>
            <a:r>
              <a:rPr lang="ru-RU" sz="1400" dirty="0" err="1" smtClean="0"/>
              <a:t>болады</a:t>
            </a:r>
            <a:r>
              <a:rPr lang="ru-RU" sz="1400" dirty="0" smtClean="0"/>
              <a:t>. </a:t>
            </a:r>
            <a:r>
              <a:rPr lang="ru-RU" sz="1400" dirty="0" err="1" smtClean="0"/>
              <a:t>Алдымен</a:t>
            </a:r>
            <a:r>
              <a:rPr lang="ru-RU" sz="1400" dirty="0" smtClean="0"/>
              <a:t> </a:t>
            </a:r>
            <a:r>
              <a:rPr lang="ru-RU" sz="1400" dirty="0" err="1" smtClean="0"/>
              <a:t>сабақтар өте қысқа болуы</a:t>
            </a:r>
            <a:r>
              <a:rPr lang="ru-RU" sz="1400" dirty="0" smtClean="0"/>
              <a:t> </a:t>
            </a:r>
            <a:r>
              <a:rPr lang="ru-RU" sz="1400" dirty="0" err="1" smtClean="0"/>
              <a:t>мүмкін, содан</a:t>
            </a:r>
            <a:r>
              <a:rPr lang="ru-RU" sz="1400" dirty="0" smtClean="0"/>
              <a:t> </a:t>
            </a:r>
            <a:r>
              <a:rPr lang="ru-RU" sz="1400" dirty="0" err="1" smtClean="0"/>
              <a:t>кейін</a:t>
            </a:r>
            <a:r>
              <a:rPr lang="ru-RU" sz="1400" dirty="0" smtClean="0"/>
              <a:t> </a:t>
            </a:r>
            <a:r>
              <a:rPr lang="ru-RU" sz="1400" dirty="0" err="1" smtClean="0"/>
              <a:t>дағды дамыған сайын</a:t>
            </a:r>
            <a:r>
              <a:rPr lang="ru-RU" sz="1400" dirty="0" smtClean="0"/>
              <a:t> </a:t>
            </a:r>
            <a:r>
              <a:rPr lang="ru-RU" sz="1400" dirty="0" err="1" smtClean="0"/>
              <a:t>олар</a:t>
            </a:r>
            <a:r>
              <a:rPr lang="ru-RU" sz="1400" dirty="0" smtClean="0"/>
              <a:t> </a:t>
            </a:r>
            <a:r>
              <a:rPr lang="ru-RU" sz="1400" dirty="0" err="1" smtClean="0"/>
              <a:t>созылады</a:t>
            </a:r>
            <a:r>
              <a:rPr lang="ru-RU" sz="1400" dirty="0" smtClean="0"/>
              <a:t>. </a:t>
            </a:r>
            <a:r>
              <a:rPr lang="ru-RU" sz="1400" dirty="0" err="1" smtClean="0"/>
              <a:t>Тәжірибені күнделікті іс-әрекеттермен үйлестіру пайдалы</a:t>
            </a:r>
            <a:r>
              <a:rPr lang="ru-RU" sz="1400" dirty="0" smtClean="0"/>
              <a:t>, </a:t>
            </a:r>
            <a:r>
              <a:rPr lang="ru-RU" sz="1400" dirty="0" err="1" smtClean="0"/>
              <a:t>мысалы</a:t>
            </a:r>
            <a:r>
              <a:rPr lang="ru-RU" sz="1400" dirty="0" smtClean="0"/>
              <a:t>: </a:t>
            </a:r>
            <a:r>
              <a:rPr lang="ru-RU" sz="1400" dirty="0" err="1" smtClean="0"/>
              <a:t>бетіңізді жуып</a:t>
            </a:r>
            <a:r>
              <a:rPr lang="ru-RU" sz="1400" dirty="0" smtClean="0"/>
              <a:t>, </a:t>
            </a:r>
            <a:r>
              <a:rPr lang="ru-RU" sz="1400" dirty="0" err="1" smtClean="0"/>
              <a:t>таңғы </a:t>
            </a:r>
            <a:r>
              <a:rPr lang="ru-RU" sz="1400" dirty="0" smtClean="0"/>
              <a:t>ас </a:t>
            </a:r>
            <a:r>
              <a:rPr lang="ru-RU" sz="1400" dirty="0" err="1" smtClean="0"/>
              <a:t>ішу</a:t>
            </a:r>
            <a:r>
              <a:rPr lang="ru-RU" sz="1400" dirty="0" smtClean="0"/>
              <a:t>, </a:t>
            </a:r>
            <a:r>
              <a:rPr lang="ru-RU" sz="1400" dirty="0" err="1" smtClean="0"/>
              <a:t>әрекеттер туралы</a:t>
            </a:r>
            <a:r>
              <a:rPr lang="ru-RU" sz="1400" dirty="0" smtClean="0"/>
              <a:t> </a:t>
            </a:r>
            <a:r>
              <a:rPr lang="ru-RU" sz="1400" dirty="0" err="1" smtClean="0"/>
              <a:t>түсінік </a:t>
            </a:r>
            <a:r>
              <a:rPr lang="ru-RU" sz="1400" dirty="0" smtClean="0"/>
              <a:t>беру </a:t>
            </a:r>
            <a:r>
              <a:rPr lang="ru-RU" sz="1400" dirty="0" err="1" smtClean="0"/>
              <a:t>немесе</a:t>
            </a:r>
            <a:r>
              <a:rPr lang="ru-RU" sz="1400" dirty="0" smtClean="0"/>
              <a:t> </a:t>
            </a:r>
            <a:r>
              <a:rPr lang="ru-RU" sz="1400" dirty="0" err="1" smtClean="0"/>
              <a:t>серуендеу</a:t>
            </a:r>
            <a:r>
              <a:rPr lang="ru-RU" sz="1400" dirty="0" smtClean="0"/>
              <a:t> </a:t>
            </a:r>
            <a:r>
              <a:rPr lang="ru-RU" sz="1400" dirty="0" err="1" smtClean="0"/>
              <a:t>кезінде</a:t>
            </a:r>
            <a:r>
              <a:rPr lang="ru-RU" sz="1400" dirty="0" smtClean="0"/>
              <a:t> </a:t>
            </a:r>
            <a:r>
              <a:rPr lang="ru-RU" sz="1400" dirty="0" err="1" smtClean="0"/>
              <a:t>өткен күнді талқылау</a:t>
            </a:r>
            <a:r>
              <a:rPr lang="ru-RU" sz="1400" dirty="0" smtClean="0"/>
              <a:t>. </a:t>
            </a:r>
            <a:r>
              <a:rPr lang="ru-RU" sz="1400" dirty="0" err="1" smtClean="0"/>
              <a:t>Көмек ретінде</a:t>
            </a:r>
            <a:r>
              <a:rPr lang="ru-RU" sz="1400" dirty="0" smtClean="0"/>
              <a:t> </a:t>
            </a:r>
            <a:r>
              <a:rPr lang="ru-RU" sz="1400" dirty="0" err="1" smtClean="0"/>
              <a:t>сіз</a:t>
            </a:r>
            <a:r>
              <a:rPr lang="ru-RU" sz="1400" dirty="0" smtClean="0"/>
              <a:t> </a:t>
            </a:r>
            <a:r>
              <a:rPr lang="ru-RU" sz="1400" dirty="0" err="1" smtClean="0"/>
              <a:t>көрнекі материалдарды</a:t>
            </a:r>
            <a:r>
              <a:rPr lang="ru-RU" sz="1400" dirty="0" smtClean="0"/>
              <a:t> (</a:t>
            </a:r>
            <a:r>
              <a:rPr lang="ru-RU" sz="1400" dirty="0" err="1" smtClean="0"/>
              <a:t>карталар</a:t>
            </a:r>
            <a:r>
              <a:rPr lang="ru-RU" sz="1400" dirty="0" smtClean="0"/>
              <a:t>, </a:t>
            </a:r>
            <a:r>
              <a:rPr lang="ru-RU" sz="1400" dirty="0" err="1" smtClean="0"/>
              <a:t>кестелер</a:t>
            </a:r>
            <a:r>
              <a:rPr lang="ru-RU" sz="1400" dirty="0" smtClean="0"/>
              <a:t>) </a:t>
            </a:r>
            <a:r>
              <a:rPr lang="ru-RU" sz="1400" dirty="0" err="1" smtClean="0"/>
              <a:t>пайдалана</a:t>
            </a:r>
            <a:r>
              <a:rPr lang="ru-RU" sz="1400" dirty="0" smtClean="0"/>
              <a:t> </a:t>
            </a:r>
            <a:r>
              <a:rPr lang="ru-RU" sz="1400" dirty="0" err="1" smtClean="0"/>
              <a:t>аласыз</a:t>
            </a:r>
            <a:r>
              <a:rPr lang="ru-RU" sz="1400" dirty="0" smtClean="0"/>
              <a:t>.</a:t>
            </a:r>
          </a:p>
          <a:p>
            <a:r>
              <a:rPr lang="ru-RU" sz="1400" b="1" dirty="0" err="1" smtClean="0"/>
              <a:t>Аралас</a:t>
            </a:r>
            <a:r>
              <a:rPr lang="ru-RU" sz="1400" b="1" dirty="0" smtClean="0"/>
              <a:t> техника    </a:t>
            </a:r>
            <a:r>
              <a:rPr lang="ru-RU" sz="1400" dirty="0" err="1" smtClean="0"/>
              <a:t>Атауынан</a:t>
            </a:r>
            <a:r>
              <a:rPr lang="ru-RU" sz="1400" dirty="0" smtClean="0"/>
              <a:t> </a:t>
            </a:r>
            <a:r>
              <a:rPr lang="ru-RU" sz="1400" dirty="0" err="1" smtClean="0"/>
              <a:t>көрініп тұрғандай</a:t>
            </a:r>
            <a:r>
              <a:rPr lang="ru-RU" sz="1400" dirty="0" smtClean="0"/>
              <a:t>, </a:t>
            </a:r>
            <a:r>
              <a:rPr lang="ru-RU" sz="1400" dirty="0" err="1" smtClean="0"/>
              <a:t>бұл әдіспен мұғалімнің таңдауы бойынша</a:t>
            </a:r>
            <a:r>
              <a:rPr lang="ru-RU" sz="1400" dirty="0" smtClean="0"/>
              <a:t> </a:t>
            </a:r>
            <a:r>
              <a:rPr lang="ru-RU" sz="1400" dirty="0" err="1" smtClean="0"/>
              <a:t>алдыңғы барлық араласады</a:t>
            </a:r>
            <a:r>
              <a:rPr lang="ru-RU" sz="1400" dirty="0" smtClean="0"/>
              <a:t>: </a:t>
            </a:r>
            <a:r>
              <a:rPr lang="ru-RU" sz="1400" dirty="0" err="1" smtClean="0"/>
              <a:t>ойындардан</a:t>
            </a:r>
            <a:r>
              <a:rPr lang="ru-RU" sz="1400" dirty="0" smtClean="0"/>
              <a:t> </a:t>
            </a:r>
            <a:r>
              <a:rPr lang="ru-RU" sz="1400" dirty="0" err="1" smtClean="0"/>
              <a:t>бастап</a:t>
            </a:r>
            <a:r>
              <a:rPr lang="ru-RU" sz="1400" dirty="0" smtClean="0"/>
              <a:t> </a:t>
            </a:r>
            <a:r>
              <a:rPr lang="ru-RU" sz="1400" dirty="0" err="1" smtClean="0"/>
              <a:t>маңызды жобаларға дейін</a:t>
            </a:r>
            <a:r>
              <a:rPr lang="ru-RU" sz="1400" dirty="0" smtClean="0"/>
              <a:t>. </a:t>
            </a:r>
            <a:r>
              <a:rPr lang="ru-RU" sz="1400" dirty="0" err="1" smtClean="0"/>
              <a:t>Әртүрлілік </a:t>
            </a:r>
            <a:r>
              <a:rPr lang="ru-RU" sz="1400" dirty="0" smtClean="0"/>
              <a:t>пен </a:t>
            </a:r>
            <a:r>
              <a:rPr lang="ru-RU" sz="1400" dirty="0" err="1" smtClean="0"/>
              <a:t>сабаққа арналған құралдардың кең спектріне</a:t>
            </a:r>
            <a:r>
              <a:rPr lang="ru-RU" sz="1400" dirty="0" smtClean="0"/>
              <a:t> </a:t>
            </a:r>
            <a:r>
              <a:rPr lang="ru-RU" sz="1400" dirty="0" err="1" smtClean="0"/>
              <a:t>қосымша тәсіл</a:t>
            </a:r>
            <a:r>
              <a:rPr lang="ru-RU" sz="1400" dirty="0" smtClean="0"/>
              <a:t>.</a:t>
            </a:r>
          </a:p>
          <a:p>
            <a:endParaRPr lang="ru-RU"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92696"/>
            <a:ext cx="8229600" cy="5631904"/>
          </a:xfrm>
        </p:spPr>
        <p:txBody>
          <a:bodyPr>
            <a:normAutofit fontScale="77500" lnSpcReduction="20000"/>
          </a:bodyPr>
          <a:lstStyle/>
          <a:p>
            <a:r>
              <a:rPr lang="ru-RU" b="1" dirty="0" smtClean="0">
                <a:latin typeface="Times New Roman" pitchFamily="18" charset="0"/>
                <a:cs typeface="Times New Roman" pitchFamily="18" charset="0"/>
              </a:rPr>
              <a:t>Зайцев </a:t>
            </a:r>
            <a:r>
              <a:rPr lang="ru-RU" b="1" dirty="0" err="1" smtClean="0">
                <a:latin typeface="Times New Roman" pitchFamily="18" charset="0"/>
                <a:cs typeface="Times New Roman" pitchFamily="18" charset="0"/>
              </a:rPr>
              <a:t>техникасы</a:t>
            </a:r>
            <a:endParaRPr lang="ru-RU" b="1"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Ең танымал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кең </a:t>
            </a:r>
            <a:r>
              <a:rPr lang="ru-RU" dirty="0" err="1" smtClean="0">
                <a:latin typeface="Times New Roman" pitchFamily="18" charset="0"/>
                <a:cs typeface="Times New Roman" pitchFamily="18" charset="0"/>
              </a:rPr>
              <a:t>таралғанның </a:t>
            </a:r>
            <a:r>
              <a:rPr lang="ru-RU" dirty="0" err="1" smtClean="0">
                <a:latin typeface="Times New Roman" pitchFamily="18" charset="0"/>
                <a:cs typeface="Times New Roman" pitchFamily="18" charset="0"/>
              </a:rPr>
              <a:t>бірі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нәрестені оқуға үйрету және арнайы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«грамматикалық» текшелер</a:t>
            </a:r>
            <a:r>
              <a:rPr lang="ru-RU" dirty="0" smtClean="0">
                <a:latin typeface="Times New Roman" pitchFamily="18" charset="0"/>
                <a:cs typeface="Times New Roman" pitchFamily="18" charset="0"/>
              </a:rPr>
              <a:t> мен </a:t>
            </a:r>
            <a:r>
              <a:rPr lang="ru-RU" dirty="0" err="1" smtClean="0">
                <a:latin typeface="Times New Roman" pitchFamily="18" charset="0"/>
                <a:cs typeface="Times New Roman" pitchFamily="18" charset="0"/>
              </a:rPr>
              <a:t>кестелерді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жүйелеу арқылы сөздерді құра білу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Әр түрлі түстердегі кубтар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қолданылады: алдымен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әріптерді оқып үйрену және сөздерді жазуға үйрету, содан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сөйлемдер жасау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Көрнекі </a:t>
            </a:r>
            <a:r>
              <a:rPr lang="ru-RU" dirty="0" smtClean="0">
                <a:latin typeface="Times New Roman" pitchFamily="18" charset="0"/>
                <a:cs typeface="Times New Roman" pitchFamily="18" charset="0"/>
              </a:rPr>
              <a:t>визуализация мен </a:t>
            </a:r>
            <a:r>
              <a:rPr lang="ru-RU" dirty="0" err="1" smtClean="0">
                <a:latin typeface="Times New Roman" pitchFamily="18" charset="0"/>
                <a:cs typeface="Times New Roman" pitchFamily="18" charset="0"/>
              </a:rPr>
              <a:t>ойын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элементінің үйлесімі әдісті ең кішкентай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балалармен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ағылшын тілін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үйренудің тамаша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шешімі</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Зайцев </a:t>
            </a:r>
            <a:r>
              <a:rPr lang="ru-RU" dirty="0" err="1" smtClean="0">
                <a:latin typeface="Times New Roman" pitchFamily="18" charset="0"/>
                <a:cs typeface="Times New Roman" pitchFamily="18" charset="0"/>
              </a:rPr>
              <a:t>әдісі зерттелген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ережелерді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қолдану алгоритмдерін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құруға көмектеседі және </a:t>
            </a:r>
            <a:r>
              <a:rPr lang="ru-RU" dirty="0" err="1" smtClean="0">
                <a:latin typeface="Times New Roman" pitchFamily="18" charset="0"/>
                <a:cs typeface="Times New Roman" pitchFamily="18" charset="0"/>
              </a:rPr>
              <a:t>топта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басқа пәндермен бірге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заңдылықтарды іздеуді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үйретеді</a:t>
            </a:r>
            <a:r>
              <a:rPr lang="ru-RU" dirty="0" smtClean="0">
                <a:latin typeface="Times New Roman" pitchFamily="18" charset="0"/>
                <a:cs typeface="Times New Roman" pitchFamily="18" charset="0"/>
              </a:rPr>
              <a:t>.</a:t>
            </a:r>
          </a:p>
          <a:p>
            <a:r>
              <a:rPr lang="ru-RU" b="1" dirty="0" err="1" smtClean="0">
                <a:latin typeface="Times New Roman" pitchFamily="18" charset="0"/>
                <a:cs typeface="Times New Roman" pitchFamily="18" charset="0"/>
              </a:rPr>
              <a:t>Доманның техникасы</a:t>
            </a:r>
            <a:endParaRPr lang="ru-RU" b="1"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Гленн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Доманның әдісі нәресте кезінен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бастап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қолданылып келгенімен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онымен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ағылшын тілін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үйрену </a:t>
            </a:r>
            <a:r>
              <a:rPr lang="ru-RU" dirty="0" smtClean="0">
                <a:latin typeface="Times New Roman" pitchFamily="18" charset="0"/>
                <a:cs typeface="Times New Roman" pitchFamily="18" charset="0"/>
              </a:rPr>
              <a:t>4 </a:t>
            </a:r>
            <a:r>
              <a:rPr lang="ru-RU" dirty="0" err="1" smtClean="0">
                <a:latin typeface="Times New Roman" pitchFamily="18" charset="0"/>
                <a:cs typeface="Times New Roman" pitchFamily="18" charset="0"/>
              </a:rPr>
              <a:t>жастан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бастап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әсіресе тиімді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Арнайы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ақпараттық карталар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пайдаланылады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олардың суреті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балаға көрсетіледі және 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уақытта дауыстап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айтылады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Алдымен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сабақтар өте қысқа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бір-екі</a:t>
            </a:r>
            <a:r>
              <a:rPr lang="ru-RU" dirty="0" smtClean="0">
                <a:latin typeface="Times New Roman" pitchFamily="18" charset="0"/>
                <a:cs typeface="Times New Roman" pitchFamily="18" charset="0"/>
              </a:rPr>
              <a:t> минут </a:t>
            </a:r>
            <a:r>
              <a:rPr lang="ru-RU" dirty="0" err="1" smtClean="0">
                <a:latin typeface="Times New Roman" pitchFamily="18" charset="0"/>
                <a:cs typeface="Times New Roman" pitchFamily="18" charset="0"/>
              </a:rPr>
              <a:t>ішінде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бірақ ақпарат берік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бекітілгенге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дейін</a:t>
            </a:r>
            <a:r>
              <a:rPr lang="ru-RU" dirty="0" smtClean="0">
                <a:latin typeface="Times New Roman" pitchFamily="18" charset="0"/>
                <a:cs typeface="Times New Roman" pitchFamily="18" charset="0"/>
              </a:rPr>
              <a:t> материал </a:t>
            </a:r>
            <a:r>
              <a:rPr lang="ru-RU" dirty="0" err="1" smtClean="0">
                <a:latin typeface="Times New Roman" pitchFamily="18" charset="0"/>
                <a:cs typeface="Times New Roman" pitchFamily="18" charset="0"/>
              </a:rPr>
              <a:t>бірнеше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қайталанады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әдісті «таңбалау» 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атауға болады</a:t>
            </a:r>
            <a:r>
              <a:rPr lang="ru-RU" dirty="0" smtClean="0">
                <a:latin typeface="Times New Roman" pitchFamily="18" charset="0"/>
                <a:cs typeface="Times New Roman" pitchFamily="18" charset="0"/>
              </a:rPr>
              <a:t>. Бала </a:t>
            </a:r>
            <a:r>
              <a:rPr lang="ru-RU" dirty="0" err="1" smtClean="0">
                <a:latin typeface="Times New Roman" pitchFamily="18" charset="0"/>
                <a:cs typeface="Times New Roman" pitchFamily="18" charset="0"/>
              </a:rPr>
              <a:t>өскен кезде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элементтерін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карточкалармен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енгізе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аласыз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презентациялар</a:t>
            </a:r>
            <a:r>
              <a:rPr lang="ru-RU" dirty="0" smtClean="0">
                <a:latin typeface="Times New Roman" pitchFamily="18" charset="0"/>
                <a:cs typeface="Times New Roman" pitchFamily="18" charset="0"/>
              </a:rPr>
              <a:t> мен </a:t>
            </a:r>
            <a:r>
              <a:rPr lang="ru-RU" dirty="0" err="1" smtClean="0">
                <a:latin typeface="Times New Roman" pitchFamily="18" charset="0"/>
                <a:cs typeface="Times New Roman" pitchFamily="18" charset="0"/>
              </a:rPr>
              <a:t>бейнелерді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көрсете аласыз</a:t>
            </a:r>
            <a:r>
              <a:rPr lang="ru-RU" dirty="0" smtClean="0">
                <a:latin typeface="Times New Roman" pitchFamily="18" charset="0"/>
                <a:cs typeface="Times New Roman" pitchFamily="18" charset="0"/>
              </a:rPr>
              <a:t>.</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457200" y="1124744"/>
            <a:ext cx="8229600" cy="5199856"/>
          </a:xfrm>
        </p:spPr>
        <p:txBody>
          <a:bodyPr>
            <a:normAutofit fontScale="70000" lnSpcReduction="20000"/>
          </a:bodyPr>
          <a:lstStyle/>
          <a:p>
            <a:r>
              <a:rPr lang="kk-KZ" b="1" dirty="0" smtClean="0">
                <a:latin typeface="Times New Roman" pitchFamily="18" charset="0"/>
                <a:cs typeface="Times New Roman" pitchFamily="18" charset="0"/>
              </a:rPr>
              <a:t>Көрнекілік</a:t>
            </a:r>
            <a:endParaRPr lang="ru-RU" b="1"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Еліміздің оқу орындарында ағылшын тілін оқытуда мұғалімдер тікелей оқыту технологиясына сүйенеді. Бұл дегеніміз, балалар сөз деп аталатын объект туралы идеяны аудару арқылы емес, нәресте шет тіліндегі сөзді ақыл-ойында бекітілген суретпен, яғни визуалды семантизация арқылы байланыстыра алатындығына байланысты алады. Көрнекіліктер балалар көзіне елестете және көре алатын суреттерді кеңейтуге арналған:</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суреттер </a:t>
            </a:r>
            <a:r>
              <a:rPr lang="kk-KZ" dirty="0" smtClean="0">
                <a:latin typeface="Times New Roman" pitchFamily="18" charset="0"/>
                <a:cs typeface="Times New Roman" pitchFamily="18" charset="0"/>
              </a:rPr>
              <a:t>(мысалы, жануарларды зерттей отырып, суреттерді бірнеше рет ауыстырамыз, қай жануарлардың сөздерін есте сақтаймыз);</a:t>
            </a:r>
            <a:endParaRPr lang="ru-RU" dirty="0" smtClean="0">
              <a:latin typeface="Times New Roman" pitchFamily="18" charset="0"/>
              <a:cs typeface="Times New Roman" pitchFamily="18" charset="0"/>
            </a:endParaRPr>
          </a:p>
          <a:p>
            <a:r>
              <a:rPr lang="kk-KZ" smtClean="0">
                <a:latin typeface="Times New Roman" pitchFamily="18" charset="0"/>
                <a:cs typeface="Times New Roman" pitchFamily="18" charset="0"/>
              </a:rPr>
              <a:t>жұмыста </a:t>
            </a:r>
            <a:r>
              <a:rPr lang="kk-KZ" smtClean="0">
                <a:latin typeface="Times New Roman" pitchFamily="18" charset="0"/>
                <a:cs typeface="Times New Roman" pitchFamily="18" charset="0"/>
              </a:rPr>
              <a:t>ұсынатын </a:t>
            </a:r>
            <a:r>
              <a:rPr lang="kk-KZ" smtClean="0">
                <a:latin typeface="Times New Roman" pitchFamily="18" charset="0"/>
                <a:cs typeface="Times New Roman" pitchFamily="18" charset="0"/>
              </a:rPr>
              <a:t>балаларға </a:t>
            </a:r>
            <a:r>
              <a:rPr lang="kk-KZ" dirty="0" smtClean="0">
                <a:latin typeface="Times New Roman" pitchFamily="18" charset="0"/>
                <a:cs typeface="Times New Roman" pitchFamily="18" charset="0"/>
              </a:rPr>
              <a:t>ойынға арналған </a:t>
            </a:r>
            <a:r>
              <a:rPr lang="kk-KZ" smtClean="0">
                <a:latin typeface="Times New Roman" pitchFamily="18" charset="0"/>
                <a:cs typeface="Times New Roman" pitchFamily="18" charset="0"/>
              </a:rPr>
              <a:t>материалды </a:t>
            </a:r>
            <a:r>
              <a:rPr lang="kk-KZ" b="1" smtClean="0">
                <a:latin typeface="Times New Roman" pitchFamily="18" charset="0"/>
                <a:cs typeface="Times New Roman" pitchFamily="18" charset="0"/>
              </a:rPr>
              <a:t>ойыншық </a:t>
            </a:r>
            <a:r>
              <a:rPr lang="kk-KZ" b="1" dirty="0" smtClean="0">
                <a:latin typeface="Times New Roman" pitchFamily="18" charset="0"/>
                <a:cs typeface="Times New Roman" pitchFamily="18" charset="0"/>
              </a:rPr>
              <a:t>кейіпкерін </a:t>
            </a:r>
            <a:r>
              <a:rPr lang="kk-KZ" dirty="0" smtClean="0">
                <a:latin typeface="Times New Roman" pitchFamily="18" charset="0"/>
                <a:cs typeface="Times New Roman" pitchFamily="18" charset="0"/>
              </a:rPr>
              <a:t>енгізу (әр сабақтағы «кейіпкер арқылы» қолдану ыңғайлы);</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демонстрациялар</a:t>
            </a:r>
            <a:r>
              <a:rPr lang="kk-KZ" dirty="0" smtClean="0">
                <a:latin typeface="Times New Roman" pitchFamily="18" charset="0"/>
                <a:cs typeface="Times New Roman" pitchFamily="18" charset="0"/>
              </a:rPr>
              <a:t> (мысалы, кіші және орта топтарда мұғалімнің өзі дыбыстарды айтуда артикуляциялық органдардың жағдайын көрсетеді немесе эмоционалды жағдайды білдіретін сын есімдер арқылы лексикалық материалдың мәнін кеңейтеді - қайғылы, күлкілі, ойлы және т.б.);</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шоу</a:t>
            </a:r>
            <a:r>
              <a:rPr lang="kk-KZ" dirty="0" smtClean="0">
                <a:latin typeface="Times New Roman" pitchFamily="18" charset="0"/>
                <a:cs typeface="Times New Roman" pitchFamily="18" charset="0"/>
              </a:rPr>
              <a:t> (тақырып бейнефильмдер түрінде баяндалады, содан кейін балалар талқылайды)</a:t>
            </a:r>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92696"/>
            <a:ext cx="8229600" cy="5631904"/>
          </a:xfrm>
        </p:spPr>
        <p:txBody>
          <a:bodyPr>
            <a:normAutofit fontScale="77500" lnSpcReduction="20000"/>
          </a:bodyPr>
          <a:lstStyle/>
          <a:p>
            <a:r>
              <a:rPr lang="kk-KZ" b="1" dirty="0" smtClean="0">
                <a:latin typeface="Times New Roman" pitchFamily="18" charset="0"/>
                <a:cs typeface="Times New Roman" pitchFamily="18" charset="0"/>
              </a:rPr>
              <a:t>Заттық  дамыту ортасы</a:t>
            </a:r>
            <a:endParaRPr lang="ru-RU" b="1"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Ағылшын тілінің бұрышы топтың заттық-дамытушылық ортасының маңызды элементі болып табылады. Әдетте ол сөйлеу, сауаттылықты дамыту аймағының жанында орналасады. Ағылшын бұрышына арналған материалдар тізіміне мыналар кіреді: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Ұлыбританияның туы, елтаңбасы, сондай-ақ патшайымның портреті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дәстүрлі ойыншықтар (тедди аю - Винни Пух, Мики Маус, ойыншықтары);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олардың айналасындағы фотосуреттері бар мерекелер тізімі;</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Лондон қаласының фотосуреттері;</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оқулықтар (мысалы, «Біз ағылшын тілін үйренеміз», суреттермен бірге, «балаларға арналған іс-шаралар кітабы» - бояу кітабы, ағылшынша рифмалар жинағы және т.б.);</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ойындарға арналған материалдар (дидактикалық лото, ленталар, қозғалуға арналған доптар, парақшаларға арналған костюм элементтері);</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техникалық оқу құралдары (музыкалық орталық, кітаптарға арналған әндер мен аудио қосымшалар, ноутбук, мультимедиялық проектор).</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49154" name="Picture 2" descr="C:\Users\1990\Downloads\PHOTO-2020-02-04-17-18-39.jpg"/>
          <p:cNvPicPr>
            <a:picLocks noGrp="1" noChangeAspect="1" noChangeArrowheads="1"/>
          </p:cNvPicPr>
          <p:nvPr>
            <p:ph idx="1"/>
          </p:nvPr>
        </p:nvPicPr>
        <p:blipFill>
          <a:blip r:embed="rId2" cstate="print"/>
          <a:srcRect/>
          <a:stretch>
            <a:fillRect/>
          </a:stretch>
        </p:blipFill>
        <p:spPr bwMode="auto">
          <a:xfrm>
            <a:off x="539552" y="620688"/>
            <a:ext cx="3581314" cy="2016224"/>
          </a:xfrm>
          <a:prstGeom prst="rect">
            <a:avLst/>
          </a:prstGeom>
          <a:noFill/>
        </p:spPr>
      </p:pic>
      <p:pic>
        <p:nvPicPr>
          <p:cNvPr id="49155" name="Picture 3" descr="C:\Users\1990\Downloads\PHOTO-2020-02-04-17-20-15.jpg"/>
          <p:cNvPicPr>
            <a:picLocks noChangeAspect="1" noChangeArrowheads="1"/>
          </p:cNvPicPr>
          <p:nvPr/>
        </p:nvPicPr>
        <p:blipFill>
          <a:blip r:embed="rId3" cstate="print"/>
          <a:srcRect/>
          <a:stretch>
            <a:fillRect/>
          </a:stretch>
        </p:blipFill>
        <p:spPr bwMode="auto">
          <a:xfrm>
            <a:off x="5076056" y="476672"/>
            <a:ext cx="3666760" cy="2750070"/>
          </a:xfrm>
          <a:prstGeom prst="rect">
            <a:avLst/>
          </a:prstGeom>
          <a:noFill/>
        </p:spPr>
      </p:pic>
      <p:pic>
        <p:nvPicPr>
          <p:cNvPr id="49156" name="Picture 4" descr="C:\Users\1990\Downloads\PHOTO-2020-02-04-17-20-16.jpg"/>
          <p:cNvPicPr>
            <a:picLocks noChangeAspect="1" noChangeArrowheads="1"/>
          </p:cNvPicPr>
          <p:nvPr/>
        </p:nvPicPr>
        <p:blipFill>
          <a:blip r:embed="rId4" cstate="print"/>
          <a:srcRect/>
          <a:stretch>
            <a:fillRect/>
          </a:stretch>
        </p:blipFill>
        <p:spPr bwMode="auto">
          <a:xfrm>
            <a:off x="251520" y="2996952"/>
            <a:ext cx="3978796" cy="2984097"/>
          </a:xfrm>
          <a:prstGeom prst="rect">
            <a:avLst/>
          </a:prstGeom>
          <a:noFill/>
        </p:spPr>
      </p:pic>
      <p:pic>
        <p:nvPicPr>
          <p:cNvPr id="49157" name="Picture 5" descr="C:\Users\1990\Downloads\PHOTO-2020-02-04-17-20-19.jpg"/>
          <p:cNvPicPr>
            <a:picLocks noChangeAspect="1" noChangeArrowheads="1"/>
          </p:cNvPicPr>
          <p:nvPr/>
        </p:nvPicPr>
        <p:blipFill>
          <a:blip r:embed="rId5" cstate="print"/>
          <a:srcRect/>
          <a:stretch>
            <a:fillRect/>
          </a:stretch>
        </p:blipFill>
        <p:spPr bwMode="auto">
          <a:xfrm>
            <a:off x="4788024" y="3861048"/>
            <a:ext cx="3834779" cy="2158921"/>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50178" name="Picture 2" descr="C:\Users\1990\Downloads\PHOTO-2020-02-04-17-20-50.jpg"/>
          <p:cNvPicPr>
            <a:picLocks noGrp="1" noChangeAspect="1" noChangeArrowheads="1"/>
          </p:cNvPicPr>
          <p:nvPr>
            <p:ph idx="1"/>
          </p:nvPr>
        </p:nvPicPr>
        <p:blipFill>
          <a:blip r:embed="rId2" cstate="print"/>
          <a:srcRect/>
          <a:stretch>
            <a:fillRect/>
          </a:stretch>
        </p:blipFill>
        <p:spPr bwMode="auto">
          <a:xfrm>
            <a:off x="683568" y="1052736"/>
            <a:ext cx="2304256" cy="3072341"/>
          </a:xfrm>
          <a:prstGeom prst="rect">
            <a:avLst/>
          </a:prstGeom>
          <a:noFill/>
        </p:spPr>
      </p:pic>
      <p:pic>
        <p:nvPicPr>
          <p:cNvPr id="50179" name="Picture 3" descr="C:\Users\1990\Downloads\PHOTO-2020-02-04-17-20-51 (1).jpg"/>
          <p:cNvPicPr>
            <a:picLocks noChangeAspect="1" noChangeArrowheads="1"/>
          </p:cNvPicPr>
          <p:nvPr/>
        </p:nvPicPr>
        <p:blipFill>
          <a:blip r:embed="rId3" cstate="print"/>
          <a:srcRect/>
          <a:stretch>
            <a:fillRect/>
          </a:stretch>
        </p:blipFill>
        <p:spPr bwMode="auto">
          <a:xfrm>
            <a:off x="5940152" y="1052736"/>
            <a:ext cx="2685430" cy="3224925"/>
          </a:xfrm>
          <a:prstGeom prst="rect">
            <a:avLst/>
          </a:prstGeom>
          <a:noFill/>
        </p:spPr>
      </p:pic>
      <p:pic>
        <p:nvPicPr>
          <p:cNvPr id="6" name="Рисунок 5" descr="https://melkie.net/wp-content/uploads/2018/08/maket-vestminsterskogo-dvorca-s-big-benom-600x337.jpg"/>
          <p:cNvPicPr/>
          <p:nvPr/>
        </p:nvPicPr>
        <p:blipFill>
          <a:blip r:embed="rId4" cstate="print"/>
          <a:srcRect/>
          <a:stretch>
            <a:fillRect/>
          </a:stretch>
        </p:blipFill>
        <p:spPr bwMode="auto">
          <a:xfrm>
            <a:off x="2699792" y="3861048"/>
            <a:ext cx="3528392" cy="244827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6063952"/>
          </a:xfrm>
        </p:spPr>
        <p:txBody>
          <a:bodyPr>
            <a:noAutofit/>
          </a:bodyPr>
          <a:lstStyle/>
          <a:p>
            <a:r>
              <a:rPr lang="kk-KZ" sz="1400" b="1" dirty="0" smtClean="0">
                <a:latin typeface="Times New Roman" pitchFamily="18" charset="0"/>
                <a:cs typeface="Times New Roman" pitchFamily="18" charset="0"/>
              </a:rPr>
              <a:t>Жаңылтпаштар</a:t>
            </a:r>
            <a:endParaRPr lang="ru-RU" sz="1400" b="1"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Айтылымды бекіту үшін қолданылатын сөйлеу техникасы ересек және даярлық топтарында қолданылады. Мектеп жасына дейінгі балалар үшін тілдік бұрылыстарды тек дайындалған дыбыстық материалдың сапасы бойынша ғана емес, сонымен қатар мазмұны бойынша да таңдау ұсынылады - күлкілі фразалар тезірек есте сақталады. Мысалы, ысқырықты дыбыстарды орындау үшін балалар бұл тілдің жаңылтпашын оңай есте сақтайды:</a:t>
            </a:r>
          </a:p>
          <a:p>
            <a:endParaRPr lang="ru-RU" sz="1400"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I scream, you scream, we all scream for ice cream.</a:t>
            </a:r>
            <a:r>
              <a:rPr lang="kk-KZ" sz="1400" dirty="0" smtClean="0">
                <a:latin typeface="Times New Roman" pitchFamily="18" charset="0"/>
                <a:cs typeface="Times New Roman" pitchFamily="18" charset="0"/>
              </a:rPr>
              <a:t>(Мен айқайлаймын, сендер айқайлайсыңдар, бәріміз балмұздақ үшін айқайлаймыз).</a:t>
            </a:r>
          </a:p>
          <a:p>
            <a:pPr>
              <a:buNone/>
            </a:pPr>
            <a:endParaRPr lang="ru-RU" sz="1400" dirty="0" smtClean="0">
              <a:latin typeface="Times New Roman" pitchFamily="18" charset="0"/>
              <a:cs typeface="Times New Roman" pitchFamily="18" charset="0"/>
            </a:endParaRPr>
          </a:p>
          <a:p>
            <a:r>
              <a:rPr lang="kk-KZ" sz="1400" b="1" dirty="0" smtClean="0">
                <a:latin typeface="Times New Roman" pitchFamily="18" charset="0"/>
                <a:cs typeface="Times New Roman" pitchFamily="18" charset="0"/>
              </a:rPr>
              <a:t>Жұмбақтар</a:t>
            </a:r>
            <a:endParaRPr lang="ru-RU" sz="1400" b="1"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Бұрын зерттелген лингвистикалық сипаттағы лингвистикалық материалды, яғни сөздерді қайталауға мүмкіндік беретін уақыт сыналған мотивациялық әдіс. Сонымен бірге жұмбақтарды тақырып бойынша үйренген сөздерді қайталау үшін де қолдануға болады, яғни қорытынды сабақта немесе кіріктірілген сабақта материалды бекіту кезеңінде.</a:t>
            </a:r>
            <a:endParaRPr lang="ru-RU" sz="1400"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Мысалы, үлкен топтың оқушыларымен «Жануарлар» тақырыбында мен осы жұмбақтар жинағын шешемін:</a:t>
            </a:r>
            <a:endParaRPr lang="ru-RU" sz="1400"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I am green, I always jump. (A frog).</a:t>
            </a:r>
            <a:endParaRPr lang="ru-RU" sz="1400"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I am grey, black, white, I am furry, I live with people. (A cat).</a:t>
            </a:r>
            <a:endParaRPr lang="ru-RU" sz="1400"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I am big or small and I am the best friend for all of you. (A dog).</a:t>
            </a:r>
          </a:p>
          <a:p>
            <a:pPr>
              <a:buNone/>
            </a:pPr>
            <a:endParaRPr lang="ru-RU" sz="1400"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Мен жасылмын, әрдайым секіремін. (Бақа).</a:t>
            </a:r>
            <a:endParaRPr lang="ru-RU" sz="1400"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Мен сұрмын, қара, ақпын, қызғылтмын, адамдармен тұрамын. (Мысық).</a:t>
            </a:r>
            <a:endParaRPr lang="ru-RU" sz="1400" dirty="0" smtClean="0">
              <a:latin typeface="Times New Roman" pitchFamily="18" charset="0"/>
              <a:cs typeface="Times New Roman" pitchFamily="18" charset="0"/>
            </a:endParaRPr>
          </a:p>
          <a:p>
            <a:pPr>
              <a:buNone/>
            </a:pPr>
            <a:r>
              <a:rPr lang="kk-KZ" sz="1400" dirty="0" smtClean="0">
                <a:latin typeface="Times New Roman" pitchFamily="18" charset="0"/>
                <a:cs typeface="Times New Roman" pitchFamily="18" charset="0"/>
              </a:rPr>
              <a:t>     Мен үлкенмін немесе кішкентаймын және мен бәрің үшін ең жақсы доспын. (Ит).</a:t>
            </a:r>
            <a:endParaRPr lang="ru-RU" sz="1400" dirty="0" smtClean="0">
              <a:latin typeface="Times New Roman" pitchFamily="18" charset="0"/>
              <a:cs typeface="Times New Roman" pitchFamily="18" charset="0"/>
            </a:endParaRPr>
          </a:p>
          <a:p>
            <a:endParaRPr lang="ru-RU"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788808"/>
          </a:xfrm>
        </p:spPr>
        <p:txBody>
          <a:bodyPr>
            <a:normAutofit fontScale="90000"/>
          </a:bodyPr>
          <a:lstStyle/>
          <a:p>
            <a:pPr algn="ctr"/>
            <a:r>
              <a:rPr lang="kk-KZ" sz="3100" dirty="0" smtClean="0">
                <a:latin typeface="Times New Roman" pitchFamily="18" charset="0"/>
                <a:cs typeface="Times New Roman" pitchFamily="18" charset="0"/>
              </a:rPr>
              <a:t>Балабақшадағы  ағылшын тілі бойынша жұмыс бағдарламасы</a:t>
            </a:r>
            <a:r>
              <a:rPr lang="ru-RU" sz="5400" dirty="0" smtClean="0">
                <a:latin typeface="Times New Roman" pitchFamily="18" charset="0"/>
                <a:cs typeface="Times New Roman" pitchFamily="18" charset="0"/>
              </a:rPr>
              <a:t/>
            </a:r>
            <a:br>
              <a:rPr lang="ru-RU" sz="5400" dirty="0" smtClean="0">
                <a:latin typeface="Times New Roman" pitchFamily="18" charset="0"/>
                <a:cs typeface="Times New Roman" pitchFamily="18" charset="0"/>
              </a:rPr>
            </a:br>
            <a:r>
              <a:rPr lang="ru-RU" dirty="0" smtClean="0"/>
              <a:t/>
            </a:r>
            <a:br>
              <a:rPr lang="ru-RU" dirty="0" smtClean="0"/>
            </a:br>
            <a:endParaRPr lang="ru-RU" dirty="0"/>
          </a:p>
        </p:txBody>
      </p:sp>
      <p:sp>
        <p:nvSpPr>
          <p:cNvPr id="3" name="Содержимое 2"/>
          <p:cNvSpPr>
            <a:spLocks noGrp="1"/>
          </p:cNvSpPr>
          <p:nvPr>
            <p:ph idx="1"/>
          </p:nvPr>
        </p:nvSpPr>
        <p:spPr>
          <a:xfrm>
            <a:off x="457200" y="1484784"/>
            <a:ext cx="8229600" cy="4839816"/>
          </a:xfrm>
        </p:spPr>
        <p:txBody>
          <a:bodyPr/>
          <a:lstStyle/>
          <a:p>
            <a:r>
              <a:rPr lang="kk-KZ" dirty="0" smtClean="0">
                <a:latin typeface="Times New Roman" pitchFamily="18" charset="0"/>
                <a:cs typeface="Times New Roman" pitchFamily="18" charset="0"/>
              </a:rPr>
              <a:t>Ағылшын тілі курсының материалы мен мазмұнын ұсыну тәртібі МДҰ-ның жалпы білім беру бағдарламасы негізінде аға оқытушы мен әдіскердің қатысуымен шет тілі мұғалімі құрайды. Яғни, балабақшалардағы жұмыс бағдарламалары әр түрлі болуы мүмкін, бірақ сонымен бірге бағдарламалық құжатты рәсімдеуге қойылатын талаптар және бірінші жылдағы жұмыс нәтижелері бірдей болады.</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pPr algn="ctr"/>
            <a:r>
              <a:rPr lang="kk-KZ" dirty="0" smtClean="0">
                <a:latin typeface="Times New Roman" pitchFamily="18" charset="0"/>
                <a:cs typeface="Times New Roman" pitchFamily="18" charset="0"/>
              </a:rPr>
              <a:t>Қазіргі мектепке дейінгі білім тұжырымдамасы баланың жан-жақты дамуын білдіреді. Яғни, білім беру бағдарламасына дәстүрлі курстар ғана емес: қоршаған әлеммен танысу, сөйлеуді дамыту, сонымен қатар қазіргі қоғамдық, саяси және мәдени жағдаймен анықталатын курстар кіреді. Соңғысына балабақшаның білім беру бағдарламасына ағылшын тілін үйретуді енгізу жатады.</a:t>
            </a:r>
          </a:p>
          <a:p>
            <a:endParaRPr lang="kk-KZ" dirty="0" smtClean="0"/>
          </a:p>
          <a:p>
            <a:endParaRPr lang="kk-KZ" dirty="0" smtClean="0"/>
          </a:p>
          <a:p>
            <a:endParaRPr lang="kk-KZ" dirty="0" smtClean="0"/>
          </a:p>
          <a:p>
            <a:endParaRPr lang="kk-KZ" dirty="0" smtClean="0"/>
          </a:p>
          <a:p>
            <a:endParaRPr lang="ru-RU" dirty="0" smtClean="0"/>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4400" dirty="0" smtClean="0">
                <a:latin typeface="Times New Roman" pitchFamily="18" charset="0"/>
                <a:cs typeface="Times New Roman" pitchFamily="18" charset="0"/>
              </a:rPr>
              <a:t>Шет тілі бойынша жұмыс бағдарламасын құрудың принциптері</a:t>
            </a:r>
            <a:r>
              <a:rPr lang="ru-RU" sz="5400" dirty="0" smtClean="0"/>
              <a:t/>
            </a:r>
            <a:br>
              <a:rPr lang="ru-RU" sz="5400" dirty="0" smtClean="0"/>
            </a:br>
            <a:endParaRPr lang="ru-RU" dirty="0"/>
          </a:p>
        </p:txBody>
      </p:sp>
      <p:sp>
        <p:nvSpPr>
          <p:cNvPr id="3" name="Содержимое 2"/>
          <p:cNvSpPr>
            <a:spLocks noGrp="1"/>
          </p:cNvSpPr>
          <p:nvPr>
            <p:ph idx="1"/>
          </p:nvPr>
        </p:nvSpPr>
        <p:spPr>
          <a:xfrm>
            <a:off x="457200" y="1484784"/>
            <a:ext cx="8229600" cy="4839816"/>
          </a:xfrm>
        </p:spPr>
        <p:txBody>
          <a:bodyPr>
            <a:normAutofit fontScale="70000" lnSpcReduction="20000"/>
          </a:bodyPr>
          <a:lstStyle/>
          <a:p>
            <a:r>
              <a:rPr lang="kk-KZ" dirty="0" smtClean="0">
                <a:latin typeface="Times New Roman" pitchFamily="18" charset="0"/>
                <a:cs typeface="Times New Roman" pitchFamily="18" charset="0"/>
              </a:rPr>
              <a:t>Жұмыс бағдарламасын дайындауға қойылатын талаптар Мемлекеттік Білім  беру Стандартымен анықталған:</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Бағдарлама баланың әртүрлі әрекеттері арқылы іске асырылатын білім беруді дамыту принципіне негізделген.</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Бағдарлама мектепке дейінгі педагогика мен даму психологиясының қағидаларына сәйкес келеді.</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Шет тілін білу, іскерлік және дағды білім беру процесінің мақсаттары мен міндеттерінің біртұтастығымен қалыптасады.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Ағылшын тілі сабақтары білім беру салаларының (таным, физикалық дамыту, сөйлеуді дамыту және т.б.) интеграциялану сипатында болады.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Бағдарлама әр бүлдіршінге жеке қарауды қамтиды.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Сабақтарға арналған материалдар дәйекті және жүйелі түрде таңдалады, яғни жаңаны зерттеу бұрын үйренген нәрсеге негізделеді.</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Сабақтар шетел тілдер кабинетінде аптасына екі рет таңертең немесе күндізгі ұйқыдан кейін ұйымдастырылады, балалардың шаршауға уақыты болмауы керек, яғни олар оқу ақпаратын толық қабылдайды. Орта  топтағы сабақтың ұзақтығы – 15-20 минут, ересек топтарда – 20-25 минут.</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4000" dirty="0" smtClean="0">
                <a:latin typeface="Times New Roman" pitchFamily="18" charset="0"/>
                <a:cs typeface="Times New Roman" pitchFamily="18" charset="0"/>
              </a:rPr>
              <a:t>МДҰ-да ағылшын тілін үйренудің бірінші жылының нәтижелері</a:t>
            </a:r>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endParaRPr lang="ru-RU" sz="40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10000"/>
          </a:bodyPr>
          <a:lstStyle/>
          <a:p>
            <a:r>
              <a:rPr lang="kk-KZ" dirty="0" smtClean="0">
                <a:latin typeface="Times New Roman" pitchFamily="18" charset="0"/>
                <a:cs typeface="Times New Roman" pitchFamily="18" charset="0"/>
              </a:rPr>
              <a:t>Ағылшын тілін үйренудің бірінші жылының соңында балалар мынаны білуі керек:</a:t>
            </a: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40-50 ағылшын сөздері («Жануарлар аттарын», «10-ға дейінгі сандар», «етістіктер-іс-әрекеттер», «айналасындағы әлем: ойыншықтар» тақырыптарынан);</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6 - баяндауыш сөйлемдер (Менің атым ..., маған ... (жас), көремін ..., аламын ..., мен сүйемін ..., менде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Сөйлеу үлгісіндегі 4 сұрақ (сіз нешедесіз? Сіздің атыңыз кім? Сіз ...жасай білесіз бе? Сізде ... бар ма?);</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7-10 өлеңдер, әндер, жаңылтпаштар.</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6408712"/>
          </a:xfrm>
        </p:spPr>
        <p:txBody>
          <a:bodyPr>
            <a:normAutofit fontScale="25000" lnSpcReduction="20000"/>
          </a:bodyPr>
          <a:lstStyle/>
          <a:p>
            <a:r>
              <a:rPr lang="kk-KZ" dirty="0" smtClean="0">
                <a:latin typeface="Times New Roman" pitchFamily="18" charset="0"/>
                <a:cs typeface="Times New Roman" pitchFamily="18" charset="0"/>
              </a:rPr>
              <a:t>Мазмұны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Балабақшада ағылшын тілін үйренудің өзектілігі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Ағылшын тілін үйренудің мақсаттары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Ағылшын тілінде сабақ өткізудің міндеттері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Шет тілін қай жаста үйренуге болады?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Балабақшадағы ағылшын тілі сабақтарын өткізу  түрлері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МДҰ-да ағылшын тілін үйренудің әдістері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Ойын әдісі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Білім беру ойындары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Кесте: Ағылшын тілі сабақтарындағы дидактикалық ойындардың картатекасы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Қозғалмалы ойындар</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Кесте: Ағылшын тілі сабақтарындағы қозғалмалы ойындардың мысалдары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Театрландырылған ойындар</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Кесте: ағылшын тілі сабақтарындағы театрландырылған ойындардың мысалдары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Көрнекілік</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Заттық -дамыту ортасы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Фотогалерея: ағылшын тілін үйренуге арналған заттық -дамыту ортасын безендіру мысалдары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Тәжірибелік әдістер</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Ауызша әдіс</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Өлеңдер(тақпақтар) мен әндер</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Ағылшын сөздері жазылған орыс өлеңдері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 Жаңылтпаштар  </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Жұмбақтар</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Балабақшадағы  ағылшын тілі бойынша жұмыс бағдарламасы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Шет тілі бойынша жұмыс бағдарламасын құрудың принциптері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МДҰ-да ағылшын тілін оқытудың бірінші жылының нәтижелері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Жұмыс бағдарламаларының мысалдары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DOW-де ағылшын тілін үйренудің перспективалық жоспары</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Балабақшада ағылшын тілінде сабақ өткізу әдістері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Сабақ кестесі</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Кесте: Ағылшын тілі тобындағы алғашқы сабақтың қысқаша мазмұны (фрагмент)</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Кесте: орта топтағы «Ойыншықтар» тақырыбындағы ағылшын тілі сабағының конспектісі (фрагмент)</a:t>
            </a:r>
            <a:endParaRPr lang="ru-RU" sz="4300" dirty="0" smtClean="0">
              <a:latin typeface="Times New Roman" pitchFamily="18" charset="0"/>
              <a:cs typeface="Times New Roman" pitchFamily="18" charset="0"/>
            </a:endParaRPr>
          </a:p>
          <a:p>
            <a:r>
              <a:rPr lang="kk-KZ" sz="4300" dirty="0" smtClean="0">
                <a:latin typeface="Times New Roman" pitchFamily="18" charset="0"/>
                <a:cs typeface="Times New Roman" pitchFamily="18" charset="0"/>
              </a:rPr>
              <a:t>Кесте: Үлкен топтағы «Винни Пухқа бару» тақырыбындағы ағылшын тілі сабағынан реферат (фрагмент)</a:t>
            </a:r>
            <a:endParaRPr lang="ru-RU" sz="4300"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24744"/>
            <a:ext cx="8229600" cy="1296144"/>
          </a:xfrm>
        </p:spPr>
        <p:txBody>
          <a:bodyPr>
            <a:normAutofit fontScale="90000"/>
          </a:bodyPr>
          <a:lstStyle/>
          <a:p>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latin typeface="Times New Roman" pitchFamily="18" charset="0"/>
                <a:cs typeface="Times New Roman" pitchFamily="18" charset="0"/>
              </a:rPr>
              <a:t>Балабақшада ағылшын тілін үйренудің өзектілігі</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20000"/>
          </a:bodyPr>
          <a:lstStyle/>
          <a:p>
            <a:r>
              <a:rPr lang="kk-KZ" dirty="0" smtClean="0">
                <a:latin typeface="Times New Roman" pitchFamily="18" charset="0"/>
                <a:cs typeface="Times New Roman" pitchFamily="18" charset="0"/>
              </a:rPr>
              <a:t>Психофизикалық тұрғыдан алғанда, мектеп жасына дейінгі жас кезеңі шет тілін үйренуге ең қолайлы, өйткені балаларда дамыған ұзақ мерзімді есте сақтау қабілеті бар, яғни сабақта жасалынған нәрсені,ең бастысы сабақта не айтылды ұзақ уақыт есте сақтау, сонымен қатар уақытша ақпаратты есте сақтау үшін қажет оперативті жады. </a:t>
            </a:r>
          </a:p>
          <a:p>
            <a:r>
              <a:rPr lang="kk-KZ" dirty="0" smtClean="0">
                <a:latin typeface="Times New Roman" pitchFamily="18" charset="0"/>
                <a:cs typeface="Times New Roman" pitchFamily="18" charset="0"/>
              </a:rPr>
              <a:t>Осылайша, мектеп жасына дейінгі балалар барлық сөздер мен грамматикалық құрылымдарды жаттай алады. </a:t>
            </a:r>
          </a:p>
          <a:p>
            <a:r>
              <a:rPr lang="kk-KZ" dirty="0" smtClean="0">
                <a:latin typeface="Times New Roman" pitchFamily="18" charset="0"/>
                <a:cs typeface="Times New Roman" pitchFamily="18" charset="0"/>
              </a:rPr>
              <a:t>Мұндай жады, ең көп таралған шет тілі - ағылшын тілін оқыту жүйесін дамытуға құнарлы топырақ болып табылады.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Шет тілін үйрену баланың шығармашылық қабілеттерін, қарым-қатынас қабілеттерін, танымдық қабілеттерін дамытуға ықпал етеді, сонымен қатар өзінің туған жерінің мәдениетіне және шет елінің мәдениетіне құрметпен қарауға тәрбиелейді.</a:t>
            </a:r>
            <a:endParaRPr lang="ru-RU" dirty="0" smtClean="0">
              <a:latin typeface="Times New Roman" pitchFamily="18" charset="0"/>
              <a:cs typeface="Times New Roman" pitchFamily="18" charset="0"/>
            </a:endParaRPr>
          </a:p>
          <a:p>
            <a:endParaRPr lang="ru-RU" dirty="0"/>
          </a:p>
        </p:txBody>
      </p:sp>
      <p:sp>
        <p:nvSpPr>
          <p:cNvPr id="4" name="Стрелка вправо 3"/>
          <p:cNvSpPr/>
          <p:nvPr/>
        </p:nvSpPr>
        <p:spPr>
          <a:xfrm>
            <a:off x="467544" y="4869160"/>
            <a:ext cx="288032" cy="3406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4000" dirty="0" smtClean="0">
                <a:latin typeface="Times New Roman" pitchFamily="18" charset="0"/>
                <a:cs typeface="Times New Roman" pitchFamily="18" charset="0"/>
              </a:rPr>
              <a:t>Ағылшын тілін оқыту мақсаттары</a:t>
            </a:r>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endParaRPr lang="ru-RU" sz="40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7500" lnSpcReduction="20000"/>
          </a:bodyPr>
          <a:lstStyle/>
          <a:p>
            <a:r>
              <a:rPr lang="kk-KZ" dirty="0" smtClean="0">
                <a:latin typeface="Times New Roman" pitchFamily="18" charset="0"/>
                <a:cs typeface="Times New Roman" pitchFamily="18" charset="0"/>
              </a:rPr>
              <a:t>Шет тілін оқыту миссиясына:</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ерікті (яғни саналы түрде басқарылатын) және еріксіз есте сақтау, зейін, ойлау және қиялды дамыту;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балалардың көкжиегін кеңейту (шет тілімен танысу оларды басқа елдің мәдениетінің контекстіне автоматты түрде енгізеді, яғни бұл басқа ұлттарға құрметпен қарауды дамытуға негіз жасайды);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балалардың белгілі бір тақырып аясында коммуникативтік тапсырмаларды шет тілінде шешуге қабілеттілігін дамыту үшін жағдай жасау (бұл тек ересектерге ғана емес, сонымен бірге балаларға ағылшын тілінде сөйлейтін адамдарға өзін жайлы сезінуге мүмкіндік беретін ағылшын тілін үйренудің өзіндік мақсаты);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шығармашылық пен білімге деген мотивацияны дамыту;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шет тілдерін үйренуге қызығушылық танытатын космополит тұлғаны тәрбиелеу.</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428768"/>
          </a:xfrm>
        </p:spPr>
        <p:txBody>
          <a:bodyPr>
            <a:normAutofit fontScale="90000"/>
          </a:bodyPr>
          <a:lstStyle/>
          <a:p>
            <a:pPr algn="ctr"/>
            <a:r>
              <a:rPr lang="kk-KZ" dirty="0" smtClean="0">
                <a:latin typeface="Times New Roman" pitchFamily="18" charset="0"/>
                <a:cs typeface="Times New Roman" pitchFamily="18" charset="0"/>
              </a:rPr>
              <a:t>Ағылшын тілінде сабақ өткізуге арналған тапсырмалар</a:t>
            </a:r>
            <a:r>
              <a:rPr lang="ru-RU" dirty="0" smtClean="0"/>
              <a:t/>
            </a:r>
            <a:br>
              <a:rPr lang="ru-RU" dirty="0" smtClean="0"/>
            </a:br>
            <a:endParaRPr lang="ru-RU" dirty="0"/>
          </a:p>
        </p:txBody>
      </p:sp>
      <p:sp>
        <p:nvSpPr>
          <p:cNvPr id="3" name="Содержимое 2"/>
          <p:cNvSpPr>
            <a:spLocks noGrp="1"/>
          </p:cNvSpPr>
          <p:nvPr>
            <p:ph idx="1"/>
          </p:nvPr>
        </p:nvSpPr>
        <p:spPr>
          <a:xfrm>
            <a:off x="457200" y="1935480"/>
            <a:ext cx="5770984" cy="4389120"/>
          </a:xfrm>
        </p:spPr>
        <p:txBody>
          <a:bodyPr>
            <a:normAutofit fontScale="62500" lnSpcReduction="20000"/>
          </a:bodyPr>
          <a:lstStyle/>
          <a:p>
            <a:pPr>
              <a:buNone/>
            </a:pPr>
            <a:r>
              <a:rPr lang="kk-KZ" b="1" dirty="0" smtClean="0">
                <a:latin typeface="Times New Roman" pitchFamily="18" charset="0"/>
                <a:cs typeface="Times New Roman" pitchFamily="18" charset="0"/>
              </a:rPr>
              <a:t>Осы мақсаттарға жетуге келесі міндеттер көмектеседі:</a:t>
            </a:r>
            <a:endParaRPr lang="ru-RU" b="1"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тақырыптар бойынша сөздік қорын байыту (мысалы, кіші топ - жануарлар, түстер, ортаңғы топ- дене мүшелері, отбасы мүшелері, ересек топ - мектеп атрибуттарының атаулары, даярлық топ - сандық, сапалық сын есімдер және т.б.);</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баланың шет тілдік ортада өзін-өзі тануы үшін материал жинауға ықпал ету (болашақта мұндай тілдік еркіндік балаға шетелдіктермен сұхбаттасудан қорықпауға көмектеседі);</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сауатты монологтық және диалогтік тұжырымдарды дәлелдеуге үйрену;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ағылшын тілінің дұрыс дыбысталуы мен интонациясының негіздерін қалыптастыру;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фонематикалық естуді дамыту;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болжау қабілетін ынталандыру;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жоғары дыбысты естуді жаттықтыру;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басқа елдердің дәстүрлеріне қызығушылық танытуға үйрету</a:t>
            </a:r>
            <a:endParaRPr lang="ru-RU" dirty="0" smtClean="0">
              <a:latin typeface="Times New Roman" pitchFamily="18" charset="0"/>
              <a:cs typeface="Times New Roman" pitchFamily="18" charset="0"/>
            </a:endParaRPr>
          </a:p>
          <a:p>
            <a:endParaRPr lang="ru-RU" dirty="0"/>
          </a:p>
        </p:txBody>
      </p:sp>
      <p:sp>
        <p:nvSpPr>
          <p:cNvPr id="40962" name="AutoShape 2" descr="https://apf.mail.ru/cgi-bin/readmsg?id=15808414671645925534;0;16&amp;exif=1&amp;full=1&amp;x-email=sharbakty.kyzgaldak%40mail.r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40964" name="AutoShape 4" descr="https://apf.mail.ru/cgi-bin/readmsg?id=15808414671645925534;0;16&amp;exif=1&amp;full=1&amp;x-email=sharbakty.kyzgaldak%40mail.r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40965" name="Picture 5" descr="C:\Users\1990\Downloads\PHOTO-2020-02-04-17-18-35.jpg"/>
          <p:cNvPicPr>
            <a:picLocks noChangeAspect="1" noChangeArrowheads="1"/>
          </p:cNvPicPr>
          <p:nvPr/>
        </p:nvPicPr>
        <p:blipFill>
          <a:blip r:embed="rId2" cstate="print"/>
          <a:srcRect/>
          <a:stretch>
            <a:fillRect/>
          </a:stretch>
        </p:blipFill>
        <p:spPr bwMode="auto">
          <a:xfrm>
            <a:off x="6228184" y="3284984"/>
            <a:ext cx="2701348" cy="1830909"/>
          </a:xfrm>
          <a:prstGeom prst="rect">
            <a:avLst/>
          </a:prstGeom>
          <a:noFill/>
        </p:spPr>
      </p:pic>
      <p:sp>
        <p:nvSpPr>
          <p:cNvPr id="7" name="Прямоугольник 6"/>
          <p:cNvSpPr/>
          <p:nvPr/>
        </p:nvSpPr>
        <p:spPr>
          <a:xfrm>
            <a:off x="6372200" y="5157192"/>
            <a:ext cx="2520280" cy="954107"/>
          </a:xfrm>
          <a:prstGeom prst="rect">
            <a:avLst/>
          </a:prstGeom>
        </p:spPr>
        <p:txBody>
          <a:bodyPr wrap="square">
            <a:spAutoFit/>
          </a:bodyPr>
          <a:lstStyle/>
          <a:p>
            <a:pPr algn="ctr"/>
            <a:r>
              <a:rPr lang="ru-RU" sz="1400" b="1" dirty="0" err="1" smtClean="0"/>
              <a:t>Тілдік</a:t>
            </a:r>
            <a:r>
              <a:rPr lang="ru-RU" sz="1400" b="1" dirty="0" smtClean="0"/>
              <a:t> </a:t>
            </a:r>
            <a:r>
              <a:rPr lang="ru-RU" sz="1400" b="1" dirty="0" err="1" smtClean="0"/>
              <a:t>материалдың жинақталуы балаларды</a:t>
            </a:r>
            <a:r>
              <a:rPr lang="ru-RU" sz="1400" b="1" dirty="0" smtClean="0"/>
              <a:t> </a:t>
            </a:r>
            <a:r>
              <a:rPr lang="ru-RU" sz="1400" b="1" dirty="0" err="1" smtClean="0"/>
              <a:t>шет</a:t>
            </a:r>
            <a:r>
              <a:rPr lang="ru-RU" sz="1400" b="1" dirty="0" smtClean="0"/>
              <a:t> </a:t>
            </a:r>
            <a:r>
              <a:rPr lang="ru-RU" sz="1400" b="1" dirty="0" err="1" smtClean="0"/>
              <a:t>тілдік</a:t>
            </a:r>
            <a:r>
              <a:rPr lang="ru-RU" sz="1400" b="1" dirty="0" smtClean="0"/>
              <a:t> </a:t>
            </a:r>
            <a:r>
              <a:rPr lang="ru-RU" sz="1400" b="1" dirty="0" err="1" smtClean="0"/>
              <a:t>ортада</a:t>
            </a:r>
            <a:r>
              <a:rPr lang="ru-RU" sz="1400" b="1" dirty="0" smtClean="0"/>
              <a:t> </a:t>
            </a:r>
            <a:r>
              <a:rPr lang="ru-RU" sz="1400" b="1" dirty="0" err="1" smtClean="0"/>
              <a:t>өздерін </a:t>
            </a:r>
            <a:r>
              <a:rPr lang="ru-RU" sz="1400" b="1" dirty="0" smtClean="0"/>
              <a:t>бос </a:t>
            </a:r>
            <a:r>
              <a:rPr lang="ru-RU" sz="1400" b="1" dirty="0" err="1" smtClean="0"/>
              <a:t>ұстауға ықпал етеді</a:t>
            </a:r>
            <a:endParaRPr lang="ru-RU" sz="1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4000" dirty="0" smtClean="0">
                <a:latin typeface="Times New Roman" pitchFamily="18" charset="0"/>
                <a:cs typeface="Times New Roman" pitchFamily="18" charset="0"/>
              </a:rPr>
              <a:t>Шет тілін қай жаста бастау керек?</a:t>
            </a:r>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endParaRPr lang="ru-RU" sz="40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20000"/>
          </a:bodyPr>
          <a:lstStyle/>
          <a:p>
            <a:pPr algn="ctr">
              <a:buNone/>
            </a:pPr>
            <a:r>
              <a:rPr lang="kk-KZ" dirty="0" smtClean="0"/>
              <a:t>Бұл сұрақтың жауабы балалардың оқуға объективті дайындығынан басқа, тағы бір факторға байланысты: мектепке дейінгі білім беру мекемесінде шет тілінің маманның болуы.</a:t>
            </a:r>
          </a:p>
          <a:p>
            <a:pPr algn="ctr">
              <a:buNone/>
            </a:pPr>
            <a:r>
              <a:rPr lang="kk-KZ" dirty="0" smtClean="0"/>
              <a:t> Шет тілімен танысуды анықтайтын екі жалпы әдіс бар:</a:t>
            </a:r>
            <a:endParaRPr lang="ru-RU" dirty="0" smtClean="0"/>
          </a:p>
          <a:p>
            <a:endParaRPr lang="ru-RU" dirty="0" smtClean="0"/>
          </a:p>
          <a:p>
            <a:pPr algn="ctr">
              <a:buNone/>
            </a:pPr>
            <a:r>
              <a:rPr lang="kk-KZ" dirty="0" smtClean="0"/>
              <a:t> Ортаңғы топтан (3-4 жастағы балалар) және бақшаны бітіргенге дейін;</a:t>
            </a:r>
            <a:endParaRPr lang="ru-RU" dirty="0" smtClean="0"/>
          </a:p>
          <a:p>
            <a:pPr algn="ctr">
              <a:buNone/>
            </a:pPr>
            <a:r>
              <a:rPr lang="kk-KZ" dirty="0" smtClean="0"/>
              <a:t> Ересек топтан(4-5 жастағы балалар).</a:t>
            </a:r>
            <a:endParaRPr lang="ru-RU" dirty="0" smtClean="0"/>
          </a:p>
          <a:p>
            <a:pPr algn="ctr">
              <a:buNone/>
            </a:pPr>
            <a:r>
              <a:rPr lang="kk-KZ" dirty="0" smtClean="0"/>
              <a:t>Қалай болсада , әртүрлі жастағы оқыту курсының мақсаттары мен міндеттері бірдей болады. </a:t>
            </a:r>
          </a:p>
          <a:p>
            <a:pPr algn="ctr">
              <a:buNone/>
            </a:pPr>
            <a:r>
              <a:rPr lang="kk-KZ" dirty="0" smtClean="0"/>
              <a:t>Бірақ балалармен қарым-қатынас формалары әртүрлі болады, үлкен топтар үшін қарым-қатынас түрлері күрделене түседі.</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2004832"/>
          </a:xfrm>
        </p:spPr>
        <p:txBody>
          <a:bodyPr>
            <a:normAutofit fontScale="90000"/>
          </a:bodyPr>
          <a:lstStyle/>
          <a:p>
            <a:pPr algn="ctr"/>
            <a:r>
              <a:rPr lang="kk-KZ" dirty="0" smtClean="0"/>
              <a:t>Балабақшадағы ағылшын тілінен ҰОҚ-нің түрлері</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62500" lnSpcReduction="20000"/>
          </a:bodyPr>
          <a:lstStyle/>
          <a:p>
            <a:pPr>
              <a:buNone/>
            </a:pPr>
            <a:r>
              <a:rPr lang="kk-KZ" dirty="0" smtClean="0"/>
              <a:t>      Шет тілі сабақтарының ең танымал түрі - интеграцияланған сабақ, яғни бір тақырыпты игеру үшін әр түрлі іс-әрекеттерді біріктіретін тікелей оқу қызметі.</a:t>
            </a:r>
          </a:p>
          <a:p>
            <a:pPr>
              <a:buNone/>
            </a:pPr>
            <a:r>
              <a:rPr lang="kk-KZ" dirty="0" smtClean="0"/>
              <a:t>      Мысалы, орта топтағы балалар дене мүшелерін үйрену барысында ойнайды, ән айтады және аппликациялар жасайды.</a:t>
            </a:r>
            <a:endParaRPr lang="ru-RU" dirty="0" smtClean="0"/>
          </a:p>
          <a:p>
            <a:pPr>
              <a:buNone/>
            </a:pPr>
            <a:r>
              <a:rPr lang="kk-KZ" dirty="0" smtClean="0"/>
              <a:t> </a:t>
            </a:r>
            <a:endParaRPr lang="ru-RU" dirty="0" smtClean="0"/>
          </a:p>
          <a:p>
            <a:pPr>
              <a:buNone/>
            </a:pPr>
            <a:r>
              <a:rPr lang="kk-KZ" dirty="0" smtClean="0"/>
              <a:t>      осыған орай , сабақтарды шет тілімен танысу кезеңі бойынша жіктеуге болады: </a:t>
            </a:r>
            <a:endParaRPr lang="ru-RU" dirty="0" smtClean="0"/>
          </a:p>
          <a:p>
            <a:pPr>
              <a:buNone/>
            </a:pPr>
            <a:r>
              <a:rPr lang="kk-KZ" dirty="0" smtClean="0"/>
              <a:t>      </a:t>
            </a:r>
          </a:p>
          <a:p>
            <a:pPr>
              <a:buNone/>
            </a:pPr>
            <a:r>
              <a:rPr lang="kk-KZ" dirty="0" smtClean="0"/>
              <a:t>     Біріншісінде балалар  (нөлден бастап) сәлемдесудің екі түрін і </a:t>
            </a:r>
            <a:r>
              <a:rPr lang="en-US" dirty="0" smtClean="0"/>
              <a:t>«Hello», «Hi!»</a:t>
            </a:r>
            <a:r>
              <a:rPr lang="kk-KZ" dirty="0" smtClean="0"/>
              <a:t>  және сыпайы түрде </a:t>
            </a:r>
            <a:r>
              <a:rPr lang="en-US" dirty="0" smtClean="0"/>
              <a:t>«How are you?»</a:t>
            </a:r>
            <a:r>
              <a:rPr lang="kk-KZ" dirty="0" smtClean="0"/>
              <a:t> қал сұрасуды үйренед</a:t>
            </a:r>
            <a:endParaRPr lang="ru-RU" dirty="0" smtClean="0"/>
          </a:p>
          <a:p>
            <a:pPr>
              <a:buNone/>
            </a:pPr>
            <a:r>
              <a:rPr lang="kk-KZ" dirty="0" smtClean="0"/>
              <a:t>     Екіншісінде  2-3 жануарлардың аттары енгізіледі (бұдан әрі бұл зат есімдер объектілердің әртүрлі қасиеттерін сипаттайтын сын есім анықтамаларын қосуға негіз болады).</a:t>
            </a:r>
            <a:endParaRPr lang="ru-RU" dirty="0" smtClean="0"/>
          </a:p>
          <a:p>
            <a:pPr>
              <a:buNone/>
            </a:pPr>
            <a:r>
              <a:rPr lang="kk-KZ" dirty="0" smtClean="0"/>
              <a:t>      Сабақтың тақырыбына ену дәрежесі бойынша ҰОҚ-рі:</a:t>
            </a:r>
            <a:endParaRPr lang="ru-RU" dirty="0" smtClean="0"/>
          </a:p>
          <a:p>
            <a:pPr>
              <a:buNone/>
            </a:pPr>
            <a:r>
              <a:rPr lang="kk-KZ" dirty="0" smtClean="0"/>
              <a:t> </a:t>
            </a:r>
            <a:endParaRPr lang="ru-RU" dirty="0" smtClean="0"/>
          </a:p>
          <a:p>
            <a:pPr>
              <a:buNone/>
            </a:pPr>
            <a:r>
              <a:rPr lang="kk-KZ" dirty="0" smtClean="0"/>
              <a:t>      Кіріспе ҰОҚ (Ересек топтағы  балалар үшін мысалы, «Жыл мезгілдері» тақырыбы бойынша бейнені қарауға және оны талқылау ретінде ҰОҚ құруға болады);</a:t>
            </a:r>
            <a:endParaRPr lang="ru-RU" dirty="0" smtClean="0"/>
          </a:p>
          <a:p>
            <a:pPr>
              <a:buNone/>
            </a:pPr>
            <a:r>
              <a:rPr lang="kk-KZ" dirty="0" smtClean="0"/>
              <a:t>      жүйелеу және жалпылау ҰОҚ;</a:t>
            </a:r>
            <a:endParaRPr lang="ru-RU" dirty="0" smtClean="0"/>
          </a:p>
          <a:p>
            <a:pPr>
              <a:buNone/>
            </a:pPr>
            <a:r>
              <a:rPr lang="kk-KZ" dirty="0" smtClean="0"/>
              <a:t>      Тақырып бойынша қорытынды ҰОҚ-не бөлуге болады.</a:t>
            </a: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endParaRPr lang="ru-RU" dirty="0"/>
          </a:p>
        </p:txBody>
      </p:sp>
      <p:sp>
        <p:nvSpPr>
          <p:cNvPr id="4" name="Текст 3"/>
          <p:cNvSpPr>
            <a:spLocks noGrp="1"/>
          </p:cNvSpPr>
          <p:nvPr>
            <p:ph type="body" sz="half" idx="3"/>
          </p:nvPr>
        </p:nvSpPr>
        <p:spPr/>
        <p:txBody>
          <a:bodyPr/>
          <a:lstStyle/>
          <a:p>
            <a:endParaRPr lang="ru-RU" dirty="0"/>
          </a:p>
        </p:txBody>
      </p:sp>
      <p:pic>
        <p:nvPicPr>
          <p:cNvPr id="46082" name="Picture 2" descr="C:\Users\1990\Downloads\PHOTO-2020-02-04-17-18-52.jpg"/>
          <p:cNvPicPr>
            <a:picLocks noChangeAspect="1" noChangeArrowheads="1"/>
          </p:cNvPicPr>
          <p:nvPr/>
        </p:nvPicPr>
        <p:blipFill>
          <a:blip r:embed="rId2" cstate="print"/>
          <a:srcRect/>
          <a:stretch>
            <a:fillRect/>
          </a:stretch>
        </p:blipFill>
        <p:spPr bwMode="auto">
          <a:xfrm>
            <a:off x="4716016" y="692696"/>
            <a:ext cx="3507956" cy="2520280"/>
          </a:xfrm>
          <a:prstGeom prst="rect">
            <a:avLst/>
          </a:prstGeom>
          <a:noFill/>
        </p:spPr>
      </p:pic>
      <p:pic>
        <p:nvPicPr>
          <p:cNvPr id="46084" name="Picture 4" descr="C:\Users\1990\Desktop\Новая папка\IMG_7691-29-04-19-10-32.jpeg"/>
          <p:cNvPicPr>
            <a:picLocks noGrp="1" noChangeAspect="1" noChangeArrowheads="1"/>
          </p:cNvPicPr>
          <p:nvPr>
            <p:ph sz="quarter" idx="2"/>
          </p:nvPr>
        </p:nvPicPr>
        <p:blipFill>
          <a:blip r:embed="rId3" cstate="print"/>
          <a:srcRect/>
          <a:stretch>
            <a:fillRect/>
          </a:stretch>
        </p:blipFill>
        <p:spPr bwMode="auto">
          <a:xfrm>
            <a:off x="755576" y="620688"/>
            <a:ext cx="2516088" cy="2802722"/>
          </a:xfrm>
          <a:prstGeom prst="rect">
            <a:avLst/>
          </a:prstGeom>
          <a:noFill/>
        </p:spPr>
      </p:pic>
      <p:pic>
        <p:nvPicPr>
          <p:cNvPr id="46085" name="Picture 5" descr="C:\Users\1990\Downloads\PHOTO-2020-02-04-17-18-39.jpg"/>
          <p:cNvPicPr>
            <a:picLocks noChangeAspect="1" noChangeArrowheads="1"/>
          </p:cNvPicPr>
          <p:nvPr/>
        </p:nvPicPr>
        <p:blipFill>
          <a:blip r:embed="rId4" cstate="print"/>
          <a:srcRect/>
          <a:stretch>
            <a:fillRect/>
          </a:stretch>
        </p:blipFill>
        <p:spPr bwMode="auto">
          <a:xfrm>
            <a:off x="5364088" y="3933056"/>
            <a:ext cx="2676084" cy="2118941"/>
          </a:xfrm>
          <a:prstGeom prst="rect">
            <a:avLst/>
          </a:prstGeom>
          <a:noFill/>
        </p:spPr>
      </p:pic>
      <p:pic>
        <p:nvPicPr>
          <p:cNvPr id="46089" name="Picture 9" descr="C:\Users\1990\Downloads\PHOTO-2020-02-04-17-18-31.jpg"/>
          <p:cNvPicPr>
            <a:picLocks noGrp="1" noChangeAspect="1" noChangeArrowheads="1"/>
          </p:cNvPicPr>
          <p:nvPr>
            <p:ph sz="quarter" idx="4"/>
          </p:nvPr>
        </p:nvPicPr>
        <p:blipFill>
          <a:blip r:embed="rId5" cstate="print"/>
          <a:srcRect/>
          <a:stretch>
            <a:fillRect/>
          </a:stretch>
        </p:blipFill>
        <p:spPr bwMode="auto">
          <a:xfrm>
            <a:off x="539552" y="3789040"/>
            <a:ext cx="4041775" cy="266429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261</TotalTime>
  <Words>1278</Words>
  <Application>Microsoft Office PowerPoint</Application>
  <PresentationFormat>Экран (4:3)</PresentationFormat>
  <Paragraphs>160</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Поток</vt:lpstr>
      <vt:lpstr>Балабақшада ағылшын тілі сабақтарын өткізу әдістері.</vt:lpstr>
      <vt:lpstr>Слайд 2</vt:lpstr>
      <vt:lpstr>Слайд 3</vt:lpstr>
      <vt:lpstr>     Балабақшада ағылшын тілін үйренудің өзектілігі </vt:lpstr>
      <vt:lpstr>Ағылшын тілін оқыту мақсаттары </vt:lpstr>
      <vt:lpstr>Ағылшын тілінде сабақ өткізуге арналған тапсырмалар </vt:lpstr>
      <vt:lpstr>Шет тілін қай жаста бастау керек? </vt:lpstr>
      <vt:lpstr>Балабақшадағы ағылшын тілінен ҰОҚ-нің түрлері </vt:lpstr>
      <vt:lpstr>Слайд 9</vt:lpstr>
      <vt:lpstr>МДҰ-да Ағылшын тілін үйренуге арналған әдіс-тәсілдер</vt:lpstr>
      <vt:lpstr>Слайд 11</vt:lpstr>
      <vt:lpstr>Слайд 12</vt:lpstr>
      <vt:lpstr>Слайд 13</vt:lpstr>
      <vt:lpstr>Слайд 14</vt:lpstr>
      <vt:lpstr>Слайд 15</vt:lpstr>
      <vt:lpstr>Слайд 16</vt:lpstr>
      <vt:lpstr>Слайд 17</vt:lpstr>
      <vt:lpstr>Слайд 18</vt:lpstr>
      <vt:lpstr>Балабақшадағы  ағылшын тілі бойынша жұмыс бағдарламасы  </vt:lpstr>
      <vt:lpstr>Шет тілі бойынша жұмыс бағдарламасын құрудың принциптері </vt:lpstr>
      <vt:lpstr>МДҰ-да ағылшын тілін үйренудің бірінші жылының нәтижелері </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Балабақшада ағылшын тілі сабақтарын өткізу әдістері.</dc:title>
  <dc:creator>1990</dc:creator>
  <cp:lastModifiedBy>1990</cp:lastModifiedBy>
  <cp:revision>28</cp:revision>
  <dcterms:created xsi:type="dcterms:W3CDTF">2020-02-04T17:34:15Z</dcterms:created>
  <dcterms:modified xsi:type="dcterms:W3CDTF">2020-10-15T08:39:00Z</dcterms:modified>
</cp:coreProperties>
</file>